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Lst>
  <p:notesMasterIdLst>
    <p:notesMasterId r:id="rId61"/>
  </p:notesMasterIdLst>
  <p:handoutMasterIdLst>
    <p:handoutMasterId r:id="rId62"/>
  </p:handoutMasterIdLst>
  <p:sldIdLst>
    <p:sldId id="256" r:id="rId5"/>
    <p:sldId id="387" r:id="rId6"/>
    <p:sldId id="260" r:id="rId7"/>
    <p:sldId id="272" r:id="rId8"/>
    <p:sldId id="1722" r:id="rId9"/>
    <p:sldId id="261" r:id="rId10"/>
    <p:sldId id="360" r:id="rId11"/>
    <p:sldId id="1675" r:id="rId12"/>
    <p:sldId id="1677" r:id="rId13"/>
    <p:sldId id="1678" r:id="rId14"/>
    <p:sldId id="1718" r:id="rId15"/>
    <p:sldId id="431" r:id="rId16"/>
    <p:sldId id="432" r:id="rId17"/>
    <p:sldId id="433" r:id="rId18"/>
    <p:sldId id="434" r:id="rId19"/>
    <p:sldId id="435" r:id="rId20"/>
    <p:sldId id="1723" r:id="rId21"/>
    <p:sldId id="438" r:id="rId22"/>
    <p:sldId id="1719" r:id="rId23"/>
    <p:sldId id="440" r:id="rId24"/>
    <p:sldId id="1680" r:id="rId25"/>
    <p:sldId id="1681" r:id="rId26"/>
    <p:sldId id="1683" r:id="rId27"/>
    <p:sldId id="1684" r:id="rId28"/>
    <p:sldId id="1687" r:id="rId29"/>
    <p:sldId id="1688" r:id="rId30"/>
    <p:sldId id="1725" r:id="rId31"/>
    <p:sldId id="369" r:id="rId32"/>
    <p:sldId id="1689" r:id="rId33"/>
    <p:sldId id="1690" r:id="rId34"/>
    <p:sldId id="1693" r:id="rId35"/>
    <p:sldId id="1695" r:id="rId36"/>
    <p:sldId id="1696" r:id="rId37"/>
    <p:sldId id="444" r:id="rId38"/>
    <p:sldId id="1697" r:id="rId39"/>
    <p:sldId id="445" r:id="rId40"/>
    <p:sldId id="1720" r:id="rId41"/>
    <p:sldId id="1727" r:id="rId42"/>
    <p:sldId id="1721" r:id="rId43"/>
    <p:sldId id="1699" r:id="rId44"/>
    <p:sldId id="446" r:id="rId45"/>
    <p:sldId id="1716" r:id="rId46"/>
    <p:sldId id="366" r:id="rId47"/>
    <p:sldId id="1663" r:id="rId48"/>
    <p:sldId id="1666" r:id="rId49"/>
    <p:sldId id="1724" r:id="rId50"/>
    <p:sldId id="1667" r:id="rId51"/>
    <p:sldId id="347" r:id="rId52"/>
    <p:sldId id="448" r:id="rId53"/>
    <p:sldId id="449" r:id="rId54"/>
    <p:sldId id="1704" r:id="rId55"/>
    <p:sldId id="348" r:id="rId56"/>
    <p:sldId id="470" r:id="rId57"/>
    <p:sldId id="1713" r:id="rId58"/>
    <p:sldId id="1726" r:id="rId59"/>
    <p:sldId id="300" r:id="rId60"/>
  </p:sldIdLst>
  <p:sldSz cx="9144000" cy="5143500" type="screen16x9"/>
  <p:notesSz cx="6858000" cy="1209675"/>
  <p:defaultTextStyle>
    <a:defPPr>
      <a:defRPr lang="de-DE"/>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2391" userDrawn="1">
          <p15:clr>
            <a:srgbClr val="A4A3A4"/>
          </p15:clr>
        </p15:guide>
        <p15:guide id="3" orient="horz" pos="169">
          <p15:clr>
            <a:srgbClr val="A4A3A4"/>
          </p15:clr>
        </p15:guide>
        <p15:guide id="4" orient="horz" pos="2885">
          <p15:clr>
            <a:srgbClr val="A4A3A4"/>
          </p15:clr>
        </p15:guide>
        <p15:guide id="5" orient="horz" pos="1257" userDrawn="1">
          <p15:clr>
            <a:srgbClr val="A4A3A4"/>
          </p15:clr>
        </p15:guide>
        <p15:guide id="6" orient="horz">
          <p15:clr>
            <a:srgbClr val="A4A3A4"/>
          </p15:clr>
        </p15:guide>
        <p15:guide id="7" orient="horz" pos="2300" userDrawn="1">
          <p15:clr>
            <a:srgbClr val="A4A3A4"/>
          </p15:clr>
        </p15:guide>
        <p15:guide id="8" orient="horz" pos="3130">
          <p15:clr>
            <a:srgbClr val="A4A3A4"/>
          </p15:clr>
        </p15:guide>
        <p15:guide id="9" pos="5738">
          <p15:clr>
            <a:srgbClr val="A4A3A4"/>
          </p15:clr>
        </p15:guide>
        <p15:guide id="10" pos="4967">
          <p15:clr>
            <a:srgbClr val="A4A3A4"/>
          </p15:clr>
        </p15:guide>
        <p15:guide id="11" pos="3016">
          <p15:clr>
            <a:srgbClr val="A4A3A4"/>
          </p15:clr>
        </p15:guide>
        <p15:guide id="12" pos="5511">
          <p15:clr>
            <a:srgbClr val="A4A3A4"/>
          </p15:clr>
        </p15:guide>
        <p15:guide id="13" pos="29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722" initials="" lastIdx="3" clrIdx="0"/>
  <p:cmAuthor id="1" name="b802" initials="" lastIdx="2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4070"/>
    <a:srgbClr val="A50816"/>
    <a:srgbClr val="EAEAEA"/>
    <a:srgbClr val="FFFFFF"/>
    <a:srgbClr val="00416C"/>
    <a:srgbClr val="3F4F59"/>
    <a:srgbClr val="DC0A1E"/>
    <a:srgbClr val="F4989D"/>
    <a:srgbClr val="003264"/>
    <a:srgbClr val="EB07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89" autoAdjust="0"/>
    <p:restoredTop sz="85273" autoAdjust="0"/>
  </p:normalViewPr>
  <p:slideViewPr>
    <p:cSldViewPr>
      <p:cViewPr varScale="1">
        <p:scale>
          <a:sx n="146" d="100"/>
          <a:sy n="146" d="100"/>
        </p:scale>
        <p:origin x="708" y="114"/>
      </p:cViewPr>
      <p:guideLst>
        <p:guide orient="horz" pos="1620"/>
        <p:guide orient="horz" pos="2391"/>
        <p:guide orient="horz" pos="169"/>
        <p:guide orient="horz" pos="2885"/>
        <p:guide orient="horz" pos="1257"/>
        <p:guide orient="horz"/>
        <p:guide orient="horz" pos="2300"/>
        <p:guide orient="horz" pos="3130"/>
        <p:guide pos="5738"/>
        <p:guide pos="4967"/>
        <p:guide pos="3016"/>
        <p:guide pos="5511"/>
        <p:guide pos="2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107855696489243E-2"/>
          <c:y val="4.1379865984920786E-2"/>
          <c:w val="0.98450889781324002"/>
          <c:h val="0.8564743643288375"/>
        </c:manualLayout>
      </c:layout>
      <c:lineChart>
        <c:grouping val="stacked"/>
        <c:varyColors val="0"/>
        <c:ser>
          <c:idx val="0"/>
          <c:order val="0"/>
          <c:spPr>
            <a:ln w="25400" cap="rnd">
              <a:solidFill>
                <a:schemeClr val="lt1"/>
              </a:solidFill>
              <a:round/>
            </a:ln>
            <a:effectLst>
              <a:outerShdw dist="25400" dir="2700000" algn="tl" rotWithShape="0">
                <a:schemeClr val="accent1"/>
              </a:outerShdw>
            </a:effectLst>
          </c:spPr>
          <c:marker>
            <c:symbol val="none"/>
          </c:marker>
          <c:dLbls>
            <c:dLbl>
              <c:idx val="16"/>
              <c:spPr>
                <a:solidFill>
                  <a:schemeClr val="accent1"/>
                </a:solidFill>
                <a:ln>
                  <a:noFill/>
                </a:ln>
                <a:effectLst/>
              </c:spPr>
              <c:txPr>
                <a:bodyPr rot="0" spcFirstLastPara="1" vertOverflow="overflow" horzOverflow="overflow" vert="horz" wrap="square" lIns="38100" tIns="19050" rIns="38100" bIns="19050" anchor="ctr" anchorCtr="1">
                  <a:noAutofit/>
                </a:bodyPr>
                <a:lstStyle/>
                <a:p>
                  <a:pPr>
                    <a:defRPr sz="800" b="0" i="0" u="none" strike="noStrike" kern="1200" baseline="0">
                      <a:solidFill>
                        <a:srgbClr val="A50816"/>
                      </a:solidFill>
                      <a:latin typeface="+mj-lt"/>
                      <a:ea typeface="+mn-ea"/>
                      <a:cs typeface="Arial" panose="020B0604020202020204" pitchFamily="34" charset="0"/>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solidFill>
                      <a:schemeClr val="accent1"/>
                    </a:solidFill>
                    <a:ln>
                      <a:noFill/>
                    </a:ln>
                  </c15:spPr>
                </c:ext>
                <c:ext xmlns:c16="http://schemas.microsoft.com/office/drawing/2014/chart" uri="{C3380CC4-5D6E-409C-BE32-E72D297353CC}">
                  <c16:uniqueId val="{00000010-A975-4F7E-A83F-47509411E58D}"/>
                </c:ext>
              </c:extLst>
            </c:dLbl>
            <c:spPr>
              <a:solidFill>
                <a:schemeClr val="accent1"/>
              </a:solidFill>
              <a:ln>
                <a:noFill/>
              </a:ln>
              <a:effectLst/>
            </c:spPr>
            <c:txPr>
              <a:bodyPr rot="0" spcFirstLastPara="1" vertOverflow="overflow" horzOverflow="overflow" vert="horz" wrap="square" lIns="38100" tIns="19050" rIns="38100" bIns="19050" anchor="ctr" anchorCtr="1">
                <a:noAutofit/>
              </a:bodyPr>
              <a:lstStyle/>
              <a:p>
                <a:pPr>
                  <a:defRPr sz="800" b="0" i="0" u="none" strike="noStrike" kern="1200" baseline="0">
                    <a:solidFill>
                      <a:schemeClr val="tx1"/>
                    </a:solidFill>
                    <a:latin typeface="+mj-lt"/>
                    <a:ea typeface="+mn-ea"/>
                    <a:cs typeface="Arial" panose="020B0604020202020204" pitchFamily="34" charset="0"/>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solidFill>
                    <a:schemeClr val="accent1"/>
                  </a:solidFill>
                  <a:ln>
                    <a:noFill/>
                  </a:ln>
                </c15:spPr>
                <c15:showLeaderLines val="1"/>
                <c15:leaderLines>
                  <c:spPr>
                    <a:ln w="9525">
                      <a:solidFill>
                        <a:schemeClr val="accent1">
                          <a:lumMod val="60000"/>
                          <a:lumOff val="40000"/>
                        </a:schemeClr>
                      </a:solidFill>
                    </a:ln>
                    <a:effectLst/>
                  </c:spPr>
                </c15:leaderLines>
              </c:ext>
            </c:extLst>
          </c:dLbls>
          <c:cat>
            <c:numRef>
              <c:f>Tabelle1!$A$1:$A$17</c:f>
              <c:numCache>
                <c:formatCode>mm\/yy</c:formatCode>
                <c:ptCount val="17"/>
                <c:pt idx="0">
                  <c:v>42005</c:v>
                </c:pt>
                <c:pt idx="1">
                  <c:v>42186</c:v>
                </c:pt>
                <c:pt idx="2">
                  <c:v>42370</c:v>
                </c:pt>
                <c:pt idx="3">
                  <c:v>42552</c:v>
                </c:pt>
                <c:pt idx="4">
                  <c:v>42736</c:v>
                </c:pt>
                <c:pt idx="5">
                  <c:v>42917</c:v>
                </c:pt>
                <c:pt idx="6">
                  <c:v>43101</c:v>
                </c:pt>
                <c:pt idx="7">
                  <c:v>43282</c:v>
                </c:pt>
                <c:pt idx="8">
                  <c:v>43466</c:v>
                </c:pt>
                <c:pt idx="9">
                  <c:v>43647</c:v>
                </c:pt>
                <c:pt idx="10">
                  <c:v>43831</c:v>
                </c:pt>
                <c:pt idx="11">
                  <c:v>44013</c:v>
                </c:pt>
                <c:pt idx="12">
                  <c:v>44197</c:v>
                </c:pt>
                <c:pt idx="13">
                  <c:v>44378</c:v>
                </c:pt>
                <c:pt idx="14">
                  <c:v>44562</c:v>
                </c:pt>
                <c:pt idx="15">
                  <c:v>44743</c:v>
                </c:pt>
                <c:pt idx="16">
                  <c:v>44835</c:v>
                </c:pt>
              </c:numCache>
            </c:numRef>
          </c:cat>
          <c:val>
            <c:numRef>
              <c:f>Tabelle1!$B$1:$B$17</c:f>
              <c:numCache>
                <c:formatCode>#,##0.00\ "€"</c:formatCode>
                <c:ptCount val="17"/>
                <c:pt idx="0">
                  <c:v>8.5</c:v>
                </c:pt>
                <c:pt idx="1">
                  <c:v>8.5</c:v>
                </c:pt>
                <c:pt idx="2">
                  <c:v>8.5</c:v>
                </c:pt>
                <c:pt idx="3">
                  <c:v>8.5</c:v>
                </c:pt>
                <c:pt idx="4">
                  <c:v>8.84</c:v>
                </c:pt>
                <c:pt idx="5">
                  <c:v>8.84</c:v>
                </c:pt>
                <c:pt idx="6">
                  <c:v>8.84</c:v>
                </c:pt>
                <c:pt idx="7">
                  <c:v>8.84</c:v>
                </c:pt>
                <c:pt idx="8">
                  <c:v>9.19</c:v>
                </c:pt>
                <c:pt idx="9">
                  <c:v>9.19</c:v>
                </c:pt>
                <c:pt idx="10">
                  <c:v>9.35</c:v>
                </c:pt>
                <c:pt idx="11">
                  <c:v>9.35</c:v>
                </c:pt>
                <c:pt idx="12">
                  <c:v>9.5</c:v>
                </c:pt>
                <c:pt idx="13">
                  <c:v>9.6</c:v>
                </c:pt>
                <c:pt idx="14">
                  <c:v>9.82</c:v>
                </c:pt>
                <c:pt idx="15">
                  <c:v>10.45</c:v>
                </c:pt>
                <c:pt idx="16">
                  <c:v>12</c:v>
                </c:pt>
              </c:numCache>
            </c:numRef>
          </c:val>
          <c:smooth val="0"/>
          <c:extLst>
            <c:ext xmlns:c16="http://schemas.microsoft.com/office/drawing/2014/chart" uri="{C3380CC4-5D6E-409C-BE32-E72D297353CC}">
              <c16:uniqueId val="{00000011-A975-4F7E-A83F-47509411E58D}"/>
            </c:ext>
          </c:extLst>
        </c:ser>
        <c:dLbls>
          <c:dLblPos val="ctr"/>
          <c:showLegendKey val="0"/>
          <c:showVal val="1"/>
          <c:showCatName val="0"/>
          <c:showSerName val="0"/>
          <c:showPercent val="0"/>
          <c:showBubbleSize val="0"/>
        </c:dLbls>
        <c:dropLines>
          <c:spPr>
            <a:ln w="12700" cap="flat" cmpd="sng" algn="ctr">
              <a:gradFill>
                <a:gsLst>
                  <a:gs pos="0">
                    <a:schemeClr val="lt1"/>
                  </a:gs>
                  <a:gs pos="100000">
                    <a:schemeClr val="lt1">
                      <a:alpha val="0"/>
                    </a:schemeClr>
                  </a:gs>
                </a:gsLst>
                <a:lin ang="5400000" scaled="0"/>
              </a:gradFill>
              <a:round/>
            </a:ln>
            <a:effectLst/>
          </c:spPr>
        </c:dropLines>
        <c:smooth val="0"/>
        <c:axId val="364369791"/>
        <c:axId val="364371455"/>
      </c:lineChart>
      <c:dateAx>
        <c:axId val="364369791"/>
        <c:scaling>
          <c:orientation val="minMax"/>
        </c:scaling>
        <c:delete val="0"/>
        <c:axPos val="b"/>
        <c:numFmt formatCode="mm\/yy"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spc="0" baseline="0">
                <a:solidFill>
                  <a:schemeClr val="tx1"/>
                </a:solidFill>
                <a:latin typeface="+mj-lt"/>
                <a:ea typeface="+mn-ea"/>
                <a:cs typeface="Arial" panose="020B0604020202020204" pitchFamily="34" charset="0"/>
              </a:defRPr>
            </a:pPr>
            <a:endParaRPr lang="de-DE"/>
          </a:p>
        </c:txPr>
        <c:crossAx val="364371455"/>
        <c:crosses val="autoZero"/>
        <c:auto val="1"/>
        <c:lblOffset val="100"/>
        <c:baseTimeUnit val="months"/>
        <c:majorUnit val="6"/>
        <c:majorTimeUnit val="months"/>
      </c:dateAx>
      <c:valAx>
        <c:axId val="364371455"/>
        <c:scaling>
          <c:orientation val="minMax"/>
        </c:scaling>
        <c:delete val="1"/>
        <c:axPos val="l"/>
        <c:numFmt formatCode="#,##0.00\ &quot;€&quot;" sourceLinked="1"/>
        <c:majorTickMark val="none"/>
        <c:minorTickMark val="none"/>
        <c:tickLblPos val="nextTo"/>
        <c:crossAx val="364369791"/>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rgbClr val="EAEAEA"/>
    </a:solidFill>
    <a:ln w="9525" cap="flat" cmpd="sng" algn="ctr">
      <a:noFill/>
      <a:round/>
    </a:ln>
    <a:effectLst/>
  </c:spPr>
  <c:txPr>
    <a:bodyPr anchor="ctr" anchorCtr="1"/>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8">
  <cs:axisTitle>
    <cs:lnRef idx="0"/>
    <cs:fillRef idx="0"/>
    <cs:effectRef idx="0"/>
    <cs:fontRef idx="minor">
      <a:schemeClr val="lt1"/>
    </cs:fontRef>
    <cs:defRPr sz="900" b="1" kern="1200"/>
  </cs:axisTitle>
  <cs:categoryAxis>
    <cs:lnRef idx="0">
      <cs:styleClr val="0"/>
    </cs:lnRef>
    <cs:fillRef idx="0"/>
    <cs:effectRef idx="0"/>
    <cs:fontRef idx="minor">
      <a:schemeClr val="lt1"/>
    </cs:fontRef>
    <cs:defRPr sz="900" kern="1200" spc="3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lt1">
            <a:lumMod val="85000"/>
          </a:schemeClr>
        </a:solidFill>
        <a:round/>
      </a:ln>
    </cs:spPr>
    <cs:defRPr sz="1000" kern="1200"/>
  </cs:chartArea>
  <cs:dataLabel>
    <cs:lnRef idx="0"/>
    <cs:fillRef idx="0">
      <cs:styleClr val="0"/>
    </cs:fillRef>
    <cs:effectRef idx="0"/>
    <cs:fontRef idx="minor">
      <a:schemeClr val="lt1"/>
    </cs:fontRef>
    <cs:spPr>
      <a:solidFill>
        <a:schemeClr val="phClr"/>
      </a:solidFill>
    </cs:spPr>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5400"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cs:spPr>
  </cs:dataPointMarker>
  <cs:dataPointMarkerLayout symbol="circle" size="14"/>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1"/>
            <a:ext cx="3077137" cy="51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22" tIns="47210" rIns="94422" bIns="47210" numCol="1" anchor="t" anchorCtr="0" compatLnSpc="1">
            <a:prstTxWarp prst="textNoShape">
              <a:avLst/>
            </a:prstTxWarp>
          </a:bodyPr>
          <a:lstStyle>
            <a:lvl1pPr defTabSz="944317">
              <a:defRPr sz="1200">
                <a:latin typeface="Arial" charset="0"/>
              </a:defRPr>
            </a:lvl1pPr>
          </a:lstStyle>
          <a:p>
            <a:endParaRPr lang="de-DE" altLang="de-DE"/>
          </a:p>
        </p:txBody>
      </p:sp>
      <p:sp>
        <p:nvSpPr>
          <p:cNvPr id="60419" name="Rectangle 3"/>
          <p:cNvSpPr>
            <a:spLocks noGrp="1" noChangeArrowheads="1"/>
          </p:cNvSpPr>
          <p:nvPr>
            <p:ph type="dt" sz="quarter" idx="1"/>
          </p:nvPr>
        </p:nvSpPr>
        <p:spPr bwMode="auto">
          <a:xfrm>
            <a:off x="4020507" y="1"/>
            <a:ext cx="3077137" cy="51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22" tIns="47210" rIns="94422" bIns="47210" numCol="1" anchor="t" anchorCtr="0" compatLnSpc="1">
            <a:prstTxWarp prst="textNoShape">
              <a:avLst/>
            </a:prstTxWarp>
          </a:bodyPr>
          <a:lstStyle>
            <a:lvl1pPr algn="r" defTabSz="944317">
              <a:defRPr sz="1200">
                <a:latin typeface="Arial" charset="0"/>
              </a:defRPr>
            </a:lvl1pPr>
          </a:lstStyle>
          <a:p>
            <a:endParaRPr lang="de-DE" altLang="de-DE"/>
          </a:p>
        </p:txBody>
      </p:sp>
      <p:sp>
        <p:nvSpPr>
          <p:cNvPr id="60420" name="Rectangle 4"/>
          <p:cNvSpPr>
            <a:spLocks noGrp="1" noChangeArrowheads="1"/>
          </p:cNvSpPr>
          <p:nvPr>
            <p:ph type="ftr" sz="quarter" idx="2"/>
          </p:nvPr>
        </p:nvSpPr>
        <p:spPr bwMode="auto">
          <a:xfrm>
            <a:off x="0" y="9722310"/>
            <a:ext cx="3077137" cy="51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22" tIns="47210" rIns="94422" bIns="47210" numCol="1" anchor="b" anchorCtr="0" compatLnSpc="1">
            <a:prstTxWarp prst="textNoShape">
              <a:avLst/>
            </a:prstTxWarp>
          </a:bodyPr>
          <a:lstStyle>
            <a:lvl1pPr defTabSz="944317">
              <a:defRPr sz="1200">
                <a:latin typeface="Arial" charset="0"/>
              </a:defRPr>
            </a:lvl1pPr>
          </a:lstStyle>
          <a:p>
            <a:endParaRPr lang="de-DE" altLang="de-DE"/>
          </a:p>
        </p:txBody>
      </p:sp>
      <p:sp>
        <p:nvSpPr>
          <p:cNvPr id="60421" name="Rectangle 5"/>
          <p:cNvSpPr>
            <a:spLocks noGrp="1" noChangeArrowheads="1"/>
          </p:cNvSpPr>
          <p:nvPr>
            <p:ph type="sldNum" sz="quarter" idx="3"/>
          </p:nvPr>
        </p:nvSpPr>
        <p:spPr bwMode="auto">
          <a:xfrm>
            <a:off x="4020507" y="9722310"/>
            <a:ext cx="3077137" cy="51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22" tIns="47210" rIns="94422" bIns="47210" numCol="1" anchor="b" anchorCtr="0" compatLnSpc="1">
            <a:prstTxWarp prst="textNoShape">
              <a:avLst/>
            </a:prstTxWarp>
          </a:bodyPr>
          <a:lstStyle>
            <a:lvl1pPr algn="r" defTabSz="944317">
              <a:defRPr sz="1200">
                <a:latin typeface="Arial" charset="0"/>
              </a:defRPr>
            </a:lvl1pPr>
          </a:lstStyle>
          <a:p>
            <a:fld id="{81A6E4C6-2E95-42FB-87B0-553DB880964C}" type="slidenum">
              <a:rPr lang="de-DE" altLang="de-DE"/>
              <a:pPr/>
              <a:t>‹Nr.›</a:t>
            </a:fld>
            <a:endParaRPr lang="de-DE" altLang="de-DE"/>
          </a:p>
        </p:txBody>
      </p:sp>
    </p:spTree>
    <p:extLst>
      <p:ext uri="{BB962C8B-B14F-4D97-AF65-F5344CB8AC3E}">
        <p14:creationId xmlns:p14="http://schemas.microsoft.com/office/powerpoint/2010/main" val="2300102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1"/>
            <a:ext cx="3077137" cy="51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22" tIns="47210" rIns="94422" bIns="47210" numCol="1" anchor="t" anchorCtr="0" compatLnSpc="1">
            <a:prstTxWarp prst="textNoShape">
              <a:avLst/>
            </a:prstTxWarp>
          </a:bodyPr>
          <a:lstStyle>
            <a:lvl1pPr defTabSz="944317">
              <a:defRPr sz="1200">
                <a:latin typeface="Arial" charset="0"/>
              </a:defRPr>
            </a:lvl1pPr>
          </a:lstStyle>
          <a:p>
            <a:endParaRPr lang="de-DE" altLang="de-DE"/>
          </a:p>
        </p:txBody>
      </p:sp>
      <p:sp>
        <p:nvSpPr>
          <p:cNvPr id="6147" name="Rectangle 3"/>
          <p:cNvSpPr>
            <a:spLocks noGrp="1" noChangeArrowheads="1"/>
          </p:cNvSpPr>
          <p:nvPr>
            <p:ph type="dt" idx="1"/>
          </p:nvPr>
        </p:nvSpPr>
        <p:spPr bwMode="auto">
          <a:xfrm>
            <a:off x="4020507" y="1"/>
            <a:ext cx="3077137" cy="51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22" tIns="47210" rIns="94422" bIns="47210" numCol="1" anchor="t" anchorCtr="0" compatLnSpc="1">
            <a:prstTxWarp prst="textNoShape">
              <a:avLst/>
            </a:prstTxWarp>
          </a:bodyPr>
          <a:lstStyle>
            <a:lvl1pPr algn="r" defTabSz="944317">
              <a:defRPr sz="1200">
                <a:latin typeface="Arial" charset="0"/>
              </a:defRPr>
            </a:lvl1pPr>
          </a:lstStyle>
          <a:p>
            <a:endParaRPr lang="de-DE" altLang="de-DE"/>
          </a:p>
        </p:txBody>
      </p:sp>
      <p:sp>
        <p:nvSpPr>
          <p:cNvPr id="6148" name="Rectangle 4"/>
          <p:cNvSpPr>
            <a:spLocks noGrp="1" noRot="1" noChangeAspect="1" noChangeArrowheads="1" noTextEdit="1"/>
          </p:cNvSpPr>
          <p:nvPr>
            <p:ph type="sldImg" idx="2"/>
          </p:nvPr>
        </p:nvSpPr>
        <p:spPr bwMode="auto">
          <a:xfrm>
            <a:off x="141288" y="768350"/>
            <a:ext cx="6819900"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709600" y="4861156"/>
            <a:ext cx="5680103" cy="4605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22" tIns="47210" rIns="94422" bIns="4721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6150" name="Rectangle 6"/>
          <p:cNvSpPr>
            <a:spLocks noGrp="1" noChangeArrowheads="1"/>
          </p:cNvSpPr>
          <p:nvPr>
            <p:ph type="ftr" sz="quarter" idx="4"/>
          </p:nvPr>
        </p:nvSpPr>
        <p:spPr bwMode="auto">
          <a:xfrm>
            <a:off x="0" y="9722310"/>
            <a:ext cx="3077137" cy="51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22" tIns="47210" rIns="94422" bIns="47210" numCol="1" anchor="b" anchorCtr="0" compatLnSpc="1">
            <a:prstTxWarp prst="textNoShape">
              <a:avLst/>
            </a:prstTxWarp>
          </a:bodyPr>
          <a:lstStyle>
            <a:lvl1pPr defTabSz="944317">
              <a:defRPr sz="1200">
                <a:latin typeface="Arial" charset="0"/>
              </a:defRPr>
            </a:lvl1pPr>
          </a:lstStyle>
          <a:p>
            <a:endParaRPr lang="de-DE" altLang="de-DE"/>
          </a:p>
        </p:txBody>
      </p:sp>
      <p:sp>
        <p:nvSpPr>
          <p:cNvPr id="6151" name="Rectangle 7"/>
          <p:cNvSpPr>
            <a:spLocks noGrp="1" noChangeArrowheads="1"/>
          </p:cNvSpPr>
          <p:nvPr>
            <p:ph type="sldNum" sz="quarter" idx="5"/>
          </p:nvPr>
        </p:nvSpPr>
        <p:spPr bwMode="auto">
          <a:xfrm>
            <a:off x="4020507" y="9722310"/>
            <a:ext cx="3077137" cy="51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22" tIns="47210" rIns="94422" bIns="47210" numCol="1" anchor="b" anchorCtr="0" compatLnSpc="1">
            <a:prstTxWarp prst="textNoShape">
              <a:avLst/>
            </a:prstTxWarp>
          </a:bodyPr>
          <a:lstStyle>
            <a:lvl1pPr algn="r" defTabSz="944317">
              <a:defRPr sz="1200">
                <a:latin typeface="Arial" charset="0"/>
              </a:defRPr>
            </a:lvl1pPr>
          </a:lstStyle>
          <a:p>
            <a:fld id="{6A7ACDD5-946C-48B8-B987-45845CB61EA5}" type="slidenum">
              <a:rPr lang="de-DE" altLang="de-DE"/>
              <a:pPr/>
              <a:t>‹Nr.›</a:t>
            </a:fld>
            <a:endParaRPr lang="de-DE" altLang="de-DE"/>
          </a:p>
        </p:txBody>
      </p:sp>
    </p:spTree>
    <p:extLst>
      <p:ext uri="{BB962C8B-B14F-4D97-AF65-F5344CB8AC3E}">
        <p14:creationId xmlns:p14="http://schemas.microsoft.com/office/powerpoint/2010/main" val="174915290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latin typeface="Calibri"/>
              <a:cs typeface="Calibri"/>
            </a:endParaRPr>
          </a:p>
        </p:txBody>
      </p:sp>
      <p:sp>
        <p:nvSpPr>
          <p:cNvPr id="4" name="Foliennummernplatzhalter 3"/>
          <p:cNvSpPr>
            <a:spLocks noGrp="1"/>
          </p:cNvSpPr>
          <p:nvPr>
            <p:ph type="sldNum" sz="quarter" idx="5"/>
          </p:nvPr>
        </p:nvSpPr>
        <p:spPr/>
        <p:txBody>
          <a:bodyPr/>
          <a:lstStyle/>
          <a:p>
            <a:fld id="{6A7ACDD5-946C-48B8-B987-45845CB61EA5}" type="slidenum">
              <a:rPr lang="de-DE" altLang="de-DE"/>
              <a:pPr/>
              <a:t>1</a:t>
            </a:fld>
            <a:endParaRPr lang="de-DE" altLang="de-DE"/>
          </a:p>
        </p:txBody>
      </p:sp>
    </p:spTree>
    <p:extLst>
      <p:ext uri="{BB962C8B-B14F-4D97-AF65-F5344CB8AC3E}">
        <p14:creationId xmlns:p14="http://schemas.microsoft.com/office/powerpoint/2010/main" val="3637676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A7ACDD5-946C-48B8-B987-45845CB61EA5}" type="slidenum">
              <a:rPr lang="de-DE" altLang="de-DE" smtClean="0"/>
              <a:pPr/>
              <a:t>17</a:t>
            </a:fld>
            <a:endParaRPr lang="de-DE" altLang="de-DE"/>
          </a:p>
        </p:txBody>
      </p:sp>
    </p:spTree>
    <p:extLst>
      <p:ext uri="{BB962C8B-B14F-4D97-AF65-F5344CB8AC3E}">
        <p14:creationId xmlns:p14="http://schemas.microsoft.com/office/powerpoint/2010/main" val="3260959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A7ACDD5-946C-48B8-B987-45845CB61EA5}" type="slidenum">
              <a:rPr lang="de-DE" altLang="de-DE" smtClean="0"/>
              <a:pPr/>
              <a:t>19</a:t>
            </a:fld>
            <a:endParaRPr lang="de-DE" altLang="de-DE"/>
          </a:p>
        </p:txBody>
      </p:sp>
    </p:spTree>
    <p:extLst>
      <p:ext uri="{BB962C8B-B14F-4D97-AF65-F5344CB8AC3E}">
        <p14:creationId xmlns:p14="http://schemas.microsoft.com/office/powerpoint/2010/main" val="2868996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A7ACDD5-946C-48B8-B987-45845CB61EA5}" type="slidenum">
              <a:rPr lang="de-DE" altLang="de-DE" smtClean="0"/>
              <a:pPr/>
              <a:t>21</a:t>
            </a:fld>
            <a:endParaRPr lang="de-DE" altLang="de-DE"/>
          </a:p>
        </p:txBody>
      </p:sp>
    </p:spTree>
    <p:extLst>
      <p:ext uri="{BB962C8B-B14F-4D97-AF65-F5344CB8AC3E}">
        <p14:creationId xmlns:p14="http://schemas.microsoft.com/office/powerpoint/2010/main" val="17375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14 Tage! Abfrage zu früh dann wird AU nachgeliefert. Neue Abfrage nicht nötig!</a:t>
            </a:r>
          </a:p>
        </p:txBody>
      </p:sp>
      <p:sp>
        <p:nvSpPr>
          <p:cNvPr id="4" name="Foliennummernplatzhalter 3"/>
          <p:cNvSpPr>
            <a:spLocks noGrp="1"/>
          </p:cNvSpPr>
          <p:nvPr>
            <p:ph type="sldNum" sz="quarter" idx="5"/>
          </p:nvPr>
        </p:nvSpPr>
        <p:spPr/>
        <p:txBody>
          <a:bodyPr/>
          <a:lstStyle/>
          <a:p>
            <a:fld id="{6A7ACDD5-946C-48B8-B987-45845CB61EA5}" type="slidenum">
              <a:rPr lang="de-DE" altLang="de-DE" smtClean="0"/>
              <a:pPr/>
              <a:t>23</a:t>
            </a:fld>
            <a:endParaRPr lang="de-DE" altLang="de-DE"/>
          </a:p>
        </p:txBody>
      </p:sp>
    </p:spTree>
    <p:extLst>
      <p:ext uri="{BB962C8B-B14F-4D97-AF65-F5344CB8AC3E}">
        <p14:creationId xmlns:p14="http://schemas.microsoft.com/office/powerpoint/2010/main" val="1217039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ChangeArrowheads="1" noTextEdit="1"/>
          </p:cNvSpPr>
          <p:nvPr>
            <p:ph type="sldImg"/>
          </p:nvPr>
        </p:nvSpPr>
        <p:spPr>
          <a:xfrm>
            <a:off x="139700" y="768350"/>
            <a:ext cx="6819900" cy="3835400"/>
          </a:xfrm>
          <a:ln/>
        </p:spPr>
      </p:sp>
      <p:sp>
        <p:nvSpPr>
          <p:cNvPr id="105474" name="Rectangle 3"/>
          <p:cNvSpPr>
            <a:spLocks noGrp="1" noChangeArrowheads="1"/>
          </p:cNvSpPr>
          <p:nvPr>
            <p:ph type="body" idx="1"/>
          </p:nvPr>
        </p:nvSpPr>
        <p:spPr>
          <a:xfrm>
            <a:off x="945361" y="4861481"/>
            <a:ext cx="5208582" cy="4604841"/>
          </a:xfrm>
          <a:noFill/>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A7ACDD5-946C-48B8-B987-45845CB61EA5}" type="slidenum">
              <a:rPr lang="de-DE" altLang="de-DE" smtClean="0"/>
              <a:pPr/>
              <a:t>32</a:t>
            </a:fld>
            <a:endParaRPr lang="de-DE" altLang="de-DE"/>
          </a:p>
        </p:txBody>
      </p:sp>
    </p:spTree>
    <p:extLst>
      <p:ext uri="{BB962C8B-B14F-4D97-AF65-F5344CB8AC3E}">
        <p14:creationId xmlns:p14="http://schemas.microsoft.com/office/powerpoint/2010/main" val="1604911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A7ACDD5-946C-48B8-B987-45845CB61EA5}" type="slidenum">
              <a:rPr lang="de-DE" altLang="de-DE" smtClean="0"/>
              <a:pPr/>
              <a:t>33</a:t>
            </a:fld>
            <a:endParaRPr lang="de-DE" altLang="de-DE"/>
          </a:p>
        </p:txBody>
      </p:sp>
    </p:spTree>
    <p:extLst>
      <p:ext uri="{BB962C8B-B14F-4D97-AF65-F5344CB8AC3E}">
        <p14:creationId xmlns:p14="http://schemas.microsoft.com/office/powerpoint/2010/main" val="3320526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A7ACDD5-946C-48B8-B987-45845CB61EA5}" type="slidenum">
              <a:rPr lang="de-DE" altLang="de-DE" smtClean="0"/>
              <a:pPr/>
              <a:t>34</a:t>
            </a:fld>
            <a:endParaRPr lang="de-DE" altLang="de-DE"/>
          </a:p>
        </p:txBody>
      </p:sp>
    </p:spTree>
    <p:extLst>
      <p:ext uri="{BB962C8B-B14F-4D97-AF65-F5344CB8AC3E}">
        <p14:creationId xmlns:p14="http://schemas.microsoft.com/office/powerpoint/2010/main" val="61391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A7ACDD5-946C-48B8-B987-45845CB61EA5}" type="slidenum">
              <a:rPr lang="de-DE" altLang="de-DE" smtClean="0"/>
              <a:pPr/>
              <a:t>35</a:t>
            </a:fld>
            <a:endParaRPr lang="de-DE" altLang="de-DE"/>
          </a:p>
        </p:txBody>
      </p:sp>
    </p:spTree>
    <p:extLst>
      <p:ext uri="{BB962C8B-B14F-4D97-AF65-F5344CB8AC3E}">
        <p14:creationId xmlns:p14="http://schemas.microsoft.com/office/powerpoint/2010/main" val="3690452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A7ACDD5-946C-48B8-B987-45845CB61EA5}" type="slidenum">
              <a:rPr lang="de-DE" altLang="de-DE" smtClean="0"/>
              <a:pPr/>
              <a:t>36</a:t>
            </a:fld>
            <a:endParaRPr lang="de-DE" altLang="de-DE"/>
          </a:p>
        </p:txBody>
      </p:sp>
    </p:spTree>
    <p:extLst>
      <p:ext uri="{BB962C8B-B14F-4D97-AF65-F5344CB8AC3E}">
        <p14:creationId xmlns:p14="http://schemas.microsoft.com/office/powerpoint/2010/main" val="779757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Zertifikat</a:t>
            </a:r>
          </a:p>
        </p:txBody>
      </p:sp>
      <p:sp>
        <p:nvSpPr>
          <p:cNvPr id="4" name="Foliennummernplatzhalter 3"/>
          <p:cNvSpPr>
            <a:spLocks noGrp="1"/>
          </p:cNvSpPr>
          <p:nvPr>
            <p:ph type="sldNum" sz="quarter" idx="10"/>
          </p:nvPr>
        </p:nvSpPr>
        <p:spPr/>
        <p:txBody>
          <a:bodyPr/>
          <a:lstStyle/>
          <a:p>
            <a:fld id="{6A7ACDD5-946C-48B8-B987-45845CB61EA5}" type="slidenum">
              <a:rPr lang="de-DE" altLang="de-DE" smtClean="0"/>
              <a:pPr/>
              <a:t>2</a:t>
            </a:fld>
            <a:endParaRPr lang="de-DE" altLang="de-DE"/>
          </a:p>
        </p:txBody>
      </p:sp>
    </p:spTree>
    <p:extLst>
      <p:ext uri="{BB962C8B-B14F-4D97-AF65-F5344CB8AC3E}">
        <p14:creationId xmlns:p14="http://schemas.microsoft.com/office/powerpoint/2010/main" val="1513295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A7ACDD5-946C-48B8-B987-45845CB61EA5}" type="slidenum">
              <a:rPr lang="de-DE" altLang="de-DE" smtClean="0"/>
              <a:pPr/>
              <a:t>37</a:t>
            </a:fld>
            <a:endParaRPr lang="de-DE" altLang="de-DE"/>
          </a:p>
        </p:txBody>
      </p:sp>
    </p:spTree>
    <p:extLst>
      <p:ext uri="{BB962C8B-B14F-4D97-AF65-F5344CB8AC3E}">
        <p14:creationId xmlns:p14="http://schemas.microsoft.com/office/powerpoint/2010/main" val="2544949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A7ACDD5-946C-48B8-B987-45845CB61EA5}" type="slidenum">
              <a:rPr lang="de-DE" altLang="de-DE" smtClean="0"/>
              <a:pPr/>
              <a:t>38</a:t>
            </a:fld>
            <a:endParaRPr lang="de-DE" altLang="de-DE"/>
          </a:p>
        </p:txBody>
      </p:sp>
    </p:spTree>
    <p:extLst>
      <p:ext uri="{BB962C8B-B14F-4D97-AF65-F5344CB8AC3E}">
        <p14:creationId xmlns:p14="http://schemas.microsoft.com/office/powerpoint/2010/main" val="16881213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A7ACDD5-946C-48B8-B987-45845CB61EA5}" type="slidenum">
              <a:rPr lang="de-DE" altLang="de-DE" smtClean="0"/>
              <a:pPr/>
              <a:t>39</a:t>
            </a:fld>
            <a:endParaRPr lang="de-DE" altLang="de-DE"/>
          </a:p>
        </p:txBody>
      </p:sp>
    </p:spTree>
    <p:extLst>
      <p:ext uri="{BB962C8B-B14F-4D97-AF65-F5344CB8AC3E}">
        <p14:creationId xmlns:p14="http://schemas.microsoft.com/office/powerpoint/2010/main" val="28936396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A7ACDD5-946C-48B8-B987-45845CB61EA5}" type="slidenum">
              <a:rPr lang="de-DE" altLang="de-DE" smtClean="0"/>
              <a:pPr/>
              <a:t>40</a:t>
            </a:fld>
            <a:endParaRPr lang="de-DE" altLang="de-DE"/>
          </a:p>
        </p:txBody>
      </p:sp>
    </p:spTree>
    <p:extLst>
      <p:ext uri="{BB962C8B-B14F-4D97-AF65-F5344CB8AC3E}">
        <p14:creationId xmlns:p14="http://schemas.microsoft.com/office/powerpoint/2010/main" val="34452814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A7ACDD5-946C-48B8-B987-45845CB61EA5}" type="slidenum">
              <a:rPr lang="de-DE" altLang="de-DE" smtClean="0"/>
              <a:pPr/>
              <a:t>41</a:t>
            </a:fld>
            <a:endParaRPr lang="de-DE" altLang="de-DE"/>
          </a:p>
        </p:txBody>
      </p:sp>
    </p:spTree>
    <p:extLst>
      <p:ext uri="{BB962C8B-B14F-4D97-AF65-F5344CB8AC3E}">
        <p14:creationId xmlns:p14="http://schemas.microsoft.com/office/powerpoint/2010/main" val="33902195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A7ACDD5-946C-48B8-B987-45845CB61EA5}" type="slidenum">
              <a:rPr lang="de-DE" altLang="de-DE" smtClean="0"/>
              <a:pPr/>
              <a:t>43</a:t>
            </a:fld>
            <a:endParaRPr lang="de-DE" altLang="de-DE"/>
          </a:p>
        </p:txBody>
      </p:sp>
    </p:spTree>
    <p:extLst>
      <p:ext uri="{BB962C8B-B14F-4D97-AF65-F5344CB8AC3E}">
        <p14:creationId xmlns:p14="http://schemas.microsoft.com/office/powerpoint/2010/main" val="40036301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endParaRPr lang="de-DE" dirty="0"/>
          </a:p>
        </p:txBody>
      </p:sp>
      <p:sp>
        <p:nvSpPr>
          <p:cNvPr id="4" name="Foliennummernplatzhalter 3"/>
          <p:cNvSpPr>
            <a:spLocks noGrp="1"/>
          </p:cNvSpPr>
          <p:nvPr>
            <p:ph type="sldNum" sz="quarter" idx="5"/>
          </p:nvPr>
        </p:nvSpPr>
        <p:spPr/>
        <p:txBody>
          <a:bodyPr/>
          <a:lstStyle/>
          <a:p>
            <a:fld id="{6A7ACDD5-946C-48B8-B987-45845CB61EA5}" type="slidenum">
              <a:rPr lang="de-DE" altLang="de-DE" smtClean="0"/>
              <a:pPr/>
              <a:t>45</a:t>
            </a:fld>
            <a:endParaRPr lang="de-DE" altLang="de-DE"/>
          </a:p>
        </p:txBody>
      </p:sp>
    </p:spTree>
    <p:extLst>
      <p:ext uri="{BB962C8B-B14F-4D97-AF65-F5344CB8AC3E}">
        <p14:creationId xmlns:p14="http://schemas.microsoft.com/office/powerpoint/2010/main" val="27095757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A7ACDD5-946C-48B8-B987-45845CB61EA5}" type="slidenum">
              <a:rPr lang="de-DE" altLang="de-DE" smtClean="0"/>
              <a:pPr/>
              <a:t>46</a:t>
            </a:fld>
            <a:endParaRPr lang="de-DE" altLang="de-DE"/>
          </a:p>
        </p:txBody>
      </p:sp>
    </p:spTree>
    <p:extLst>
      <p:ext uri="{BB962C8B-B14F-4D97-AF65-F5344CB8AC3E}">
        <p14:creationId xmlns:p14="http://schemas.microsoft.com/office/powerpoint/2010/main" val="26634598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A7ACDD5-946C-48B8-B987-45845CB61EA5}" type="slidenum">
              <a:rPr lang="de-DE" altLang="de-DE" smtClean="0"/>
              <a:pPr/>
              <a:t>47</a:t>
            </a:fld>
            <a:endParaRPr lang="de-DE" altLang="de-DE"/>
          </a:p>
        </p:txBody>
      </p:sp>
    </p:spTree>
    <p:extLst>
      <p:ext uri="{BB962C8B-B14F-4D97-AF65-F5344CB8AC3E}">
        <p14:creationId xmlns:p14="http://schemas.microsoft.com/office/powerpoint/2010/main" val="18756842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A7ACDD5-946C-48B8-B987-45845CB61EA5}" type="slidenum">
              <a:rPr lang="de-DE" altLang="de-DE" smtClean="0"/>
              <a:pPr/>
              <a:t>49</a:t>
            </a:fld>
            <a:endParaRPr lang="de-DE" altLang="de-DE"/>
          </a:p>
        </p:txBody>
      </p:sp>
    </p:spTree>
    <p:extLst>
      <p:ext uri="{BB962C8B-B14F-4D97-AF65-F5344CB8AC3E}">
        <p14:creationId xmlns:p14="http://schemas.microsoft.com/office/powerpoint/2010/main" val="245267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A7ACDD5-946C-48B8-B987-45845CB61EA5}" type="slidenum">
              <a:rPr lang="de-DE" altLang="de-DE" smtClean="0"/>
              <a:pPr/>
              <a:t>3</a:t>
            </a:fld>
            <a:endParaRPr lang="de-DE" altLang="de-DE"/>
          </a:p>
        </p:txBody>
      </p:sp>
    </p:spTree>
    <p:extLst>
      <p:ext uri="{BB962C8B-B14F-4D97-AF65-F5344CB8AC3E}">
        <p14:creationId xmlns:p14="http://schemas.microsoft.com/office/powerpoint/2010/main" val="22172025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A7ACDD5-946C-48B8-B987-45845CB61EA5}" type="slidenum">
              <a:rPr lang="de-DE" altLang="de-DE" smtClean="0"/>
              <a:pPr/>
              <a:t>50</a:t>
            </a:fld>
            <a:endParaRPr lang="de-DE" altLang="de-DE"/>
          </a:p>
        </p:txBody>
      </p:sp>
    </p:spTree>
    <p:extLst>
      <p:ext uri="{BB962C8B-B14F-4D97-AF65-F5344CB8AC3E}">
        <p14:creationId xmlns:p14="http://schemas.microsoft.com/office/powerpoint/2010/main" val="633323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err="1">
              <a:latin typeface="Calibri"/>
              <a:cs typeface="Calibri"/>
            </a:endParaRPr>
          </a:p>
        </p:txBody>
      </p:sp>
      <p:sp>
        <p:nvSpPr>
          <p:cNvPr id="4" name="Foliennummernplatzhalter 3"/>
          <p:cNvSpPr>
            <a:spLocks noGrp="1"/>
          </p:cNvSpPr>
          <p:nvPr>
            <p:ph type="sldNum" sz="quarter" idx="5"/>
          </p:nvPr>
        </p:nvSpPr>
        <p:spPr/>
        <p:txBody>
          <a:bodyPr/>
          <a:lstStyle/>
          <a:p>
            <a:fld id="{6A7ACDD5-946C-48B8-B987-45845CB61EA5}" type="slidenum">
              <a:rPr lang="de-DE" altLang="de-DE"/>
              <a:pPr/>
              <a:t>6</a:t>
            </a:fld>
            <a:endParaRPr lang="de-DE" altLang="de-DE"/>
          </a:p>
        </p:txBody>
      </p:sp>
    </p:spTree>
    <p:extLst>
      <p:ext uri="{BB962C8B-B14F-4D97-AF65-F5344CB8AC3E}">
        <p14:creationId xmlns:p14="http://schemas.microsoft.com/office/powerpoint/2010/main" val="1869390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A7ACDD5-946C-48B8-B987-45845CB61EA5}" type="slidenum">
              <a:rPr lang="de-DE" altLang="de-DE" smtClean="0"/>
              <a:pPr/>
              <a:t>8</a:t>
            </a:fld>
            <a:endParaRPr lang="de-DE" altLang="de-DE"/>
          </a:p>
        </p:txBody>
      </p:sp>
    </p:spTree>
    <p:extLst>
      <p:ext uri="{BB962C8B-B14F-4D97-AF65-F5344CB8AC3E}">
        <p14:creationId xmlns:p14="http://schemas.microsoft.com/office/powerpoint/2010/main" val="3308507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A7ACDD5-946C-48B8-B987-45845CB61EA5}" type="slidenum">
              <a:rPr lang="de-DE" altLang="de-DE" smtClean="0"/>
              <a:pPr/>
              <a:t>9</a:t>
            </a:fld>
            <a:endParaRPr lang="de-DE" altLang="de-DE"/>
          </a:p>
        </p:txBody>
      </p:sp>
    </p:spTree>
    <p:extLst>
      <p:ext uri="{BB962C8B-B14F-4D97-AF65-F5344CB8AC3E}">
        <p14:creationId xmlns:p14="http://schemas.microsoft.com/office/powerpoint/2010/main" val="3227528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A7ACDD5-946C-48B8-B987-45845CB61EA5}" type="slidenum">
              <a:rPr lang="de-DE" altLang="de-DE" smtClean="0"/>
              <a:pPr/>
              <a:t>11</a:t>
            </a:fld>
            <a:endParaRPr lang="de-DE" altLang="de-DE"/>
          </a:p>
        </p:txBody>
      </p:sp>
    </p:spTree>
    <p:extLst>
      <p:ext uri="{BB962C8B-B14F-4D97-AF65-F5344CB8AC3E}">
        <p14:creationId xmlns:p14="http://schemas.microsoft.com/office/powerpoint/2010/main" val="518652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A7ACDD5-946C-48B8-B987-45845CB61EA5}" type="slidenum">
              <a:rPr lang="de-DE" altLang="de-DE" smtClean="0"/>
              <a:pPr/>
              <a:t>13</a:t>
            </a:fld>
            <a:endParaRPr lang="de-DE" altLang="de-DE"/>
          </a:p>
        </p:txBody>
      </p:sp>
    </p:spTree>
    <p:extLst>
      <p:ext uri="{BB962C8B-B14F-4D97-AF65-F5344CB8AC3E}">
        <p14:creationId xmlns:p14="http://schemas.microsoft.com/office/powerpoint/2010/main" val="842745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A7ACDD5-946C-48B8-B987-45845CB61EA5}" type="slidenum">
              <a:rPr lang="de-DE" altLang="de-DE" smtClean="0"/>
              <a:pPr/>
              <a:t>14</a:t>
            </a:fld>
            <a:endParaRPr lang="de-DE" altLang="de-DE"/>
          </a:p>
        </p:txBody>
      </p:sp>
    </p:spTree>
    <p:extLst>
      <p:ext uri="{BB962C8B-B14F-4D97-AF65-F5344CB8AC3E}">
        <p14:creationId xmlns:p14="http://schemas.microsoft.com/office/powerpoint/2010/main" val="21708011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10" name="Grafik 9"/>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flipH="1">
            <a:off x="-7930" y="0"/>
            <a:ext cx="9151929" cy="6333135"/>
          </a:xfrm>
          <a:prstGeom prst="rect">
            <a:avLst/>
          </a:prstGeom>
        </p:spPr>
      </p:pic>
      <p:pic>
        <p:nvPicPr>
          <p:cNvPr id="631818" name="Bild 8" descr="Bildschirmfoto 2015-05-15 um 16.23.55.png"/>
          <p:cNvPicPr>
            <a:picLocks/>
          </p:cNvPicPr>
          <p:nvPr userDrawn="1"/>
        </p:nvPicPr>
        <p:blipFill>
          <a:blip r:embed="rId3">
            <a:extLst>
              <a:ext uri="{28A0092B-C50C-407E-A947-70E740481C1C}">
                <a14:useLocalDpi xmlns:a14="http://schemas.microsoft.com/office/drawing/2010/main" val="0"/>
              </a:ext>
            </a:extLst>
          </a:blip>
          <a:srcRect t="22678"/>
          <a:stretch>
            <a:fillRect/>
          </a:stretch>
        </p:blipFill>
        <p:spPr bwMode="auto">
          <a:xfrm>
            <a:off x="0" y="5026819"/>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1832" name="Rectangle 24"/>
          <p:cNvSpPr>
            <a:spLocks noGrp="1" noChangeArrowheads="1"/>
          </p:cNvSpPr>
          <p:nvPr>
            <p:ph type="ctrTitle" sz="quarter" hasCustomPrompt="1"/>
          </p:nvPr>
        </p:nvSpPr>
        <p:spPr>
          <a:xfrm>
            <a:off x="468314" y="1597820"/>
            <a:ext cx="3671639" cy="1102519"/>
          </a:xfrm>
        </p:spPr>
        <p:txBody>
          <a:bodyPr anchor="ctr"/>
          <a:lstStyle>
            <a:lvl1pPr>
              <a:defRPr sz="2800"/>
            </a:lvl1pPr>
          </a:lstStyle>
          <a:p>
            <a:pPr lvl="0"/>
            <a:r>
              <a:rPr lang="de-DE" altLang="de-DE" noProof="0" dirty="0"/>
              <a:t>Titelformat durch Klicken bearbeiten</a:t>
            </a:r>
          </a:p>
        </p:txBody>
      </p:sp>
      <p:sp>
        <p:nvSpPr>
          <p:cNvPr id="631833" name="Rectangle 25"/>
          <p:cNvSpPr>
            <a:spLocks noGrp="1" noChangeArrowheads="1"/>
          </p:cNvSpPr>
          <p:nvPr>
            <p:ph type="subTitle" sz="quarter" idx="1"/>
          </p:nvPr>
        </p:nvSpPr>
        <p:spPr>
          <a:xfrm>
            <a:off x="474666" y="2914650"/>
            <a:ext cx="3305175" cy="1314450"/>
          </a:xfrm>
          <a:prstGeom prst="rect">
            <a:avLst/>
          </a:prstGeom>
        </p:spPr>
        <p:txBody>
          <a:bodyPr/>
          <a:lstStyle>
            <a:lvl1pPr marL="0" indent="0">
              <a:buFont typeface="Arial" charset="0"/>
              <a:buNone/>
              <a:defRPr sz="2200">
                <a:solidFill>
                  <a:schemeClr val="accent2"/>
                </a:solidFill>
              </a:defRPr>
            </a:lvl1pPr>
          </a:lstStyle>
          <a:p>
            <a:pPr lvl="0"/>
            <a:r>
              <a:rPr lang="de-DE" altLang="de-DE" noProof="0"/>
              <a:t>Master-Untertitelformat bearbeiten</a:t>
            </a:r>
            <a:endParaRPr lang="de-DE" altLang="de-DE" noProof="0" dirty="0"/>
          </a:p>
        </p:txBody>
      </p:sp>
      <p:sp>
        <p:nvSpPr>
          <p:cNvPr id="3" name="Datumsplatzhalter 2"/>
          <p:cNvSpPr>
            <a:spLocks noGrp="1"/>
          </p:cNvSpPr>
          <p:nvPr>
            <p:ph type="dt" sz="half" idx="10"/>
          </p:nvPr>
        </p:nvSpPr>
        <p:spPr>
          <a:xfrm>
            <a:off x="457200" y="4683919"/>
            <a:ext cx="2133600" cy="357188"/>
          </a:xfrm>
          <a:prstGeom prst="rect">
            <a:avLst/>
          </a:prstGeom>
        </p:spPr>
        <p:txBody>
          <a:bodyPr/>
          <a:lstStyle>
            <a:lvl1pPr>
              <a:defRPr sz="1000">
                <a:solidFill>
                  <a:schemeClr val="accent2"/>
                </a:solidFill>
              </a:defRPr>
            </a:lvl1pPr>
          </a:lstStyle>
          <a:p>
            <a:endParaRPr lang="de-DE" altLang="de-DE" dirty="0"/>
          </a:p>
        </p:txBody>
      </p:sp>
      <p:grpSp>
        <p:nvGrpSpPr>
          <p:cNvPr id="14" name="Gruppieren 13"/>
          <p:cNvGrpSpPr/>
          <p:nvPr userDrawn="1"/>
        </p:nvGrpSpPr>
        <p:grpSpPr>
          <a:xfrm>
            <a:off x="7884368" y="162000"/>
            <a:ext cx="1259632" cy="648000"/>
            <a:chOff x="7884368" y="162000"/>
            <a:chExt cx="1259632" cy="648000"/>
          </a:xfrm>
        </p:grpSpPr>
        <p:sp>
          <p:nvSpPr>
            <p:cNvPr id="15" name="Rechteck 14"/>
            <p:cNvSpPr/>
            <p:nvPr userDrawn="1"/>
          </p:nvSpPr>
          <p:spPr>
            <a:xfrm>
              <a:off x="8892480" y="162000"/>
              <a:ext cx="251520"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6" name="Grafik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84368" y="162000"/>
              <a:ext cx="1123698" cy="648000"/>
            </a:xfrm>
            <a:prstGeom prst="rect">
              <a:avLst/>
            </a:prstGeom>
          </p:spPr>
        </p:pic>
      </p:grpSp>
    </p:spTree>
  </p:cSld>
  <p:clrMapOvr>
    <a:masterClrMapping/>
  </p:clrMapOvr>
  <p:transition advClick="0" advTm="600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Inhalt über ganze Brei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5616" y="288133"/>
            <a:ext cx="7413625" cy="404209"/>
          </a:xfrm>
        </p:spPr>
        <p:txBody>
          <a:bodyPr/>
          <a:lstStyle>
            <a:lvl1pPr>
              <a:defRPr/>
            </a:lvl1pPr>
          </a:lstStyle>
          <a:p>
            <a:r>
              <a:rPr lang="de-DE" dirty="0"/>
              <a:t>Headline durch Klicken bearbeiten</a:t>
            </a:r>
          </a:p>
        </p:txBody>
      </p:sp>
      <p:sp>
        <p:nvSpPr>
          <p:cNvPr id="4" name="Inhaltsplatzhalter 3"/>
          <p:cNvSpPr>
            <a:spLocks noGrp="1"/>
          </p:cNvSpPr>
          <p:nvPr>
            <p:ph sz="quarter" idx="13"/>
          </p:nvPr>
        </p:nvSpPr>
        <p:spPr>
          <a:xfrm>
            <a:off x="468314" y="1275874"/>
            <a:ext cx="7416800" cy="3304698"/>
          </a:xfrm>
          <a:prstGeom prst="rect">
            <a:avLst/>
          </a:prstGeom>
        </p:spPr>
        <p:txBody>
          <a:bodyPr/>
          <a:lstStyle>
            <a:lvl1pPr marL="177800" indent="-177800">
              <a:buClr>
                <a:schemeClr val="tx2"/>
              </a:buClr>
              <a:buFont typeface="Arial" panose="020B0604020202020204" pitchFamily="34" charset="0"/>
              <a:buChar char="•"/>
              <a:defRPr sz="1400">
                <a:latin typeface="Verdana" panose="020B0604030504040204" pitchFamily="34" charset="0"/>
                <a:ea typeface="Verdana" panose="020B0604030504040204" pitchFamily="34" charset="0"/>
                <a:cs typeface="Verdana" panose="020B0604030504040204" pitchFamily="34" charset="0"/>
              </a:defRPr>
            </a:lvl1pPr>
            <a:lvl2pPr marL="534988" indent="-177800">
              <a:buClr>
                <a:schemeClr val="tx2"/>
              </a:buClr>
              <a:buFont typeface="Arial" panose="020B0604020202020204" pitchFamily="34" charset="0"/>
              <a:buChar char="•"/>
              <a:defRPr sz="1400">
                <a:latin typeface="Verdana" panose="020B0604030504040204" pitchFamily="34" charset="0"/>
                <a:ea typeface="Verdana" panose="020B0604030504040204" pitchFamily="34" charset="0"/>
                <a:cs typeface="Verdana" panose="020B0604030504040204" pitchFamily="34" charset="0"/>
              </a:defRPr>
            </a:lvl2pPr>
            <a:lvl3pPr marL="903288" indent="-188913">
              <a:buClr>
                <a:schemeClr val="tx2"/>
              </a:buClr>
              <a:buFont typeface="Arial" panose="020B0604020202020204" pitchFamily="34" charset="0"/>
              <a:buChar char="•"/>
              <a:defRPr sz="1400">
                <a:latin typeface="Verdana" panose="020B0604030504040204" pitchFamily="34" charset="0"/>
                <a:ea typeface="Verdana" panose="020B0604030504040204" pitchFamily="34" charset="0"/>
                <a:cs typeface="Verdana" panose="020B0604030504040204" pitchFamily="34" charset="0"/>
              </a:defRPr>
            </a:lvl3pPr>
            <a:lvl4pPr marL="1258888" indent="-180975">
              <a:buClr>
                <a:schemeClr val="tx2"/>
              </a:buClr>
              <a:buFont typeface="Arial" panose="020B0604020202020204" pitchFamily="34" charset="0"/>
              <a:buChar char="•"/>
              <a:defRPr sz="1400">
                <a:latin typeface="Verdana" panose="020B0604030504040204" pitchFamily="34" charset="0"/>
                <a:ea typeface="Verdana" panose="020B0604030504040204" pitchFamily="34" charset="0"/>
                <a:cs typeface="Verdana" panose="020B060403050404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p:txBody>
      </p:sp>
      <p:sp>
        <p:nvSpPr>
          <p:cNvPr id="8" name="Textplatzhalter 7"/>
          <p:cNvSpPr>
            <a:spLocks noGrp="1"/>
          </p:cNvSpPr>
          <p:nvPr>
            <p:ph type="body" sz="quarter" idx="14" hasCustomPrompt="1"/>
          </p:nvPr>
        </p:nvSpPr>
        <p:spPr>
          <a:xfrm>
            <a:off x="468313" y="692945"/>
            <a:ext cx="7416800" cy="258603"/>
          </a:xfrm>
          <a:prstGeom prst="rect">
            <a:avLst/>
          </a:prstGeom>
        </p:spPr>
        <p:txBody>
          <a:bodyPr/>
          <a:lstStyle>
            <a:lvl1pPr marL="0" indent="0">
              <a:buNone/>
              <a:defRPr sz="1600">
                <a:solidFill>
                  <a:srgbClr val="004070"/>
                </a:solidFill>
              </a:defRPr>
            </a:lvl1pPr>
            <a:lvl5pPr marL="1828800" indent="0">
              <a:buNone/>
              <a:defRPr/>
            </a:lvl5pPr>
          </a:lstStyle>
          <a:p>
            <a:pPr lvl="0"/>
            <a:r>
              <a:rPr lang="de-DE" dirty="0" err="1"/>
              <a:t>Subline</a:t>
            </a:r>
            <a:r>
              <a:rPr lang="de-DE" dirty="0"/>
              <a:t> durch Klicken bearbeiten</a:t>
            </a:r>
          </a:p>
        </p:txBody>
      </p:sp>
      <p:sp>
        <p:nvSpPr>
          <p:cNvPr id="3" name="Fußzeilenplatzhalter 2"/>
          <p:cNvSpPr>
            <a:spLocks noGrp="1"/>
          </p:cNvSpPr>
          <p:nvPr>
            <p:ph type="ftr" sz="quarter" idx="15"/>
          </p:nvPr>
        </p:nvSpPr>
        <p:spPr/>
        <p:txBody>
          <a:bodyPr/>
          <a:lstStyle/>
          <a:p>
            <a:r>
              <a:rPr lang="de-DE"/>
              <a:t>Alles Wichtige für das Jahr 2023</a:t>
            </a:r>
            <a:endParaRPr lang="de-DE" dirty="0"/>
          </a:p>
        </p:txBody>
      </p:sp>
      <p:sp>
        <p:nvSpPr>
          <p:cNvPr id="5" name="Foliennummernplatzhalter 4"/>
          <p:cNvSpPr>
            <a:spLocks noGrp="1"/>
          </p:cNvSpPr>
          <p:nvPr>
            <p:ph type="sldNum" sz="quarter" idx="16"/>
          </p:nvPr>
        </p:nvSpPr>
        <p:spPr/>
        <p:txBody>
          <a:bodyPr/>
          <a:lstStyle/>
          <a:p>
            <a:fld id="{BE799682-1F0A-4BE5-A402-BB0EBC4D5055}" type="slidenum">
              <a:rPr lang="de-DE" smtClean="0"/>
              <a:pPr/>
              <a:t>‹Nr.›</a:t>
            </a:fld>
            <a:endParaRPr lang="de-DE" dirty="0"/>
          </a:p>
        </p:txBody>
      </p:sp>
    </p:spTree>
    <p:extLst>
      <p:ext uri="{BB962C8B-B14F-4D97-AF65-F5344CB8AC3E}">
        <p14:creationId xmlns:p14="http://schemas.microsoft.com/office/powerpoint/2010/main" val="2122145925"/>
      </p:ext>
    </p:extLst>
  </p:cSld>
  <p:clrMapOvr>
    <a:masterClrMapping/>
  </p:clrMapOvr>
  <p:transition advClick="0" advTm="600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Inhalt in zwei Spalte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Headline durch Klicken bearbeiten</a:t>
            </a:r>
          </a:p>
        </p:txBody>
      </p:sp>
      <p:sp>
        <p:nvSpPr>
          <p:cNvPr id="4" name="Inhaltsplatzhalter 3"/>
          <p:cNvSpPr>
            <a:spLocks noGrp="1"/>
          </p:cNvSpPr>
          <p:nvPr>
            <p:ph sz="quarter" idx="13"/>
          </p:nvPr>
        </p:nvSpPr>
        <p:spPr>
          <a:xfrm>
            <a:off x="468314" y="1275874"/>
            <a:ext cx="3599630" cy="3304698"/>
          </a:xfrm>
          <a:prstGeom prst="rect">
            <a:avLst/>
          </a:prstGeom>
        </p:spPr>
        <p:txBody>
          <a:bodyPr/>
          <a:lstStyle>
            <a:lvl1pPr marL="177800" indent="-177800">
              <a:buClr>
                <a:schemeClr val="tx2"/>
              </a:buClr>
              <a:buFont typeface="Arial" panose="020B0604020202020204" pitchFamily="34" charset="0"/>
              <a:buChar char="•"/>
              <a:defRPr sz="1400">
                <a:latin typeface="Verdana" panose="020B0604030504040204" pitchFamily="34" charset="0"/>
                <a:ea typeface="Verdana" panose="020B0604030504040204" pitchFamily="34" charset="0"/>
                <a:cs typeface="Verdana" panose="020B0604030504040204" pitchFamily="34" charset="0"/>
              </a:defRPr>
            </a:lvl1pPr>
            <a:lvl2pPr marL="534988" indent="-177800">
              <a:buClr>
                <a:schemeClr val="tx2"/>
              </a:buClr>
              <a:buFont typeface="Arial" panose="020B0604020202020204" pitchFamily="34" charset="0"/>
              <a:buChar char="•"/>
              <a:defRPr sz="1400">
                <a:latin typeface="Verdana" panose="020B0604030504040204" pitchFamily="34" charset="0"/>
                <a:ea typeface="Verdana" panose="020B0604030504040204" pitchFamily="34" charset="0"/>
                <a:cs typeface="Verdana" panose="020B0604030504040204" pitchFamily="34" charset="0"/>
              </a:defRPr>
            </a:lvl2pPr>
            <a:lvl3pPr marL="903288" indent="-188913">
              <a:buClr>
                <a:schemeClr val="tx2"/>
              </a:buClr>
              <a:buFont typeface="Arial" panose="020B0604020202020204" pitchFamily="34" charset="0"/>
              <a:buChar char="•"/>
              <a:defRPr sz="1400">
                <a:latin typeface="Verdana" panose="020B0604030504040204" pitchFamily="34" charset="0"/>
                <a:ea typeface="Verdana" panose="020B0604030504040204" pitchFamily="34" charset="0"/>
                <a:cs typeface="Verdana" panose="020B0604030504040204" pitchFamily="34" charset="0"/>
              </a:defRPr>
            </a:lvl3pPr>
            <a:lvl4pPr marL="1258888" indent="-180975">
              <a:buClr>
                <a:schemeClr val="tx2"/>
              </a:buClr>
              <a:buFont typeface="Arial" panose="020B0604020202020204" pitchFamily="34" charset="0"/>
              <a:buChar char="•"/>
              <a:defRPr sz="1400">
                <a:latin typeface="Verdana" panose="020B0604030504040204" pitchFamily="34" charset="0"/>
                <a:ea typeface="Verdana" panose="020B0604030504040204" pitchFamily="34" charset="0"/>
                <a:cs typeface="Verdana" panose="020B060403050404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p:txBody>
      </p:sp>
      <p:sp>
        <p:nvSpPr>
          <p:cNvPr id="6" name="Inhaltsplatzhalter 3"/>
          <p:cNvSpPr>
            <a:spLocks noGrp="1"/>
          </p:cNvSpPr>
          <p:nvPr>
            <p:ph sz="quarter" idx="14"/>
          </p:nvPr>
        </p:nvSpPr>
        <p:spPr>
          <a:xfrm>
            <a:off x="4270500" y="1275875"/>
            <a:ext cx="3599630" cy="3304698"/>
          </a:xfrm>
          <a:prstGeom prst="rect">
            <a:avLst/>
          </a:prstGeom>
        </p:spPr>
        <p:txBody>
          <a:bodyPr/>
          <a:lstStyle>
            <a:lvl1pPr marL="177800" indent="-177800">
              <a:buClr>
                <a:schemeClr val="tx2"/>
              </a:buClr>
              <a:buFont typeface="Arial" panose="020B0604020202020204" pitchFamily="34" charset="0"/>
              <a:buChar char="•"/>
              <a:defRPr sz="1400">
                <a:latin typeface="Verdana" panose="020B0604030504040204" pitchFamily="34" charset="0"/>
                <a:ea typeface="Verdana" panose="020B0604030504040204" pitchFamily="34" charset="0"/>
                <a:cs typeface="Verdana" panose="020B0604030504040204" pitchFamily="34" charset="0"/>
              </a:defRPr>
            </a:lvl1pPr>
            <a:lvl2pPr marL="534988" indent="-177800">
              <a:buClr>
                <a:schemeClr val="tx2"/>
              </a:buClr>
              <a:buFont typeface="Arial" panose="020B0604020202020204" pitchFamily="34" charset="0"/>
              <a:buChar char="•"/>
              <a:defRPr sz="1400">
                <a:latin typeface="Verdana" panose="020B0604030504040204" pitchFamily="34" charset="0"/>
                <a:ea typeface="Verdana" panose="020B0604030504040204" pitchFamily="34" charset="0"/>
                <a:cs typeface="Verdana" panose="020B0604030504040204" pitchFamily="34" charset="0"/>
              </a:defRPr>
            </a:lvl2pPr>
            <a:lvl3pPr marL="903288" indent="-188913">
              <a:buClr>
                <a:schemeClr val="tx2"/>
              </a:buClr>
              <a:buFont typeface="Arial" panose="020B0604020202020204" pitchFamily="34" charset="0"/>
              <a:buChar char="•"/>
              <a:defRPr sz="1400">
                <a:latin typeface="Verdana" panose="020B0604030504040204" pitchFamily="34" charset="0"/>
                <a:ea typeface="Verdana" panose="020B0604030504040204" pitchFamily="34" charset="0"/>
                <a:cs typeface="Verdana" panose="020B0604030504040204" pitchFamily="34" charset="0"/>
              </a:defRPr>
            </a:lvl3pPr>
            <a:lvl4pPr marL="1258888" indent="-180975">
              <a:buClr>
                <a:schemeClr val="tx2"/>
              </a:buClr>
              <a:buFont typeface="Arial" panose="020B0604020202020204" pitchFamily="34" charset="0"/>
              <a:buChar char="•"/>
              <a:defRPr sz="1400">
                <a:latin typeface="Verdana" panose="020B0604030504040204" pitchFamily="34" charset="0"/>
                <a:ea typeface="Verdana" panose="020B0604030504040204" pitchFamily="34" charset="0"/>
                <a:cs typeface="Verdana" panose="020B060403050404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p:txBody>
      </p:sp>
      <p:sp>
        <p:nvSpPr>
          <p:cNvPr id="9" name="Textplatzhalter 7"/>
          <p:cNvSpPr>
            <a:spLocks noGrp="1"/>
          </p:cNvSpPr>
          <p:nvPr>
            <p:ph type="body" sz="quarter" idx="15" hasCustomPrompt="1"/>
          </p:nvPr>
        </p:nvSpPr>
        <p:spPr>
          <a:xfrm>
            <a:off x="468313" y="692945"/>
            <a:ext cx="7416800" cy="258603"/>
          </a:xfrm>
          <a:prstGeom prst="rect">
            <a:avLst/>
          </a:prstGeom>
        </p:spPr>
        <p:txBody>
          <a:bodyPr/>
          <a:lstStyle>
            <a:lvl1pPr marL="0" indent="0">
              <a:buNone/>
              <a:defRPr sz="1600">
                <a:solidFill>
                  <a:srgbClr val="004070"/>
                </a:solidFill>
              </a:defRPr>
            </a:lvl1pPr>
            <a:lvl5pPr marL="1828800" indent="0">
              <a:buNone/>
              <a:defRPr/>
            </a:lvl5pPr>
          </a:lstStyle>
          <a:p>
            <a:pPr lvl="0"/>
            <a:r>
              <a:rPr lang="de-DE" dirty="0" err="1"/>
              <a:t>Subline</a:t>
            </a:r>
            <a:r>
              <a:rPr lang="de-DE" dirty="0"/>
              <a:t> durch Klicken bearbeiten</a:t>
            </a:r>
          </a:p>
        </p:txBody>
      </p:sp>
      <p:sp>
        <p:nvSpPr>
          <p:cNvPr id="3" name="Fußzeilenplatzhalter 2"/>
          <p:cNvSpPr>
            <a:spLocks noGrp="1"/>
          </p:cNvSpPr>
          <p:nvPr>
            <p:ph type="ftr" sz="quarter" idx="16"/>
          </p:nvPr>
        </p:nvSpPr>
        <p:spPr/>
        <p:txBody>
          <a:bodyPr/>
          <a:lstStyle/>
          <a:p>
            <a:r>
              <a:rPr lang="de-DE"/>
              <a:t>Alles Wichtige für das Jahr 2023</a:t>
            </a:r>
            <a:endParaRPr lang="de-DE" dirty="0"/>
          </a:p>
        </p:txBody>
      </p:sp>
      <p:sp>
        <p:nvSpPr>
          <p:cNvPr id="5" name="Foliennummernplatzhalter 4"/>
          <p:cNvSpPr>
            <a:spLocks noGrp="1"/>
          </p:cNvSpPr>
          <p:nvPr>
            <p:ph type="sldNum" sz="quarter" idx="17"/>
          </p:nvPr>
        </p:nvSpPr>
        <p:spPr/>
        <p:txBody>
          <a:bodyPr/>
          <a:lstStyle/>
          <a:p>
            <a:fld id="{BE799682-1F0A-4BE5-A402-BB0EBC4D5055}" type="slidenum">
              <a:rPr lang="de-DE" smtClean="0"/>
              <a:pPr/>
              <a:t>‹Nr.›</a:t>
            </a:fld>
            <a:endParaRPr lang="de-DE" dirty="0"/>
          </a:p>
        </p:txBody>
      </p:sp>
    </p:spTree>
    <p:extLst>
      <p:ext uri="{BB962C8B-B14F-4D97-AF65-F5344CB8AC3E}">
        <p14:creationId xmlns:p14="http://schemas.microsoft.com/office/powerpoint/2010/main" val="3878701854"/>
      </p:ext>
    </p:extLst>
  </p:cSld>
  <p:clrMapOvr>
    <a:masterClrMapping/>
  </p:clrMapOvr>
  <p:transition advClick="0" advTm="600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Kapitelfoli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7545" y="2558306"/>
            <a:ext cx="7417569" cy="1021556"/>
          </a:xfrm>
        </p:spPr>
        <p:txBody>
          <a:bodyPr/>
          <a:lstStyle>
            <a:lvl1pPr algn="l">
              <a:defRPr sz="3800" b="1" cap="none" baseline="0">
                <a:latin typeface="Verdana" panose="020B0604030504040204" pitchFamily="34" charset="0"/>
              </a:defRPr>
            </a:lvl1pPr>
          </a:lstStyle>
          <a:p>
            <a:r>
              <a:rPr lang="de-DE" dirty="0"/>
              <a:t>Headline Kapitelfolie</a:t>
            </a:r>
          </a:p>
        </p:txBody>
      </p:sp>
      <p:sp>
        <p:nvSpPr>
          <p:cNvPr id="3" name="Textplatzhalter 2"/>
          <p:cNvSpPr>
            <a:spLocks noGrp="1"/>
          </p:cNvSpPr>
          <p:nvPr>
            <p:ph type="body" idx="1" hasCustomPrompt="1"/>
          </p:nvPr>
        </p:nvSpPr>
        <p:spPr>
          <a:xfrm>
            <a:off x="467545" y="1433165"/>
            <a:ext cx="7417569" cy="1125140"/>
          </a:xfrm>
          <a:prstGeom prst="rect">
            <a:avLst/>
          </a:prstGeom>
        </p:spPr>
        <p:txBody>
          <a:bodyPr anchor="b"/>
          <a:lstStyle>
            <a:lvl1pPr marL="0" indent="0">
              <a:buNone/>
              <a:defRPr sz="2200">
                <a:solidFill>
                  <a:schemeClr val="accent2"/>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err="1"/>
              <a:t>Subline</a:t>
            </a:r>
            <a:r>
              <a:rPr lang="de-DE" dirty="0"/>
              <a:t> Kapitelfolie</a:t>
            </a:r>
          </a:p>
        </p:txBody>
      </p:sp>
      <p:sp>
        <p:nvSpPr>
          <p:cNvPr id="4" name="Fußzeilenplatzhalter 3"/>
          <p:cNvSpPr>
            <a:spLocks noGrp="1"/>
          </p:cNvSpPr>
          <p:nvPr>
            <p:ph type="ftr" sz="quarter" idx="10"/>
          </p:nvPr>
        </p:nvSpPr>
        <p:spPr/>
        <p:txBody>
          <a:bodyPr/>
          <a:lstStyle/>
          <a:p>
            <a:r>
              <a:rPr lang="de-DE"/>
              <a:t>Alles Wichtige für das Jahr 2023</a:t>
            </a:r>
            <a:endParaRPr lang="de-DE" dirty="0"/>
          </a:p>
        </p:txBody>
      </p:sp>
      <p:sp>
        <p:nvSpPr>
          <p:cNvPr id="6" name="Foliennummernplatzhalter 5"/>
          <p:cNvSpPr>
            <a:spLocks noGrp="1"/>
          </p:cNvSpPr>
          <p:nvPr>
            <p:ph type="sldNum" sz="quarter" idx="11"/>
          </p:nvPr>
        </p:nvSpPr>
        <p:spPr/>
        <p:txBody>
          <a:bodyPr/>
          <a:lstStyle/>
          <a:p>
            <a:fld id="{BE799682-1F0A-4BE5-A402-BB0EBC4D5055}" type="slidenum">
              <a:rPr lang="de-DE" smtClean="0"/>
              <a:pPr/>
              <a:t>‹Nr.›</a:t>
            </a:fld>
            <a:endParaRPr lang="de-DE" dirty="0"/>
          </a:p>
        </p:txBody>
      </p:sp>
    </p:spTree>
    <p:extLst>
      <p:ext uri="{BB962C8B-B14F-4D97-AF65-F5344CB8AC3E}">
        <p14:creationId xmlns:p14="http://schemas.microsoft.com/office/powerpoint/2010/main" val="3459218837"/>
      </p:ext>
    </p:extLst>
  </p:cSld>
  <p:clrMapOvr>
    <a:masterClrMapping/>
  </p:clrMapOvr>
  <p:transition advClick="0" advTm="600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Inhaltsfolie">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DA768A09-B552-41C7-9803-8A42ED126F85}"/>
              </a:ext>
            </a:extLst>
          </p:cNvPr>
          <p:cNvSpPr>
            <a:spLocks noGrp="1"/>
          </p:cNvSpPr>
          <p:nvPr>
            <p:ph type="title" hasCustomPrompt="1"/>
          </p:nvPr>
        </p:nvSpPr>
        <p:spPr>
          <a:xfrm>
            <a:off x="628650" y="270000"/>
            <a:ext cx="7886700" cy="675000"/>
          </a:xfrm>
        </p:spPr>
        <p:txBody>
          <a:bodyPr>
            <a:normAutofit/>
          </a:bodyPr>
          <a:lstStyle>
            <a:lvl1pPr>
              <a:lnSpc>
                <a:spcPct val="100000"/>
              </a:lnSpc>
              <a:defRPr sz="1875" b="1">
                <a:solidFill>
                  <a:srgbClr val="00B0F0"/>
                </a:solidFill>
                <a:latin typeface="Arial" panose="020B0604020202020204" pitchFamily="34" charset="0"/>
                <a:cs typeface="Arial" panose="020B0604020202020204" pitchFamily="34" charset="0"/>
              </a:defRPr>
            </a:lvl1pPr>
          </a:lstStyle>
          <a:p>
            <a:r>
              <a:rPr lang="de-DE" dirty="0"/>
              <a:t>Jahresarbeitsentgeltgrenze:</a:t>
            </a:r>
            <a:br>
              <a:rPr lang="de-DE" dirty="0"/>
            </a:br>
            <a:r>
              <a:rPr lang="de-DE" dirty="0"/>
              <a:t>Grundsätzliche Hinweise aktualisiert</a:t>
            </a:r>
          </a:p>
        </p:txBody>
      </p:sp>
      <p:sp>
        <p:nvSpPr>
          <p:cNvPr id="8" name="Inhaltsplatzhalter 2">
            <a:extLst>
              <a:ext uri="{FF2B5EF4-FFF2-40B4-BE49-F238E27FC236}">
                <a16:creationId xmlns:a16="http://schemas.microsoft.com/office/drawing/2014/main" id="{A05BB569-6AD2-47AC-A021-F02CD41348A6}"/>
              </a:ext>
            </a:extLst>
          </p:cNvPr>
          <p:cNvSpPr>
            <a:spLocks noGrp="1"/>
          </p:cNvSpPr>
          <p:nvPr>
            <p:ph idx="1"/>
          </p:nvPr>
        </p:nvSpPr>
        <p:spPr>
          <a:xfrm>
            <a:off x="628650" y="1080000"/>
            <a:ext cx="7886700" cy="3510000"/>
          </a:xfrm>
        </p:spPr>
        <p:txBody>
          <a:bodyPr/>
          <a:lstStyle>
            <a:lvl1pPr marL="171450" indent="-171450">
              <a:buClr>
                <a:srgbClr val="00B0F0"/>
              </a:buClr>
              <a:buSzPct val="11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514350" indent="-171450">
              <a:buClr>
                <a:srgbClr val="00B0F0"/>
              </a:buClr>
              <a:buSzPct val="11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857250" indent="-171450">
              <a:buClr>
                <a:srgbClr val="00B0F0"/>
              </a:buClr>
              <a:buSzPct val="11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200150" indent="-171450">
              <a:buClr>
                <a:srgbClr val="00B0F0"/>
              </a:buClr>
              <a:buSzPct val="11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1543050" indent="-171450">
              <a:buClr>
                <a:srgbClr val="00B0F0"/>
              </a:buClr>
              <a:buSzPct val="11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extfeld 9">
            <a:extLst>
              <a:ext uri="{FF2B5EF4-FFF2-40B4-BE49-F238E27FC236}">
                <a16:creationId xmlns:a16="http://schemas.microsoft.com/office/drawing/2014/main" id="{084C7AD7-D284-4FB6-A4B3-613F79BB400A}"/>
              </a:ext>
            </a:extLst>
          </p:cNvPr>
          <p:cNvSpPr txBox="1"/>
          <p:nvPr userDrawn="1"/>
        </p:nvSpPr>
        <p:spPr>
          <a:xfrm>
            <a:off x="0" y="0"/>
            <a:ext cx="202500" cy="369332"/>
          </a:xfrm>
          <a:prstGeom prst="rect">
            <a:avLst/>
          </a:prstGeom>
          <a:solidFill>
            <a:srgbClr val="00B0F0"/>
          </a:solidFill>
        </p:spPr>
        <p:txBody>
          <a:bodyPr wrap="square" rtlCol="0">
            <a:spAutoFit/>
          </a:bodyPr>
          <a:lstStyle/>
          <a:p>
            <a:endParaRPr lang="de-DE" dirty="0"/>
          </a:p>
        </p:txBody>
      </p:sp>
      <p:sp>
        <p:nvSpPr>
          <p:cNvPr id="6" name="Fußzeilenplatzhalter 4">
            <a:extLst>
              <a:ext uri="{FF2B5EF4-FFF2-40B4-BE49-F238E27FC236}">
                <a16:creationId xmlns:a16="http://schemas.microsoft.com/office/drawing/2014/main" id="{4AE50ECB-6D65-48FF-B9D4-7383DAD3018B}"/>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de-DE"/>
              <a:t>Alles Wichtige für das Jahr 2023</a:t>
            </a:r>
            <a:endParaRPr lang="de-DE" dirty="0"/>
          </a:p>
        </p:txBody>
      </p:sp>
    </p:spTree>
    <p:extLst>
      <p:ext uri="{BB962C8B-B14F-4D97-AF65-F5344CB8AC3E}">
        <p14:creationId xmlns:p14="http://schemas.microsoft.com/office/powerpoint/2010/main" val="703385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Inhalt">
    <p:spTree>
      <p:nvGrpSpPr>
        <p:cNvPr id="1" name=""/>
        <p:cNvGrpSpPr/>
        <p:nvPr/>
      </p:nvGrpSpPr>
      <p:grpSpPr>
        <a:xfrm>
          <a:off x="0" y="0"/>
          <a:ext cx="0" cy="0"/>
          <a:chOff x="0" y="0"/>
          <a:chExt cx="0" cy="0"/>
        </a:xfrm>
      </p:grpSpPr>
      <p:sp>
        <p:nvSpPr>
          <p:cNvPr id="8" name="Inhaltsplatzhalter 2"/>
          <p:cNvSpPr>
            <a:spLocks noGrp="1"/>
          </p:cNvSpPr>
          <p:nvPr>
            <p:ph idx="1"/>
          </p:nvPr>
        </p:nvSpPr>
        <p:spPr>
          <a:xfrm>
            <a:off x="352426" y="1103047"/>
            <a:ext cx="8325356" cy="3394472"/>
          </a:xfrm>
          <a:ln w="25400">
            <a:solidFill>
              <a:schemeClr val="accent1"/>
            </a:solidFill>
          </a:ln>
        </p:spPr>
        <p:txBody>
          <a:bodyPr anchor="t"/>
          <a:lstStyle>
            <a:lvl1pPr marL="0" marR="0" indent="0" algn="l" defTabSz="685800" rtl="0" eaLnBrk="1" fontAlgn="base" latinLnBrk="0" hangingPunct="1">
              <a:lnSpc>
                <a:spcPct val="125000"/>
              </a:lnSpc>
              <a:spcBef>
                <a:spcPct val="0"/>
              </a:spcBef>
              <a:spcAft>
                <a:spcPct val="0"/>
              </a:spcAft>
              <a:buClrTx/>
              <a:buSzTx/>
              <a:buFont typeface="Wingdings 2" pitchFamily="18" charset="2"/>
              <a:buNone/>
              <a:tabLst/>
              <a:defRPr sz="1350">
                <a:solidFill>
                  <a:schemeClr val="tx1"/>
                </a:solidFill>
                <a:latin typeface="Arial" pitchFamily="34" charset="0"/>
                <a:cs typeface="Arial" pitchFamily="34" charset="0"/>
              </a:defRPr>
            </a:lvl1pPr>
            <a:lvl2pPr marL="200025" marR="0" indent="-198835" algn="l" defTabSz="685800" rtl="0" eaLnBrk="1" fontAlgn="base" latinLnBrk="0" hangingPunct="1">
              <a:lnSpc>
                <a:spcPct val="125000"/>
              </a:lnSpc>
              <a:spcBef>
                <a:spcPct val="0"/>
              </a:spcBef>
              <a:spcAft>
                <a:spcPts val="450"/>
              </a:spcAft>
              <a:buClr>
                <a:schemeClr val="accent6">
                  <a:lumMod val="75000"/>
                </a:schemeClr>
              </a:buClr>
              <a:buSzTx/>
              <a:buFont typeface="Wingdings 2" pitchFamily="18" charset="2"/>
              <a:buChar char="¡"/>
              <a:tabLst/>
              <a:defRPr sz="1350">
                <a:solidFill>
                  <a:schemeClr val="tx1"/>
                </a:solidFill>
                <a:latin typeface="Arial" pitchFamily="34" charset="0"/>
                <a:cs typeface="Arial" pitchFamily="34" charset="0"/>
              </a:defRPr>
            </a:lvl2pPr>
            <a:lvl3pPr marL="400050" marR="0" indent="-198835" algn="l" defTabSz="685800" rtl="0" eaLnBrk="1" fontAlgn="base" latinLnBrk="0" hangingPunct="1">
              <a:lnSpc>
                <a:spcPct val="125000"/>
              </a:lnSpc>
              <a:spcBef>
                <a:spcPct val="0"/>
              </a:spcBef>
              <a:spcAft>
                <a:spcPts val="450"/>
              </a:spcAft>
              <a:buClrTx/>
              <a:buSzTx/>
              <a:buFont typeface="Wingdings 2" pitchFamily="18" charset="2"/>
              <a:buChar char="¡"/>
              <a:tabLst/>
              <a:defRPr sz="1350" i="0">
                <a:solidFill>
                  <a:schemeClr val="tx1"/>
                </a:solidFill>
                <a:latin typeface="Arial" pitchFamily="34" charset="0"/>
                <a:cs typeface="Arial" pitchFamily="34" charset="0"/>
              </a:defRPr>
            </a:lvl3pPr>
            <a:lvl4pPr marL="552450" marR="0" indent="-151210" algn="l" defTabSz="685800" rtl="0" eaLnBrk="1" fontAlgn="base" latinLnBrk="0" hangingPunct="1">
              <a:lnSpc>
                <a:spcPct val="125000"/>
              </a:lnSpc>
              <a:spcBef>
                <a:spcPct val="0"/>
              </a:spcBef>
              <a:spcAft>
                <a:spcPct val="0"/>
              </a:spcAft>
              <a:buClrTx/>
              <a:buSzTx/>
              <a:buFontTx/>
              <a:buChar char="-"/>
              <a:tabLst/>
              <a:defRPr sz="1350">
                <a:solidFill>
                  <a:schemeClr val="tx1"/>
                </a:solidFill>
                <a:latin typeface="Arial" pitchFamily="34" charset="0"/>
                <a:cs typeface="Arial" pitchFamily="34" charset="0"/>
              </a:defRPr>
            </a:lvl4pPr>
            <a:lvl5pPr marL="733425" marR="0" indent="-179785" algn="l" defTabSz="685800" rtl="0" eaLnBrk="1" fontAlgn="base" latinLnBrk="0" hangingPunct="1">
              <a:lnSpc>
                <a:spcPct val="125000"/>
              </a:lnSpc>
              <a:spcBef>
                <a:spcPct val="0"/>
              </a:spcBef>
              <a:spcAft>
                <a:spcPct val="0"/>
              </a:spcAft>
              <a:buClrTx/>
              <a:buSzTx/>
              <a:buFontTx/>
              <a:buChar char="-"/>
              <a:tabLst/>
              <a:defRPr sz="1350">
                <a:solidFill>
                  <a:schemeClr val="tx1"/>
                </a:solidFill>
                <a:latin typeface="Arial" pitchFamily="34" charset="0"/>
                <a:cs typeface="Arial"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a:endParaRPr lang="de-DE" dirty="0"/>
          </a:p>
        </p:txBody>
      </p:sp>
      <p:sp>
        <p:nvSpPr>
          <p:cNvPr id="11" name="Rechteck 8">
            <a:extLst>
              <a:ext uri="{FF2B5EF4-FFF2-40B4-BE49-F238E27FC236}">
                <a16:creationId xmlns:a16="http://schemas.microsoft.com/office/drawing/2014/main" id="{45DA1BA3-A7C3-4CF4-B4F4-3E0938C08213}"/>
              </a:ext>
            </a:extLst>
          </p:cNvPr>
          <p:cNvSpPr>
            <a:spLocks noChangeArrowheads="1"/>
          </p:cNvSpPr>
          <p:nvPr userDrawn="1"/>
        </p:nvSpPr>
        <p:spPr bwMode="auto">
          <a:xfrm>
            <a:off x="7999126" y="4718156"/>
            <a:ext cx="67865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fld id="{D357C5F4-0595-4678-8D23-255A0ED54AC9}" type="slidenum">
              <a:rPr lang="de-DE" altLang="de-DE" sz="900" b="1" smtClean="0">
                <a:solidFill>
                  <a:schemeClr val="tx1"/>
                </a:solidFill>
                <a:latin typeface="+mn-lt"/>
              </a:rPr>
              <a:t>‹Nr.›</a:t>
            </a:fld>
            <a:endParaRPr lang="de-DE" altLang="de-DE" sz="900" b="1" dirty="0">
              <a:solidFill>
                <a:schemeClr val="tx1"/>
              </a:solidFill>
              <a:latin typeface="+mn-lt"/>
            </a:endParaRPr>
          </a:p>
        </p:txBody>
      </p:sp>
      <p:sp>
        <p:nvSpPr>
          <p:cNvPr id="15" name="Titel 4">
            <a:extLst>
              <a:ext uri="{FF2B5EF4-FFF2-40B4-BE49-F238E27FC236}">
                <a16:creationId xmlns:a16="http://schemas.microsoft.com/office/drawing/2014/main" id="{CD9A3694-86E4-4292-B4AF-B9615A232156}"/>
              </a:ext>
            </a:extLst>
          </p:cNvPr>
          <p:cNvSpPr>
            <a:spLocks noGrp="1"/>
          </p:cNvSpPr>
          <p:nvPr>
            <p:ph type="title"/>
          </p:nvPr>
        </p:nvSpPr>
        <p:spPr>
          <a:xfrm>
            <a:off x="352427" y="321470"/>
            <a:ext cx="7106205" cy="714375"/>
          </a:xfrm>
        </p:spPr>
        <p:txBody>
          <a:bodyPr/>
          <a:lstStyle>
            <a:lvl1pPr>
              <a:defRPr sz="1800" b="1">
                <a:solidFill>
                  <a:schemeClr val="tx1"/>
                </a:solidFill>
              </a:defRPr>
            </a:lvl1pPr>
          </a:lstStyle>
          <a:p>
            <a:r>
              <a:rPr lang="en-US" dirty="0"/>
              <a:t>Titelmasterformat durch Klicken bearbeiten</a:t>
            </a:r>
            <a:endParaRPr lang="de-DE" dirty="0"/>
          </a:p>
        </p:txBody>
      </p:sp>
      <p:sp>
        <p:nvSpPr>
          <p:cNvPr id="7" name="Fußzeilenplatzhalter 2">
            <a:extLst>
              <a:ext uri="{FF2B5EF4-FFF2-40B4-BE49-F238E27FC236}">
                <a16:creationId xmlns:a16="http://schemas.microsoft.com/office/drawing/2014/main" id="{B72DC989-C485-4651-9799-8D1B8C12A964}"/>
              </a:ext>
            </a:extLst>
          </p:cNvPr>
          <p:cNvSpPr>
            <a:spLocks noGrp="1"/>
          </p:cNvSpPr>
          <p:nvPr>
            <p:ph type="ftr" sz="quarter" idx="10"/>
          </p:nvPr>
        </p:nvSpPr>
        <p:spPr>
          <a:xfrm>
            <a:off x="352426" y="4710112"/>
            <a:ext cx="6127750" cy="223838"/>
          </a:xfrm>
          <a:prstGeom prst="rect">
            <a:avLst/>
          </a:prstGeom>
        </p:spPr>
        <p:txBody>
          <a:bodyPr lIns="90000"/>
          <a:lstStyle>
            <a:lvl1pPr algn="l">
              <a:defRPr sz="900"/>
            </a:lvl1pPr>
          </a:lstStyle>
          <a:p>
            <a:pPr>
              <a:defRPr/>
            </a:pPr>
            <a:r>
              <a:rPr lang="de-DE"/>
              <a:t>Alles Wichtige für das Jahr 2023</a:t>
            </a:r>
            <a:endParaRPr lang="de-DE" dirty="0">
              <a:solidFill>
                <a:srgbClr val="C00000"/>
              </a:solidFill>
            </a:endParaRPr>
          </a:p>
        </p:txBody>
      </p:sp>
    </p:spTree>
    <p:extLst>
      <p:ext uri="{BB962C8B-B14F-4D97-AF65-F5344CB8AC3E}">
        <p14:creationId xmlns:p14="http://schemas.microsoft.com/office/powerpoint/2010/main" val="435111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Fußzeilenplatzhalter 2"/>
          <p:cNvSpPr>
            <a:spLocks noGrp="1"/>
          </p:cNvSpPr>
          <p:nvPr>
            <p:ph type="ftr" sz="quarter" idx="3"/>
          </p:nvPr>
        </p:nvSpPr>
        <p:spPr>
          <a:xfrm>
            <a:off x="458694" y="4771423"/>
            <a:ext cx="2895600" cy="243000"/>
          </a:xfrm>
          <a:prstGeom prst="rect">
            <a:avLst/>
          </a:prstGeom>
          <a:noFill/>
          <a:ln>
            <a:noFill/>
          </a:ln>
        </p:spPr>
        <p:txBody>
          <a:bodyPr vert="horz" wrap="square" lIns="91440" tIns="45720" rIns="91440" bIns="45720" numCol="1" rtlCol="0" anchor="ctr" anchorCtr="0" compatLnSpc="1">
            <a:prstTxWarp prst="textNoShape">
              <a:avLst/>
            </a:prstTxWarp>
          </a:bodyPr>
          <a:lstStyle>
            <a:lvl1pPr>
              <a:defRPr lang="de-DE" sz="1200" b="0" dirty="0">
                <a:solidFill>
                  <a:srgbClr val="929292"/>
                </a:solidFill>
                <a:latin typeface="Verdana"/>
                <a:ea typeface="ＭＳ Ｐゴシック" charset="0"/>
                <a:cs typeface="Verdana"/>
              </a:defRPr>
            </a:lvl1pPr>
          </a:lstStyle>
          <a:p>
            <a:pPr>
              <a:spcBef>
                <a:spcPct val="20000"/>
              </a:spcBef>
              <a:buFont typeface="Arial" charset="0"/>
              <a:buNone/>
            </a:pPr>
            <a:r>
              <a:rPr lang="de-DE"/>
              <a:t>Name der Präsentation</a:t>
            </a:r>
          </a:p>
        </p:txBody>
      </p:sp>
      <p:sp>
        <p:nvSpPr>
          <p:cNvPr id="3" name="Foliennummernplatzhalter 4"/>
          <p:cNvSpPr>
            <a:spLocks noGrp="1"/>
          </p:cNvSpPr>
          <p:nvPr>
            <p:ph type="sldNum" sz="quarter" idx="4"/>
          </p:nvPr>
        </p:nvSpPr>
        <p:spPr>
          <a:xfrm>
            <a:off x="6568141" y="4778468"/>
            <a:ext cx="2133600" cy="243000"/>
          </a:xfrm>
          <a:prstGeom prst="rect">
            <a:avLst/>
          </a:prstGeom>
          <a:noFill/>
          <a:ln>
            <a:noFill/>
          </a:ln>
        </p:spPr>
        <p:txBody>
          <a:bodyPr vert="horz" wrap="square" lIns="91440" tIns="45720" rIns="91440" bIns="45720" numCol="1" rtlCol="0" anchor="ctr" anchorCtr="0" compatLnSpc="1">
            <a:prstTxWarp prst="textNoShape">
              <a:avLst/>
            </a:prstTxWarp>
          </a:bodyPr>
          <a:lstStyle>
            <a:lvl1pPr algn="r">
              <a:defRPr lang="de-DE" sz="1200" b="0" smtClean="0">
                <a:solidFill>
                  <a:srgbClr val="929292"/>
                </a:solidFill>
                <a:latin typeface="Verdana"/>
                <a:ea typeface="ＭＳ Ｐゴシック" charset="0"/>
                <a:cs typeface="Verdana"/>
              </a:defRPr>
            </a:lvl1pPr>
          </a:lstStyle>
          <a:p>
            <a:pPr>
              <a:spcBef>
                <a:spcPct val="20000"/>
              </a:spcBef>
              <a:buFont typeface="Arial" charset="0"/>
              <a:buNone/>
            </a:pPr>
            <a:r>
              <a:rPr lang="de-DE"/>
              <a:t>Seite </a:t>
            </a:r>
            <a:fld id="{FABFEC5B-E6E9-CD4D-9878-9874A9CF1414}" type="slidenum">
              <a:rPr lang="de-DE" smtClean="0"/>
              <a:pPr>
                <a:spcBef>
                  <a:spcPct val="20000"/>
                </a:spcBef>
                <a:buFont typeface="Arial" charset="0"/>
                <a:buNone/>
              </a:pPr>
              <a:t>‹Nr.›</a:t>
            </a:fld>
            <a:endParaRPr lang="de-DE" dirty="0"/>
          </a:p>
        </p:txBody>
      </p:sp>
    </p:spTree>
    <p:extLst>
      <p:ext uri="{BB962C8B-B14F-4D97-AF65-F5344CB8AC3E}">
        <p14:creationId xmlns:p14="http://schemas.microsoft.com/office/powerpoint/2010/main" val="1379028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5730" name="Rectangle 2"/>
          <p:cNvSpPr>
            <a:spLocks noGrp="1" noChangeArrowheads="1"/>
          </p:cNvSpPr>
          <p:nvPr>
            <p:ph type="title"/>
          </p:nvPr>
        </p:nvSpPr>
        <p:spPr bwMode="auto">
          <a:xfrm>
            <a:off x="455616" y="288133"/>
            <a:ext cx="7413625" cy="427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dirty="0"/>
              <a:t>Titelmasterformat durch Klicken bearbeiten</a:t>
            </a:r>
          </a:p>
        </p:txBody>
      </p:sp>
      <p:pic>
        <p:nvPicPr>
          <p:cNvPr id="585745" name="Bild 8" descr="Bildschirmfoto 2015-05-15 um 16.23.55.png"/>
          <p:cNvPicPr>
            <a:picLocks/>
          </p:cNvPicPr>
          <p:nvPr/>
        </p:nvPicPr>
        <p:blipFill>
          <a:blip r:embed="rId9">
            <a:extLst>
              <a:ext uri="{28A0092B-C50C-407E-A947-70E740481C1C}">
                <a14:useLocalDpi xmlns:a14="http://schemas.microsoft.com/office/drawing/2010/main" val="0"/>
              </a:ext>
            </a:extLst>
          </a:blip>
          <a:srcRect t="22678"/>
          <a:stretch>
            <a:fillRect/>
          </a:stretch>
        </p:blipFill>
        <p:spPr bwMode="auto">
          <a:xfrm>
            <a:off x="0" y="5041107"/>
            <a:ext cx="917733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ußzeilenplatzhalter 1"/>
          <p:cNvSpPr>
            <a:spLocks noGrp="1"/>
          </p:cNvSpPr>
          <p:nvPr>
            <p:ph type="ftr" sz="quarter" idx="3"/>
          </p:nvPr>
        </p:nvSpPr>
        <p:spPr>
          <a:xfrm>
            <a:off x="3124200" y="4767739"/>
            <a:ext cx="2895600" cy="272891"/>
          </a:xfrm>
          <a:prstGeom prst="rect">
            <a:avLst/>
          </a:prstGeom>
        </p:spPr>
        <p:txBody>
          <a:bodyPr vert="horz" lIns="91440" tIns="45720" rIns="91440" bIns="45720" rtlCol="0" anchor="ctr"/>
          <a:lstStyle>
            <a:lvl1pPr algn="ctr">
              <a:defRPr sz="1000">
                <a:solidFill>
                  <a:schemeClr val="tx1"/>
                </a:solidFill>
              </a:defRPr>
            </a:lvl1pPr>
          </a:lstStyle>
          <a:p>
            <a:r>
              <a:rPr lang="de-DE" dirty="0"/>
              <a:t>Alles Wichtige für das Jahr 2023</a:t>
            </a:r>
          </a:p>
        </p:txBody>
      </p:sp>
      <p:sp>
        <p:nvSpPr>
          <p:cNvPr id="4" name="Foliennummernplatzhalter 3"/>
          <p:cNvSpPr>
            <a:spLocks noGrp="1"/>
          </p:cNvSpPr>
          <p:nvPr>
            <p:ph type="sldNum" sz="quarter" idx="4"/>
          </p:nvPr>
        </p:nvSpPr>
        <p:spPr>
          <a:xfrm>
            <a:off x="6553200" y="4767739"/>
            <a:ext cx="2133600" cy="272891"/>
          </a:xfrm>
          <a:prstGeom prst="rect">
            <a:avLst/>
          </a:prstGeom>
        </p:spPr>
        <p:txBody>
          <a:bodyPr vert="horz" lIns="91440" tIns="45720" rIns="91440" bIns="45720" rtlCol="0" anchor="ctr"/>
          <a:lstStyle>
            <a:lvl1pPr algn="r">
              <a:defRPr sz="1000">
                <a:solidFill>
                  <a:schemeClr val="tx1"/>
                </a:solidFill>
              </a:defRPr>
            </a:lvl1pPr>
          </a:lstStyle>
          <a:p>
            <a:fld id="{BE799682-1F0A-4BE5-A402-BB0EBC4D5055}" type="slidenum">
              <a:rPr lang="de-DE" smtClean="0"/>
              <a:pPr/>
              <a:t>‹Nr.›</a:t>
            </a:fld>
            <a:endParaRPr lang="de-DE" dirty="0"/>
          </a:p>
        </p:txBody>
      </p:sp>
      <p:pic>
        <p:nvPicPr>
          <p:cNvPr id="7" name="Grafik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092468" y="267494"/>
            <a:ext cx="719055" cy="449805"/>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67" r:id="rId2"/>
    <p:sldLayoutId id="2147483674" r:id="rId3"/>
    <p:sldLayoutId id="2147483653" r:id="rId4"/>
    <p:sldLayoutId id="2147483677" r:id="rId5"/>
    <p:sldLayoutId id="2147483678" r:id="rId6"/>
    <p:sldLayoutId id="2147483679" r:id="rId7"/>
  </p:sldLayoutIdLst>
  <p:transition advClick="0" advTm="6000"/>
  <p:hf hdr="0" dt="0"/>
  <p:txStyles>
    <p:titleStyle>
      <a:lvl1pPr algn="l" rtl="0" eaLnBrk="1" fontAlgn="base" hangingPunct="1">
        <a:spcBef>
          <a:spcPct val="0"/>
        </a:spcBef>
        <a:spcAft>
          <a:spcPct val="0"/>
        </a:spcAft>
        <a:defRPr sz="2200" b="1">
          <a:solidFill>
            <a:schemeClr val="accent2"/>
          </a:solidFill>
          <a:latin typeface="+mj-lt"/>
          <a:ea typeface="+mj-ea"/>
          <a:cs typeface="+mj-cs"/>
        </a:defRPr>
      </a:lvl1pPr>
      <a:lvl2pPr algn="l" rtl="0" eaLnBrk="1" fontAlgn="base" hangingPunct="1">
        <a:spcBef>
          <a:spcPct val="0"/>
        </a:spcBef>
        <a:spcAft>
          <a:spcPct val="0"/>
        </a:spcAft>
        <a:defRPr sz="2200" b="1">
          <a:solidFill>
            <a:schemeClr val="accent2"/>
          </a:solidFill>
          <a:latin typeface="Verdana" pitchFamily="34" charset="0"/>
          <a:cs typeface="Arial" charset="0"/>
        </a:defRPr>
      </a:lvl2pPr>
      <a:lvl3pPr algn="l" rtl="0" eaLnBrk="1" fontAlgn="base" hangingPunct="1">
        <a:spcBef>
          <a:spcPct val="0"/>
        </a:spcBef>
        <a:spcAft>
          <a:spcPct val="0"/>
        </a:spcAft>
        <a:defRPr sz="2200" b="1">
          <a:solidFill>
            <a:schemeClr val="accent2"/>
          </a:solidFill>
          <a:latin typeface="Verdana" pitchFamily="34" charset="0"/>
          <a:cs typeface="Arial" charset="0"/>
        </a:defRPr>
      </a:lvl3pPr>
      <a:lvl4pPr algn="l" rtl="0" eaLnBrk="1" fontAlgn="base" hangingPunct="1">
        <a:spcBef>
          <a:spcPct val="0"/>
        </a:spcBef>
        <a:spcAft>
          <a:spcPct val="0"/>
        </a:spcAft>
        <a:defRPr sz="2200" b="1">
          <a:solidFill>
            <a:schemeClr val="accent2"/>
          </a:solidFill>
          <a:latin typeface="Verdana" pitchFamily="34" charset="0"/>
          <a:cs typeface="Arial" charset="0"/>
        </a:defRPr>
      </a:lvl4pPr>
      <a:lvl5pPr algn="l" rtl="0" eaLnBrk="1" fontAlgn="base" hangingPunct="1">
        <a:spcBef>
          <a:spcPct val="0"/>
        </a:spcBef>
        <a:spcAft>
          <a:spcPct val="0"/>
        </a:spcAft>
        <a:defRPr sz="2200" b="1">
          <a:solidFill>
            <a:schemeClr val="accent2"/>
          </a:solidFill>
          <a:latin typeface="Verdana" pitchFamily="34" charset="0"/>
          <a:cs typeface="Arial" charset="0"/>
        </a:defRPr>
      </a:lvl5pPr>
      <a:lvl6pPr marL="457200" algn="l" rtl="0" eaLnBrk="1" fontAlgn="base" hangingPunct="1">
        <a:spcBef>
          <a:spcPct val="0"/>
        </a:spcBef>
        <a:spcAft>
          <a:spcPct val="0"/>
        </a:spcAft>
        <a:defRPr sz="2200" b="1">
          <a:solidFill>
            <a:schemeClr val="accent2"/>
          </a:solidFill>
          <a:latin typeface="Verdana" pitchFamily="34" charset="0"/>
          <a:cs typeface="Arial" charset="0"/>
        </a:defRPr>
      </a:lvl6pPr>
      <a:lvl7pPr marL="914400" algn="l" rtl="0" eaLnBrk="1" fontAlgn="base" hangingPunct="1">
        <a:spcBef>
          <a:spcPct val="0"/>
        </a:spcBef>
        <a:spcAft>
          <a:spcPct val="0"/>
        </a:spcAft>
        <a:defRPr sz="2200" b="1">
          <a:solidFill>
            <a:schemeClr val="accent2"/>
          </a:solidFill>
          <a:latin typeface="Verdana" pitchFamily="34" charset="0"/>
          <a:cs typeface="Arial" charset="0"/>
        </a:defRPr>
      </a:lvl7pPr>
      <a:lvl8pPr marL="1371600" algn="l" rtl="0" eaLnBrk="1" fontAlgn="base" hangingPunct="1">
        <a:spcBef>
          <a:spcPct val="0"/>
        </a:spcBef>
        <a:spcAft>
          <a:spcPct val="0"/>
        </a:spcAft>
        <a:defRPr sz="2200" b="1">
          <a:solidFill>
            <a:schemeClr val="accent2"/>
          </a:solidFill>
          <a:latin typeface="Verdana" pitchFamily="34" charset="0"/>
          <a:cs typeface="Arial" charset="0"/>
        </a:defRPr>
      </a:lvl8pPr>
      <a:lvl9pPr marL="1828800" algn="l" rtl="0" eaLnBrk="1" fontAlgn="base" hangingPunct="1">
        <a:spcBef>
          <a:spcPct val="0"/>
        </a:spcBef>
        <a:spcAft>
          <a:spcPct val="0"/>
        </a:spcAft>
        <a:defRPr sz="2200" b="1">
          <a:solidFill>
            <a:schemeClr val="accent2"/>
          </a:solidFill>
          <a:latin typeface="Verdana" pitchFamily="34" charset="0"/>
          <a:cs typeface="Arial" charset="0"/>
        </a:defRPr>
      </a:lvl9pPr>
    </p:titleStyle>
    <p:bodyStyle>
      <a:lvl1pPr marL="177800" indent="-177800" algn="l" rtl="0" eaLnBrk="1" fontAlgn="base" hangingPunct="1">
        <a:spcBef>
          <a:spcPct val="20000"/>
        </a:spcBef>
        <a:spcAft>
          <a:spcPct val="0"/>
        </a:spcAft>
        <a:buClr>
          <a:schemeClr val="hlink"/>
        </a:buClr>
        <a:buFont typeface="Arial" charset="0"/>
        <a:buChar char="•"/>
        <a:defRPr sz="1400" baseline="0">
          <a:solidFill>
            <a:schemeClr val="tx1"/>
          </a:solidFill>
          <a:latin typeface="+mn-lt"/>
          <a:ea typeface="+mn-ea"/>
          <a:cs typeface="+mn-cs"/>
        </a:defRPr>
      </a:lvl1pPr>
      <a:lvl2pPr marL="534988" indent="-177800" algn="l" rtl="0" eaLnBrk="1" fontAlgn="base" hangingPunct="1">
        <a:spcBef>
          <a:spcPct val="20000"/>
        </a:spcBef>
        <a:spcAft>
          <a:spcPct val="0"/>
        </a:spcAft>
        <a:buClr>
          <a:schemeClr val="hlink"/>
        </a:buClr>
        <a:buFont typeface="Arial" charset="0"/>
        <a:buChar char="•"/>
        <a:defRPr sz="1400">
          <a:solidFill>
            <a:schemeClr val="tx1"/>
          </a:solidFill>
          <a:latin typeface="+mn-lt"/>
          <a:cs typeface="+mn-cs"/>
        </a:defRPr>
      </a:lvl2pPr>
      <a:lvl3pPr marL="903288" indent="-188913" algn="l" rtl="0" eaLnBrk="1" fontAlgn="base" hangingPunct="1">
        <a:spcBef>
          <a:spcPct val="20000"/>
        </a:spcBef>
        <a:spcAft>
          <a:spcPct val="0"/>
        </a:spcAft>
        <a:buClr>
          <a:schemeClr val="hlink"/>
        </a:buClr>
        <a:buFont typeface="Arial" charset="0"/>
        <a:buChar char="•"/>
        <a:defRPr sz="1400">
          <a:solidFill>
            <a:schemeClr val="tx1"/>
          </a:solidFill>
          <a:latin typeface="+mn-lt"/>
          <a:cs typeface="+mn-cs"/>
        </a:defRPr>
      </a:lvl3pPr>
      <a:lvl4pPr marL="1636713" indent="-228600" algn="l" rtl="0" eaLnBrk="1" fontAlgn="base" hangingPunct="1">
        <a:spcBef>
          <a:spcPct val="20000"/>
        </a:spcBef>
        <a:spcAft>
          <a:spcPct val="0"/>
        </a:spcAft>
        <a:defRPr sz="2000">
          <a:solidFill>
            <a:schemeClr val="tx1"/>
          </a:solidFill>
          <a:latin typeface="Arial" charset="0"/>
          <a:cs typeface="+mn-cs"/>
        </a:defRPr>
      </a:lvl4pPr>
      <a:lvl5pPr marL="2057400" indent="-228600" algn="l" rtl="0" eaLnBrk="1" fontAlgn="base" hangingPunct="1">
        <a:spcBef>
          <a:spcPct val="20000"/>
        </a:spcBef>
        <a:spcAft>
          <a:spcPct val="0"/>
        </a:spcAft>
        <a:buChar char="»"/>
        <a:defRPr sz="2000">
          <a:solidFill>
            <a:schemeClr val="tx1"/>
          </a:solidFill>
          <a:latin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Arial" charset="0"/>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mindestlohn-kommission.d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bmas.de/"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sz="quarter"/>
          </p:nvPr>
        </p:nvSpPr>
        <p:spPr>
          <a:xfrm>
            <a:off x="648000" y="180000"/>
            <a:ext cx="4140000" cy="1440000"/>
          </a:xfrm>
        </p:spPr>
        <p:txBody>
          <a:bodyPr/>
          <a:lstStyle/>
          <a:p>
            <a:r>
              <a:rPr lang="de-DE" dirty="0">
                <a:solidFill>
                  <a:schemeClr val="bg1"/>
                </a:solidFill>
              </a:rPr>
              <a:t>hkk Seminar</a:t>
            </a:r>
            <a:br>
              <a:rPr lang="de-DE" dirty="0">
                <a:solidFill>
                  <a:schemeClr val="bg1"/>
                </a:solidFill>
              </a:rPr>
            </a:br>
            <a:r>
              <a:rPr lang="de-DE" dirty="0">
                <a:solidFill>
                  <a:schemeClr val="bg1"/>
                </a:solidFill>
              </a:rPr>
              <a:t>zum Jahreswechsel</a:t>
            </a:r>
            <a:br>
              <a:rPr lang="de-DE" dirty="0">
                <a:solidFill>
                  <a:schemeClr val="bg1"/>
                </a:solidFill>
              </a:rPr>
            </a:br>
            <a:r>
              <a:rPr lang="de-DE" dirty="0">
                <a:solidFill>
                  <a:schemeClr val="bg1"/>
                </a:solidFill>
              </a:rPr>
              <a:t>2022/2023</a:t>
            </a:r>
          </a:p>
        </p:txBody>
      </p:sp>
    </p:spTree>
    <p:extLst>
      <p:ext uri="{BB962C8B-B14F-4D97-AF65-F5344CB8AC3E}">
        <p14:creationId xmlns:p14="http://schemas.microsoft.com/office/powerpoint/2010/main" val="4284931034"/>
      </p:ext>
    </p:extLst>
  </p:cSld>
  <p:clrMapOvr>
    <a:masterClrMapping/>
  </p:clrMapOvr>
  <p:transition advClick="0" advTm="6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367C4AE-3169-40DE-A667-5A5BDB155CA2}"/>
              </a:ext>
            </a:extLst>
          </p:cNvPr>
          <p:cNvSpPr>
            <a:spLocks noGrp="1"/>
          </p:cNvSpPr>
          <p:nvPr>
            <p:ph type="title"/>
          </p:nvPr>
        </p:nvSpPr>
        <p:spPr/>
        <p:txBody>
          <a:bodyPr/>
          <a:lstStyle/>
          <a:p>
            <a:r>
              <a:rPr lang="de-DE" spc="8" dirty="0"/>
              <a:t>Reform: Mindestlohn, Minijobs und </a:t>
            </a:r>
            <a:r>
              <a:rPr lang="de-DE" spc="8" dirty="0" err="1"/>
              <a:t>Midijobs</a:t>
            </a:r>
            <a:endParaRPr lang="de-DE" b="0" spc="8" dirty="0"/>
          </a:p>
        </p:txBody>
      </p:sp>
      <p:sp>
        <p:nvSpPr>
          <p:cNvPr id="7" name="Foliennummernplatzhalter 6">
            <a:extLst>
              <a:ext uri="{FF2B5EF4-FFF2-40B4-BE49-F238E27FC236}">
                <a16:creationId xmlns:a16="http://schemas.microsoft.com/office/drawing/2014/main" id="{D4F5B58D-06BF-4CF6-A257-496E16A26F39}"/>
              </a:ext>
            </a:extLst>
          </p:cNvPr>
          <p:cNvSpPr>
            <a:spLocks noGrp="1"/>
          </p:cNvSpPr>
          <p:nvPr>
            <p:ph type="sldNum" sz="quarter" idx="16"/>
          </p:nvPr>
        </p:nvSpPr>
        <p:spPr/>
        <p:txBody>
          <a:bodyPr/>
          <a:lstStyle/>
          <a:p>
            <a:fld id="{BE799682-1F0A-4BE5-A402-BB0EBC4D5055}" type="slidenum">
              <a:rPr lang="de-DE" smtClean="0"/>
              <a:pPr/>
              <a:t>10</a:t>
            </a:fld>
            <a:endParaRPr lang="de-DE" dirty="0"/>
          </a:p>
        </p:txBody>
      </p:sp>
      <p:sp>
        <p:nvSpPr>
          <p:cNvPr id="13" name="Textplatzhalter 7">
            <a:extLst>
              <a:ext uri="{FF2B5EF4-FFF2-40B4-BE49-F238E27FC236}">
                <a16:creationId xmlns:a16="http://schemas.microsoft.com/office/drawing/2014/main" id="{2BB43D8E-83BB-F575-93A8-98AF6B2EFB03}"/>
              </a:ext>
            </a:extLst>
          </p:cNvPr>
          <p:cNvSpPr>
            <a:spLocks noGrp="1"/>
          </p:cNvSpPr>
          <p:nvPr>
            <p:ph type="body" sz="quarter" idx="14"/>
          </p:nvPr>
        </p:nvSpPr>
        <p:spPr>
          <a:xfrm>
            <a:off x="468313" y="692945"/>
            <a:ext cx="7416800" cy="258603"/>
          </a:xfrm>
        </p:spPr>
        <p:txBody>
          <a:bodyPr/>
          <a:lstStyle/>
          <a:p>
            <a:pPr marL="0" indent="0">
              <a:buNone/>
            </a:pPr>
            <a:r>
              <a:rPr lang="de-DE" dirty="0"/>
              <a:t>Geringfügig entlohnte Beschäftigungen</a:t>
            </a:r>
          </a:p>
        </p:txBody>
      </p:sp>
      <p:sp>
        <p:nvSpPr>
          <p:cNvPr id="42" name="Fußzeilenplatzhalter 2">
            <a:extLst>
              <a:ext uri="{FF2B5EF4-FFF2-40B4-BE49-F238E27FC236}">
                <a16:creationId xmlns:a16="http://schemas.microsoft.com/office/drawing/2014/main" id="{E3FF55C2-897F-54B7-19E2-E6C3171F45C7}"/>
              </a:ext>
            </a:extLst>
          </p:cNvPr>
          <p:cNvSpPr>
            <a:spLocks noGrp="1"/>
          </p:cNvSpPr>
          <p:nvPr>
            <p:ph type="ftr" sz="quarter" idx="15"/>
          </p:nvPr>
        </p:nvSpPr>
        <p:spPr>
          <a:xfrm>
            <a:off x="3124200" y="4767739"/>
            <a:ext cx="2895600" cy="272891"/>
          </a:xfrm>
        </p:spPr>
        <p:txBody>
          <a:bodyPr/>
          <a:lstStyle/>
          <a:p>
            <a:r>
              <a:rPr lang="de-DE"/>
              <a:t>Alles Wichtige für das Jahr 2023</a:t>
            </a:r>
            <a:endParaRPr lang="de-DE" dirty="0"/>
          </a:p>
        </p:txBody>
      </p:sp>
      <p:sp>
        <p:nvSpPr>
          <p:cNvPr id="3" name="Inhaltsplatzhalter 2">
            <a:extLst>
              <a:ext uri="{FF2B5EF4-FFF2-40B4-BE49-F238E27FC236}">
                <a16:creationId xmlns:a16="http://schemas.microsoft.com/office/drawing/2014/main" id="{D870220C-1CE9-332D-1D84-E45F723244E1}"/>
              </a:ext>
            </a:extLst>
          </p:cNvPr>
          <p:cNvSpPr>
            <a:spLocks noGrp="1"/>
          </p:cNvSpPr>
          <p:nvPr>
            <p:ph sz="quarter" idx="13"/>
          </p:nvPr>
        </p:nvSpPr>
        <p:spPr>
          <a:xfrm>
            <a:off x="468314" y="1275874"/>
            <a:ext cx="7632078" cy="3304698"/>
          </a:xfrm>
        </p:spPr>
        <p:txBody>
          <a:bodyPr/>
          <a:lstStyle/>
          <a:p>
            <a:r>
              <a:rPr lang="de-DE" sz="1200" dirty="0"/>
              <a:t>Im Durchschnitt einer Jahresbetrachtung dürfen </a:t>
            </a:r>
            <a:r>
              <a:rPr lang="de-DE" sz="1200" b="1" dirty="0">
                <a:solidFill>
                  <a:srgbClr val="A50816"/>
                </a:solidFill>
              </a:rPr>
              <a:t>520 EUR/Monat </a:t>
            </a:r>
            <a:r>
              <a:rPr lang="de-DE" sz="1200" dirty="0"/>
              <a:t>nicht überschritten werden bzw. </a:t>
            </a:r>
            <a:r>
              <a:rPr lang="de-DE" sz="1200" b="1" dirty="0">
                <a:solidFill>
                  <a:srgbClr val="A50816"/>
                </a:solidFill>
              </a:rPr>
              <a:t>6.240 EUR/Jahr </a:t>
            </a:r>
            <a:r>
              <a:rPr lang="de-DE" sz="1200" dirty="0"/>
              <a:t>bei durchgehender Beschäftigung von mind. 12 Monaten</a:t>
            </a:r>
            <a:br>
              <a:rPr lang="de-DE" sz="1200" dirty="0"/>
            </a:br>
            <a:endParaRPr lang="de-DE" sz="1200" dirty="0"/>
          </a:p>
          <a:p>
            <a:r>
              <a:rPr lang="de-DE" sz="1200" b="1" dirty="0"/>
              <a:t>Geringfügigkeitsgrenze</a:t>
            </a:r>
            <a:r>
              <a:rPr lang="de-DE" sz="1200" dirty="0"/>
              <a:t> orientiert sich seit dem 1. Oktober 2022 an einer Wochenarbeitszeit von 10 Arbeitsstunden zu Mindestlohnbedingungen</a:t>
            </a:r>
            <a:br>
              <a:rPr lang="de-DE" sz="1200" dirty="0"/>
            </a:br>
            <a:r>
              <a:rPr lang="de-DE" sz="1200" b="1" dirty="0">
                <a:solidFill>
                  <a:srgbClr val="A50816"/>
                </a:solidFill>
              </a:rPr>
              <a:t>Wichtig:</a:t>
            </a:r>
            <a:r>
              <a:rPr lang="de-DE" sz="1200" dirty="0"/>
              <a:t> Wöchentliche Arbeitszeit ist aber nach wie vor kein Beurteilungskriterium!</a:t>
            </a:r>
            <a:br>
              <a:rPr lang="de-DE" sz="1200" dirty="0"/>
            </a:br>
            <a:endParaRPr lang="de-DE" sz="1200" dirty="0"/>
          </a:p>
          <a:p>
            <a:r>
              <a:rPr lang="de-DE" sz="1200" b="1" dirty="0"/>
              <a:t>Dynamik</a:t>
            </a:r>
            <a:r>
              <a:rPr lang="de-DE" sz="1200" dirty="0"/>
              <a:t>: gesetzlicher Mindestlohn x 130 : 3 (ggf. aufgerundet auf volle Euro):</a:t>
            </a:r>
          </a:p>
          <a:p>
            <a:pPr marL="0" indent="0">
              <a:buNone/>
            </a:pPr>
            <a:endParaRPr lang="de-DE" dirty="0"/>
          </a:p>
        </p:txBody>
      </p:sp>
      <p:sp>
        <p:nvSpPr>
          <p:cNvPr id="4" name="Rechteck: abgerundete Ecken 3">
            <a:extLst>
              <a:ext uri="{FF2B5EF4-FFF2-40B4-BE49-F238E27FC236}">
                <a16:creationId xmlns:a16="http://schemas.microsoft.com/office/drawing/2014/main" id="{FBB48167-0D4C-3991-110C-92184D8512FF}"/>
              </a:ext>
            </a:extLst>
          </p:cNvPr>
          <p:cNvSpPr/>
          <p:nvPr/>
        </p:nvSpPr>
        <p:spPr>
          <a:xfrm>
            <a:off x="717019" y="3257046"/>
            <a:ext cx="1236904" cy="923417"/>
          </a:xfrm>
          <a:prstGeom prst="roundRect">
            <a:avLst/>
          </a:prstGeom>
          <a:ln>
            <a:solidFill>
              <a:srgbClr val="004070"/>
            </a:solidFill>
          </a:ln>
        </p:spPr>
        <p:style>
          <a:lnRef idx="2">
            <a:schemeClr val="accent3"/>
          </a:lnRef>
          <a:fillRef idx="1">
            <a:schemeClr val="lt1"/>
          </a:fillRef>
          <a:effectRef idx="0">
            <a:schemeClr val="accent3"/>
          </a:effectRef>
          <a:fontRef idx="minor">
            <a:schemeClr val="dk1"/>
          </a:fontRef>
        </p:style>
        <p:txBody>
          <a:bodyPr spcFirstLastPara="0" vert="horz" wrap="square" lIns="152216" tIns="172536" rIns="152216" bIns="172536" numCol="1" spcCol="1270" anchor="ctr" anchorCtr="0">
            <a:noAutofit/>
          </a:bodyPr>
          <a:lstStyle/>
          <a:p>
            <a:pPr marL="0" lvl="0" indent="0" algn="ctr" defTabSz="711200">
              <a:lnSpc>
                <a:spcPts val="2100"/>
              </a:lnSpc>
              <a:spcBef>
                <a:spcPct val="0"/>
              </a:spcBef>
              <a:spcAft>
                <a:spcPts val="0"/>
              </a:spcAft>
              <a:buNone/>
            </a:pPr>
            <a:r>
              <a:rPr lang="de-DE" sz="1400" b="1" kern="1200" dirty="0">
                <a:latin typeface="+mj-lt"/>
                <a:cs typeface="Arial" panose="020B0604020202020204" pitchFamily="34" charset="0"/>
              </a:rPr>
              <a:t>12,00 EUR</a:t>
            </a:r>
          </a:p>
        </p:txBody>
      </p:sp>
      <p:sp>
        <p:nvSpPr>
          <p:cNvPr id="6" name="Freihandform: Form 5">
            <a:extLst>
              <a:ext uri="{FF2B5EF4-FFF2-40B4-BE49-F238E27FC236}">
                <a16:creationId xmlns:a16="http://schemas.microsoft.com/office/drawing/2014/main" id="{7F467699-9A15-5AC3-F306-6A457BFB8B38}"/>
              </a:ext>
            </a:extLst>
          </p:cNvPr>
          <p:cNvSpPr/>
          <p:nvPr/>
        </p:nvSpPr>
        <p:spPr>
          <a:xfrm>
            <a:off x="1977019" y="3405175"/>
            <a:ext cx="626932" cy="683996"/>
          </a:xfrm>
          <a:custGeom>
            <a:avLst/>
            <a:gdLst>
              <a:gd name="connsiteX0" fmla="*/ 94659 w 602848"/>
              <a:gd name="connsiteY0" fmla="*/ 194919 h 602848"/>
              <a:gd name="connsiteX1" fmla="*/ 194919 w 602848"/>
              <a:gd name="connsiteY1" fmla="*/ 94659 h 602848"/>
              <a:gd name="connsiteX2" fmla="*/ 301424 w 602848"/>
              <a:gd name="connsiteY2" fmla="*/ 201163 h 602848"/>
              <a:gd name="connsiteX3" fmla="*/ 407929 w 602848"/>
              <a:gd name="connsiteY3" fmla="*/ 94659 h 602848"/>
              <a:gd name="connsiteX4" fmla="*/ 508189 w 602848"/>
              <a:gd name="connsiteY4" fmla="*/ 194919 h 602848"/>
              <a:gd name="connsiteX5" fmla="*/ 401685 w 602848"/>
              <a:gd name="connsiteY5" fmla="*/ 301424 h 602848"/>
              <a:gd name="connsiteX6" fmla="*/ 508189 w 602848"/>
              <a:gd name="connsiteY6" fmla="*/ 407929 h 602848"/>
              <a:gd name="connsiteX7" fmla="*/ 407929 w 602848"/>
              <a:gd name="connsiteY7" fmla="*/ 508189 h 602848"/>
              <a:gd name="connsiteX8" fmla="*/ 301424 w 602848"/>
              <a:gd name="connsiteY8" fmla="*/ 401685 h 602848"/>
              <a:gd name="connsiteX9" fmla="*/ 194919 w 602848"/>
              <a:gd name="connsiteY9" fmla="*/ 508189 h 602848"/>
              <a:gd name="connsiteX10" fmla="*/ 94659 w 602848"/>
              <a:gd name="connsiteY10" fmla="*/ 407929 h 602848"/>
              <a:gd name="connsiteX11" fmla="*/ 201163 w 602848"/>
              <a:gd name="connsiteY11" fmla="*/ 301424 h 602848"/>
              <a:gd name="connsiteX12" fmla="*/ 94659 w 602848"/>
              <a:gd name="connsiteY12" fmla="*/ 194919 h 60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2848" h="602848">
                <a:moveTo>
                  <a:pt x="94659" y="194919"/>
                </a:moveTo>
                <a:lnTo>
                  <a:pt x="194919" y="94659"/>
                </a:lnTo>
                <a:lnTo>
                  <a:pt x="301424" y="201163"/>
                </a:lnTo>
                <a:lnTo>
                  <a:pt x="407929" y="94659"/>
                </a:lnTo>
                <a:lnTo>
                  <a:pt x="508189" y="194919"/>
                </a:lnTo>
                <a:lnTo>
                  <a:pt x="401685" y="301424"/>
                </a:lnTo>
                <a:lnTo>
                  <a:pt x="508189" y="407929"/>
                </a:lnTo>
                <a:lnTo>
                  <a:pt x="407929" y="508189"/>
                </a:lnTo>
                <a:lnTo>
                  <a:pt x="301424" y="401685"/>
                </a:lnTo>
                <a:lnTo>
                  <a:pt x="194919" y="508189"/>
                </a:lnTo>
                <a:lnTo>
                  <a:pt x="94659" y="407929"/>
                </a:lnTo>
                <a:lnTo>
                  <a:pt x="201163" y="301424"/>
                </a:lnTo>
                <a:lnTo>
                  <a:pt x="94659" y="194919"/>
                </a:lnTo>
                <a:close/>
              </a:path>
            </a:pathLst>
          </a:custGeom>
          <a:solidFill>
            <a:schemeClr val="accent5"/>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94659" tIns="94659" rIns="94659" bIns="94659" numCol="1" spcCol="1270" anchor="ctr" anchorCtr="0">
            <a:noAutofit/>
          </a:bodyPr>
          <a:lstStyle/>
          <a:p>
            <a:pPr marL="0" lvl="0" indent="0" algn="ctr" defTabSz="577850">
              <a:lnSpc>
                <a:spcPct val="90000"/>
              </a:lnSpc>
              <a:spcBef>
                <a:spcPct val="0"/>
              </a:spcBef>
              <a:spcAft>
                <a:spcPct val="35000"/>
              </a:spcAft>
              <a:buNone/>
            </a:pPr>
            <a:endParaRPr lang="de-DE" sz="1400" kern="1200" dirty="0">
              <a:solidFill>
                <a:schemeClr val="tx1"/>
              </a:solidFill>
              <a:latin typeface="+mj-lt"/>
            </a:endParaRPr>
          </a:p>
        </p:txBody>
      </p:sp>
      <p:sp>
        <p:nvSpPr>
          <p:cNvPr id="8" name="Rechteck: abgerundete Ecken 7">
            <a:extLst>
              <a:ext uri="{FF2B5EF4-FFF2-40B4-BE49-F238E27FC236}">
                <a16:creationId xmlns:a16="http://schemas.microsoft.com/office/drawing/2014/main" id="{6A73E3EA-6219-66D8-F6EA-4ACCF376865E}"/>
              </a:ext>
            </a:extLst>
          </p:cNvPr>
          <p:cNvSpPr/>
          <p:nvPr/>
        </p:nvSpPr>
        <p:spPr>
          <a:xfrm>
            <a:off x="2624147" y="3257046"/>
            <a:ext cx="1236904" cy="923417"/>
          </a:xfrm>
          <a:prstGeom prst="roundRect">
            <a:avLst/>
          </a:prstGeom>
          <a:ln>
            <a:solidFill>
              <a:srgbClr val="004070"/>
            </a:solidFill>
          </a:ln>
        </p:spPr>
        <p:style>
          <a:lnRef idx="2">
            <a:schemeClr val="accent3"/>
          </a:lnRef>
          <a:fillRef idx="1">
            <a:schemeClr val="lt1"/>
          </a:fillRef>
          <a:effectRef idx="0">
            <a:schemeClr val="accent3"/>
          </a:effectRef>
          <a:fontRef idx="minor">
            <a:schemeClr val="dk1"/>
          </a:fontRef>
        </p:style>
        <p:txBody>
          <a:bodyPr spcFirstLastPara="0" vert="horz" wrap="square" lIns="152216" tIns="172536" rIns="152216" bIns="172536" numCol="1" spcCol="1270" anchor="ctr" anchorCtr="0">
            <a:noAutofit/>
          </a:bodyPr>
          <a:lstStyle/>
          <a:p>
            <a:pPr marL="0" lvl="0" indent="0" algn="ctr" defTabSz="711200">
              <a:lnSpc>
                <a:spcPts val="2100"/>
              </a:lnSpc>
              <a:spcBef>
                <a:spcPct val="0"/>
              </a:spcBef>
              <a:spcAft>
                <a:spcPts val="0"/>
              </a:spcAft>
              <a:buNone/>
            </a:pPr>
            <a:r>
              <a:rPr lang="de-DE" sz="1400" b="1" kern="1200" dirty="0">
                <a:latin typeface="+mj-lt"/>
                <a:cs typeface="Arial" panose="020B0604020202020204" pitchFamily="34" charset="0"/>
              </a:rPr>
              <a:t>130 Stunden</a:t>
            </a:r>
          </a:p>
        </p:txBody>
      </p:sp>
      <p:sp>
        <p:nvSpPr>
          <p:cNvPr id="9" name="Freihandform: Form 8">
            <a:extLst>
              <a:ext uri="{FF2B5EF4-FFF2-40B4-BE49-F238E27FC236}">
                <a16:creationId xmlns:a16="http://schemas.microsoft.com/office/drawing/2014/main" id="{4368E16F-65E5-B44C-0CB7-37755BBB52BC}"/>
              </a:ext>
            </a:extLst>
          </p:cNvPr>
          <p:cNvSpPr/>
          <p:nvPr/>
        </p:nvSpPr>
        <p:spPr>
          <a:xfrm>
            <a:off x="3881247" y="3405175"/>
            <a:ext cx="626932" cy="683996"/>
          </a:xfrm>
          <a:custGeom>
            <a:avLst/>
            <a:gdLst>
              <a:gd name="connsiteX0" fmla="*/ 301424 w 602848"/>
              <a:gd name="connsiteY0" fmla="*/ 71076 h 602848"/>
              <a:gd name="connsiteX1" fmla="*/ 372319 w 602848"/>
              <a:gd name="connsiteY1" fmla="*/ 141971 h 602848"/>
              <a:gd name="connsiteX2" fmla="*/ 301424 w 602848"/>
              <a:gd name="connsiteY2" fmla="*/ 212866 h 602848"/>
              <a:gd name="connsiteX3" fmla="*/ 230529 w 602848"/>
              <a:gd name="connsiteY3" fmla="*/ 141971 h 602848"/>
              <a:gd name="connsiteX4" fmla="*/ 301424 w 602848"/>
              <a:gd name="connsiteY4" fmla="*/ 71076 h 602848"/>
              <a:gd name="connsiteX5" fmla="*/ 301424 w 602848"/>
              <a:gd name="connsiteY5" fmla="*/ 531772 h 602848"/>
              <a:gd name="connsiteX6" fmla="*/ 230529 w 602848"/>
              <a:gd name="connsiteY6" fmla="*/ 460877 h 602848"/>
              <a:gd name="connsiteX7" fmla="*/ 301424 w 602848"/>
              <a:gd name="connsiteY7" fmla="*/ 389982 h 602848"/>
              <a:gd name="connsiteX8" fmla="*/ 372319 w 602848"/>
              <a:gd name="connsiteY8" fmla="*/ 460877 h 602848"/>
              <a:gd name="connsiteX9" fmla="*/ 301424 w 602848"/>
              <a:gd name="connsiteY9" fmla="*/ 531772 h 602848"/>
              <a:gd name="connsiteX10" fmla="*/ 79908 w 602848"/>
              <a:gd name="connsiteY10" fmla="*/ 230529 h 602848"/>
              <a:gd name="connsiteX11" fmla="*/ 522940 w 602848"/>
              <a:gd name="connsiteY11" fmla="*/ 230529 h 602848"/>
              <a:gd name="connsiteX12" fmla="*/ 522940 w 602848"/>
              <a:gd name="connsiteY12" fmla="*/ 372319 h 602848"/>
              <a:gd name="connsiteX13" fmla="*/ 79908 w 602848"/>
              <a:gd name="connsiteY13" fmla="*/ 372319 h 602848"/>
              <a:gd name="connsiteX14" fmla="*/ 79908 w 602848"/>
              <a:gd name="connsiteY14" fmla="*/ 230529 h 60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2848" h="602848">
                <a:moveTo>
                  <a:pt x="301424" y="71076"/>
                </a:moveTo>
                <a:cubicBezTo>
                  <a:pt x="340578" y="71076"/>
                  <a:pt x="372319" y="102817"/>
                  <a:pt x="372319" y="141971"/>
                </a:cubicBezTo>
                <a:cubicBezTo>
                  <a:pt x="372319" y="181125"/>
                  <a:pt x="340578" y="212866"/>
                  <a:pt x="301424" y="212866"/>
                </a:cubicBezTo>
                <a:cubicBezTo>
                  <a:pt x="262270" y="212866"/>
                  <a:pt x="230529" y="181125"/>
                  <a:pt x="230529" y="141971"/>
                </a:cubicBezTo>
                <a:cubicBezTo>
                  <a:pt x="230529" y="102817"/>
                  <a:pt x="262270" y="71076"/>
                  <a:pt x="301424" y="71076"/>
                </a:cubicBezTo>
                <a:close/>
                <a:moveTo>
                  <a:pt x="301424" y="531772"/>
                </a:moveTo>
                <a:cubicBezTo>
                  <a:pt x="262270" y="531772"/>
                  <a:pt x="230529" y="500031"/>
                  <a:pt x="230529" y="460877"/>
                </a:cubicBezTo>
                <a:cubicBezTo>
                  <a:pt x="230529" y="421723"/>
                  <a:pt x="262270" y="389982"/>
                  <a:pt x="301424" y="389982"/>
                </a:cubicBezTo>
                <a:cubicBezTo>
                  <a:pt x="340578" y="389982"/>
                  <a:pt x="372319" y="421723"/>
                  <a:pt x="372319" y="460877"/>
                </a:cubicBezTo>
                <a:cubicBezTo>
                  <a:pt x="372319" y="500031"/>
                  <a:pt x="340578" y="531772"/>
                  <a:pt x="301424" y="531772"/>
                </a:cubicBezTo>
                <a:close/>
                <a:moveTo>
                  <a:pt x="79908" y="230529"/>
                </a:moveTo>
                <a:lnTo>
                  <a:pt x="522940" y="230529"/>
                </a:lnTo>
                <a:lnTo>
                  <a:pt x="522940" y="372319"/>
                </a:lnTo>
                <a:lnTo>
                  <a:pt x="79908" y="372319"/>
                </a:lnTo>
                <a:lnTo>
                  <a:pt x="79908" y="230529"/>
                </a:lnTo>
                <a:close/>
              </a:path>
            </a:pathLst>
          </a:custGeom>
          <a:solidFill>
            <a:schemeClr val="accent5"/>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79908" tIns="230529" rIns="79908" bIns="230529" numCol="1" spcCol="1270" anchor="ctr" anchorCtr="0">
            <a:noAutofit/>
          </a:bodyPr>
          <a:lstStyle/>
          <a:p>
            <a:pPr marL="0" lvl="0" indent="0" algn="ctr" defTabSz="444500">
              <a:lnSpc>
                <a:spcPct val="90000"/>
              </a:lnSpc>
              <a:spcBef>
                <a:spcPct val="0"/>
              </a:spcBef>
              <a:spcAft>
                <a:spcPct val="35000"/>
              </a:spcAft>
              <a:buNone/>
            </a:pPr>
            <a:endParaRPr lang="de-DE" sz="1400" kern="1200">
              <a:solidFill>
                <a:schemeClr val="tx1"/>
              </a:solidFill>
              <a:latin typeface="+mj-lt"/>
            </a:endParaRPr>
          </a:p>
        </p:txBody>
      </p:sp>
      <p:sp>
        <p:nvSpPr>
          <p:cNvPr id="10" name="Rechteck: abgerundete Ecken 9">
            <a:extLst>
              <a:ext uri="{FF2B5EF4-FFF2-40B4-BE49-F238E27FC236}">
                <a16:creationId xmlns:a16="http://schemas.microsoft.com/office/drawing/2014/main" id="{E7D2F4DB-EDBB-D916-A9F7-64FF36626B5F}"/>
              </a:ext>
            </a:extLst>
          </p:cNvPr>
          <p:cNvSpPr/>
          <p:nvPr/>
        </p:nvSpPr>
        <p:spPr>
          <a:xfrm>
            <a:off x="4528375" y="3285464"/>
            <a:ext cx="1236904" cy="923417"/>
          </a:xfrm>
          <a:prstGeom prst="roundRect">
            <a:avLst/>
          </a:prstGeom>
          <a:ln>
            <a:solidFill>
              <a:srgbClr val="004070"/>
            </a:solidFill>
          </a:ln>
        </p:spPr>
        <p:style>
          <a:lnRef idx="2">
            <a:schemeClr val="accent3"/>
          </a:lnRef>
          <a:fillRef idx="1">
            <a:schemeClr val="lt1"/>
          </a:fillRef>
          <a:effectRef idx="0">
            <a:schemeClr val="accent3"/>
          </a:effectRef>
          <a:fontRef idx="minor">
            <a:schemeClr val="dk1"/>
          </a:fontRef>
        </p:style>
        <p:txBody>
          <a:bodyPr spcFirstLastPara="0" vert="horz" wrap="square" lIns="152216" tIns="172536" rIns="152216" bIns="172536" numCol="1" spcCol="1270" anchor="ctr" anchorCtr="0">
            <a:noAutofit/>
          </a:bodyPr>
          <a:lstStyle/>
          <a:p>
            <a:pPr marL="0" lvl="0" indent="0" algn="ctr" defTabSz="711200">
              <a:lnSpc>
                <a:spcPts val="2100"/>
              </a:lnSpc>
              <a:spcBef>
                <a:spcPct val="0"/>
              </a:spcBef>
              <a:spcAft>
                <a:spcPts val="0"/>
              </a:spcAft>
              <a:buNone/>
            </a:pPr>
            <a:r>
              <a:rPr lang="de-DE" sz="1400" b="1" kern="1200" dirty="0">
                <a:latin typeface="+mj-lt"/>
                <a:cs typeface="Arial" panose="020B0604020202020204" pitchFamily="34" charset="0"/>
              </a:rPr>
              <a:t>3</a:t>
            </a:r>
          </a:p>
          <a:p>
            <a:pPr marL="0" lvl="0" indent="0" algn="ctr" defTabSz="711200">
              <a:lnSpc>
                <a:spcPts val="2100"/>
              </a:lnSpc>
              <a:spcBef>
                <a:spcPct val="0"/>
              </a:spcBef>
              <a:spcAft>
                <a:spcPts val="0"/>
              </a:spcAft>
              <a:buNone/>
            </a:pPr>
            <a:r>
              <a:rPr lang="de-DE" sz="1400" b="1" kern="1200" dirty="0">
                <a:latin typeface="+mj-lt"/>
                <a:cs typeface="Arial" panose="020B0604020202020204" pitchFamily="34" charset="0"/>
              </a:rPr>
              <a:t>Monate</a:t>
            </a:r>
          </a:p>
        </p:txBody>
      </p:sp>
      <p:sp>
        <p:nvSpPr>
          <p:cNvPr id="11" name="Freihandform: Form 10">
            <a:extLst>
              <a:ext uri="{FF2B5EF4-FFF2-40B4-BE49-F238E27FC236}">
                <a16:creationId xmlns:a16="http://schemas.microsoft.com/office/drawing/2014/main" id="{78DAB484-EF87-3B9E-B38E-EB8EA1BA9E55}"/>
              </a:ext>
            </a:extLst>
          </p:cNvPr>
          <p:cNvSpPr/>
          <p:nvPr/>
        </p:nvSpPr>
        <p:spPr>
          <a:xfrm>
            <a:off x="5785475" y="3427344"/>
            <a:ext cx="626932" cy="683996"/>
          </a:xfrm>
          <a:custGeom>
            <a:avLst/>
            <a:gdLst>
              <a:gd name="connsiteX0" fmla="*/ 79908 w 602848"/>
              <a:gd name="connsiteY0" fmla="*/ 124187 h 602848"/>
              <a:gd name="connsiteX1" fmla="*/ 522940 w 602848"/>
              <a:gd name="connsiteY1" fmla="*/ 124187 h 602848"/>
              <a:gd name="connsiteX2" fmla="*/ 522940 w 602848"/>
              <a:gd name="connsiteY2" fmla="*/ 265977 h 602848"/>
              <a:gd name="connsiteX3" fmla="*/ 79908 w 602848"/>
              <a:gd name="connsiteY3" fmla="*/ 265977 h 602848"/>
              <a:gd name="connsiteX4" fmla="*/ 79908 w 602848"/>
              <a:gd name="connsiteY4" fmla="*/ 124187 h 602848"/>
              <a:gd name="connsiteX5" fmla="*/ 79908 w 602848"/>
              <a:gd name="connsiteY5" fmla="*/ 336871 h 602848"/>
              <a:gd name="connsiteX6" fmla="*/ 522940 w 602848"/>
              <a:gd name="connsiteY6" fmla="*/ 336871 h 602848"/>
              <a:gd name="connsiteX7" fmla="*/ 522940 w 602848"/>
              <a:gd name="connsiteY7" fmla="*/ 478661 h 602848"/>
              <a:gd name="connsiteX8" fmla="*/ 79908 w 602848"/>
              <a:gd name="connsiteY8" fmla="*/ 478661 h 602848"/>
              <a:gd name="connsiteX9" fmla="*/ 79908 w 602848"/>
              <a:gd name="connsiteY9" fmla="*/ 336871 h 60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2848" h="602848">
                <a:moveTo>
                  <a:pt x="79908" y="124187"/>
                </a:moveTo>
                <a:lnTo>
                  <a:pt x="522940" y="124187"/>
                </a:lnTo>
                <a:lnTo>
                  <a:pt x="522940" y="265977"/>
                </a:lnTo>
                <a:lnTo>
                  <a:pt x="79908" y="265977"/>
                </a:lnTo>
                <a:lnTo>
                  <a:pt x="79908" y="124187"/>
                </a:lnTo>
                <a:close/>
                <a:moveTo>
                  <a:pt x="79908" y="336871"/>
                </a:moveTo>
                <a:lnTo>
                  <a:pt x="522940" y="336871"/>
                </a:lnTo>
                <a:lnTo>
                  <a:pt x="522940" y="478661"/>
                </a:lnTo>
                <a:lnTo>
                  <a:pt x="79908" y="478661"/>
                </a:lnTo>
                <a:lnTo>
                  <a:pt x="79908" y="336871"/>
                </a:lnTo>
                <a:close/>
              </a:path>
            </a:pathLst>
          </a:custGeom>
          <a:solidFill>
            <a:schemeClr val="accent5"/>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79908" tIns="124187" rIns="79908" bIns="124187" numCol="1" spcCol="1270" anchor="ctr" anchorCtr="0">
            <a:noAutofit/>
          </a:bodyPr>
          <a:lstStyle/>
          <a:p>
            <a:pPr marL="0" lvl="0" indent="0" algn="ctr" defTabSz="577850">
              <a:lnSpc>
                <a:spcPct val="90000"/>
              </a:lnSpc>
              <a:spcBef>
                <a:spcPct val="0"/>
              </a:spcBef>
              <a:spcAft>
                <a:spcPct val="35000"/>
              </a:spcAft>
              <a:buNone/>
            </a:pPr>
            <a:endParaRPr lang="de-DE" sz="1400" kern="1200">
              <a:solidFill>
                <a:schemeClr val="tx1"/>
              </a:solidFill>
              <a:latin typeface="+mj-lt"/>
            </a:endParaRPr>
          </a:p>
        </p:txBody>
      </p:sp>
      <p:sp>
        <p:nvSpPr>
          <p:cNvPr id="12" name="Rechteck: abgerundete Ecken 11">
            <a:extLst>
              <a:ext uri="{FF2B5EF4-FFF2-40B4-BE49-F238E27FC236}">
                <a16:creationId xmlns:a16="http://schemas.microsoft.com/office/drawing/2014/main" id="{469BD606-B8C2-788C-7833-1D1831300646}"/>
              </a:ext>
            </a:extLst>
          </p:cNvPr>
          <p:cNvSpPr/>
          <p:nvPr/>
        </p:nvSpPr>
        <p:spPr>
          <a:xfrm>
            <a:off x="6441814" y="3257045"/>
            <a:ext cx="1236904" cy="923417"/>
          </a:xfrm>
          <a:prstGeom prst="roundRect">
            <a:avLst/>
          </a:prstGeom>
          <a:ln>
            <a:solidFill>
              <a:srgbClr val="DC0A1E"/>
            </a:solidFill>
          </a:ln>
        </p:spPr>
        <p:style>
          <a:lnRef idx="2">
            <a:schemeClr val="accent4"/>
          </a:lnRef>
          <a:fillRef idx="1">
            <a:schemeClr val="lt1"/>
          </a:fillRef>
          <a:effectRef idx="0">
            <a:schemeClr val="accent4"/>
          </a:effectRef>
          <a:fontRef idx="minor">
            <a:schemeClr val="dk1"/>
          </a:fontRef>
        </p:style>
        <p:txBody>
          <a:bodyPr spcFirstLastPara="0" vert="horz" wrap="square" lIns="152216" tIns="172536" rIns="152216" bIns="172536" numCol="1" spcCol="1270" anchor="ctr" anchorCtr="0">
            <a:noAutofit/>
          </a:bodyPr>
          <a:lstStyle/>
          <a:p>
            <a:pPr marL="0" lvl="0" indent="0" algn="ctr" defTabSz="711200">
              <a:lnSpc>
                <a:spcPts val="2100"/>
              </a:lnSpc>
              <a:spcBef>
                <a:spcPct val="0"/>
              </a:spcBef>
              <a:spcAft>
                <a:spcPts val="0"/>
              </a:spcAft>
              <a:buNone/>
            </a:pPr>
            <a:r>
              <a:rPr lang="de-DE" sz="1400" b="1" kern="1200" dirty="0">
                <a:latin typeface="+mj-lt"/>
                <a:cs typeface="Arial" panose="020B0604020202020204" pitchFamily="34" charset="0"/>
              </a:rPr>
              <a:t>520,00 EUR*</a:t>
            </a:r>
          </a:p>
        </p:txBody>
      </p:sp>
      <p:sp>
        <p:nvSpPr>
          <p:cNvPr id="14" name="Textfeld 13">
            <a:extLst>
              <a:ext uri="{FF2B5EF4-FFF2-40B4-BE49-F238E27FC236}">
                <a16:creationId xmlns:a16="http://schemas.microsoft.com/office/drawing/2014/main" id="{4CC24700-ED55-26FF-65A3-8C63D2EA9FD5}"/>
              </a:ext>
            </a:extLst>
          </p:cNvPr>
          <p:cNvSpPr txBox="1"/>
          <p:nvPr/>
        </p:nvSpPr>
        <p:spPr>
          <a:xfrm>
            <a:off x="717019" y="4298507"/>
            <a:ext cx="9360000" cy="400110"/>
          </a:xfrm>
          <a:prstGeom prst="rect">
            <a:avLst/>
          </a:prstGeom>
          <a:noFill/>
        </p:spPr>
        <p:txBody>
          <a:bodyPr wrap="square" rtlCol="0">
            <a:spAutoFit/>
          </a:bodyPr>
          <a:lstStyle/>
          <a:p>
            <a:r>
              <a:rPr lang="de-DE" sz="1000" spc="10" dirty="0">
                <a:latin typeface="+mj-lt"/>
                <a:cs typeface="Arial" panose="020B0604020202020204" pitchFamily="34" charset="0"/>
              </a:rPr>
              <a:t>*) Würde der Mindestlohn ab 2024 z. B. auf 12,45 EUR erhöht, würde die Geringfügigkeitsgrenze 540,00 EUR </a:t>
            </a:r>
            <a:br>
              <a:rPr lang="de-DE" sz="1000" spc="10" dirty="0">
                <a:latin typeface="+mj-lt"/>
                <a:cs typeface="Arial" panose="020B0604020202020204" pitchFamily="34" charset="0"/>
              </a:rPr>
            </a:br>
            <a:r>
              <a:rPr lang="de-DE" sz="1000" spc="10" dirty="0">
                <a:latin typeface="+mj-lt"/>
                <a:cs typeface="Arial" panose="020B0604020202020204" pitchFamily="34" charset="0"/>
              </a:rPr>
              <a:t>betragen</a:t>
            </a:r>
          </a:p>
        </p:txBody>
      </p:sp>
    </p:spTree>
    <p:extLst>
      <p:ext uri="{BB962C8B-B14F-4D97-AF65-F5344CB8AC3E}">
        <p14:creationId xmlns:p14="http://schemas.microsoft.com/office/powerpoint/2010/main" val="1900740877"/>
      </p:ext>
    </p:extLst>
  </p:cSld>
  <p:clrMapOvr>
    <a:masterClrMapping/>
  </p:clrMapOvr>
  <p:transition advClick="0" advTm="6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5">
            <a:extLst>
              <a:ext uri="{FF2B5EF4-FFF2-40B4-BE49-F238E27FC236}">
                <a16:creationId xmlns:a16="http://schemas.microsoft.com/office/drawing/2014/main" id="{70DDC8F4-C5A2-4C1A-AA3B-79466688E98D}"/>
              </a:ext>
            </a:extLst>
          </p:cNvPr>
          <p:cNvSpPr>
            <a:spLocks noGrp="1"/>
          </p:cNvSpPr>
          <p:nvPr>
            <p:ph type="title"/>
          </p:nvPr>
        </p:nvSpPr>
        <p:spPr/>
        <p:txBody>
          <a:bodyPr/>
          <a:lstStyle/>
          <a:p>
            <a:r>
              <a:rPr lang="de-DE" spc="8" dirty="0"/>
              <a:t>Reform: Mindestlohn, Minijobs und </a:t>
            </a:r>
            <a:r>
              <a:rPr lang="de-DE" spc="8" dirty="0" err="1"/>
              <a:t>Midijobs</a:t>
            </a:r>
            <a:endParaRPr lang="de-DE" dirty="0"/>
          </a:p>
        </p:txBody>
      </p:sp>
      <p:sp>
        <p:nvSpPr>
          <p:cNvPr id="3" name="Inhaltsplatzhalter 2">
            <a:extLst>
              <a:ext uri="{FF2B5EF4-FFF2-40B4-BE49-F238E27FC236}">
                <a16:creationId xmlns:a16="http://schemas.microsoft.com/office/drawing/2014/main" id="{BAEE7B0F-BBBA-4B5B-BC5D-B33BF5AC13FB}"/>
              </a:ext>
            </a:extLst>
          </p:cNvPr>
          <p:cNvSpPr>
            <a:spLocks noGrp="1"/>
          </p:cNvSpPr>
          <p:nvPr>
            <p:ph sz="quarter" idx="13"/>
          </p:nvPr>
        </p:nvSpPr>
        <p:spPr>
          <a:xfrm>
            <a:off x="468314" y="900000"/>
            <a:ext cx="7920000" cy="3304698"/>
          </a:xfrm>
        </p:spPr>
        <p:txBody>
          <a:bodyPr/>
          <a:lstStyle/>
          <a:p>
            <a:pPr marL="0" marR="0" lvl="0" indent="0" algn="l" defTabSz="914400" rtl="0" eaLnBrk="1" fontAlgn="base" latinLnBrk="0" hangingPunct="1">
              <a:lnSpc>
                <a:spcPct val="100000"/>
              </a:lnSpc>
              <a:spcBef>
                <a:spcPts val="600"/>
              </a:spcBef>
              <a:spcAft>
                <a:spcPct val="0"/>
              </a:spcAft>
              <a:buClr>
                <a:srgbClr val="DC0A1E"/>
              </a:buClr>
              <a:buSzTx/>
              <a:buFont typeface="Arial" panose="020B0604020202020204" pitchFamily="34" charset="0"/>
              <a:buNone/>
              <a:tabLst/>
              <a:defRPr/>
            </a:pPr>
            <a:r>
              <a:rPr kumimoji="0" lang="de-DE" sz="1350" b="1" i="1" u="none" strike="noStrike" kern="0" cap="none" spc="0" normalizeH="0" baseline="0" noProof="0" dirty="0">
                <a:ln>
                  <a:noFill/>
                </a:ln>
                <a:solidFill>
                  <a:srgbClr val="CE1620"/>
                </a:solidFill>
                <a:effectLst/>
                <a:uLnTx/>
                <a:uFillTx/>
                <a:latin typeface="Verdana" panose="020B0604030504040204" pitchFamily="34" charset="0"/>
                <a:ea typeface="Verdana" panose="020B0604030504040204" pitchFamily="34" charset="0"/>
              </a:rPr>
              <a:t>_______________________________________________________________</a:t>
            </a:r>
            <a:br>
              <a:rPr kumimoji="0" lang="de-DE" sz="1350" b="1" i="1" u="none" strike="noStrike" kern="0" cap="none" spc="0" normalizeH="0" baseline="0" noProof="0" dirty="0">
                <a:ln>
                  <a:noFill/>
                </a:ln>
                <a:solidFill>
                  <a:srgbClr val="009EEB"/>
                </a:solidFill>
                <a:effectLst/>
                <a:uLnTx/>
                <a:uFillTx/>
                <a:latin typeface="Verdana" panose="020B0604030504040204" pitchFamily="34" charset="0"/>
                <a:ea typeface="Verdana" panose="020B0604030504040204" pitchFamily="34" charset="0"/>
              </a:rPr>
            </a:br>
            <a:r>
              <a:rPr kumimoji="0" lang="de-DE" sz="1200" b="1" i="0" u="none" strike="noStrike" kern="0" cap="none" spc="0" normalizeH="0" baseline="0" noProof="0" dirty="0">
                <a:ln>
                  <a:noFill/>
                </a:ln>
                <a:solidFill>
                  <a:srgbClr val="000000"/>
                </a:solidFill>
                <a:effectLst/>
                <a:uLnTx/>
                <a:uFillTx/>
              </a:rPr>
              <a:t>Beispiel</a:t>
            </a:r>
          </a:p>
          <a:p>
            <a:pPr marL="0" indent="0">
              <a:spcBef>
                <a:spcPts val="0"/>
              </a:spcBef>
              <a:spcAft>
                <a:spcPts val="600"/>
              </a:spcAft>
              <a:buNone/>
            </a:pPr>
            <a:br>
              <a:rPr lang="de-DE" sz="1200" spc="-8" dirty="0"/>
            </a:br>
            <a:r>
              <a:rPr lang="de-DE" sz="1200" spc="-8" dirty="0"/>
              <a:t>Eine familienversicherte Inventurhilfe nimmt am 15.12.2022 eine Beschäftigung für ein monatliches Arbeitsentgelt von 520 EUR auf, welches in voller Höhe auch bereits im Dezember gezahlt wird.</a:t>
            </a:r>
          </a:p>
          <a:p>
            <a:pPr>
              <a:spcBef>
                <a:spcPts val="0"/>
              </a:spcBef>
              <a:spcAft>
                <a:spcPts val="600"/>
              </a:spcAft>
            </a:pPr>
            <a:r>
              <a:rPr lang="de-DE" sz="1200" spc="8" dirty="0"/>
              <a:t>Die Geringfügigkeitsgrenze von 520 EUR gilt bereits im Monat der Beschäftigungsaufnahme.</a:t>
            </a:r>
          </a:p>
          <a:p>
            <a:pPr lvl="1">
              <a:spcBef>
                <a:spcPts val="0"/>
              </a:spcBef>
              <a:spcAft>
                <a:spcPts val="600"/>
              </a:spcAft>
            </a:pPr>
            <a:r>
              <a:rPr lang="de-DE" sz="1200" spc="8" dirty="0"/>
              <a:t>Es handelt sich um eine geringfügig entlohnte Beschäftigung (PG 109), sodass KV-, PV- und ALV-Freiheit sowie RV-Pflicht (mit Befreiungsoption) besteht. </a:t>
            </a:r>
          </a:p>
          <a:p>
            <a:pPr lvl="1">
              <a:spcBef>
                <a:spcPts val="0"/>
              </a:spcBef>
              <a:spcAft>
                <a:spcPts val="600"/>
              </a:spcAft>
            </a:pPr>
            <a:r>
              <a:rPr lang="de-DE" sz="1200" spc="8" dirty="0"/>
              <a:t>Der Arbeitgeber hat Pauschalbeiträge zur KV zu zahlen und Pflichtbeiträge zur RV gemeinsam mit der Inventurhilfe (BGR 6100) bzw. Pauschalbeiträge zur RV bei Befreiung (BGR 6500).</a:t>
            </a:r>
          </a:p>
          <a:p>
            <a:pPr marL="0" indent="0">
              <a:spcBef>
                <a:spcPts val="0"/>
              </a:spcBef>
              <a:spcAft>
                <a:spcPts val="600"/>
              </a:spcAft>
              <a:buNone/>
            </a:pPr>
            <a:r>
              <a:rPr lang="de-DE" sz="1200" b="1" spc="8" dirty="0">
                <a:solidFill>
                  <a:srgbClr val="A50816"/>
                </a:solidFill>
              </a:rPr>
              <a:t>Wichtig</a:t>
            </a:r>
            <a:r>
              <a:rPr lang="de-DE" sz="1200" spc="8" dirty="0"/>
              <a:t>: Der Monatswert (von 520 EUR) gilt auch bei Teilmonaten – dabei bleibt es!</a:t>
            </a:r>
          </a:p>
        </p:txBody>
      </p:sp>
      <p:sp>
        <p:nvSpPr>
          <p:cNvPr id="5" name="Fußzeilenplatzhalter 4">
            <a:extLst>
              <a:ext uri="{FF2B5EF4-FFF2-40B4-BE49-F238E27FC236}">
                <a16:creationId xmlns:a16="http://schemas.microsoft.com/office/drawing/2014/main" id="{F126D435-0F31-45AB-A09F-BBF1775D8634}"/>
              </a:ext>
            </a:extLst>
          </p:cNvPr>
          <p:cNvSpPr>
            <a:spLocks noGrp="1"/>
          </p:cNvSpPr>
          <p:nvPr>
            <p:ph type="ftr" sz="quarter" idx="15"/>
          </p:nvPr>
        </p:nvSpPr>
        <p:spPr/>
        <p:txBody>
          <a:bodyPr/>
          <a:lstStyle/>
          <a:p>
            <a:r>
              <a:rPr lang="de-DE"/>
              <a:t>Alles Wichtige für das Jahr 2023</a:t>
            </a:r>
            <a:endParaRPr lang="de-DE" dirty="0"/>
          </a:p>
        </p:txBody>
      </p:sp>
      <p:sp>
        <p:nvSpPr>
          <p:cNvPr id="6" name="Foliennummernplatzhalter 5">
            <a:extLst>
              <a:ext uri="{FF2B5EF4-FFF2-40B4-BE49-F238E27FC236}">
                <a16:creationId xmlns:a16="http://schemas.microsoft.com/office/drawing/2014/main" id="{8A56B324-52AC-4670-8D33-9930B00BAF63}"/>
              </a:ext>
            </a:extLst>
          </p:cNvPr>
          <p:cNvSpPr>
            <a:spLocks noGrp="1"/>
          </p:cNvSpPr>
          <p:nvPr>
            <p:ph type="sldNum" sz="quarter" idx="16"/>
          </p:nvPr>
        </p:nvSpPr>
        <p:spPr/>
        <p:txBody>
          <a:bodyPr/>
          <a:lstStyle/>
          <a:p>
            <a:fld id="{BE799682-1F0A-4BE5-A402-BB0EBC4D5055}" type="slidenum">
              <a:rPr lang="de-DE" smtClean="0"/>
              <a:pPr/>
              <a:t>11</a:t>
            </a:fld>
            <a:endParaRPr lang="de-DE" dirty="0"/>
          </a:p>
        </p:txBody>
      </p:sp>
      <p:sp>
        <p:nvSpPr>
          <p:cNvPr id="2" name="Textplatzhalter 3">
            <a:extLst>
              <a:ext uri="{FF2B5EF4-FFF2-40B4-BE49-F238E27FC236}">
                <a16:creationId xmlns:a16="http://schemas.microsoft.com/office/drawing/2014/main" id="{3EA8AF81-00D9-0ABE-76A7-16E6D5F81308}"/>
              </a:ext>
            </a:extLst>
          </p:cNvPr>
          <p:cNvSpPr>
            <a:spLocks noGrp="1"/>
          </p:cNvSpPr>
          <p:nvPr>
            <p:ph type="body" sz="quarter" idx="14"/>
          </p:nvPr>
        </p:nvSpPr>
        <p:spPr>
          <a:xfrm>
            <a:off x="468313" y="692945"/>
            <a:ext cx="7416800" cy="258603"/>
          </a:xfrm>
        </p:spPr>
        <p:txBody>
          <a:bodyPr/>
          <a:lstStyle/>
          <a:p>
            <a:r>
              <a:rPr lang="de-DE" dirty="0"/>
              <a:t>Geringfügig entlohnte Beschäftigungen</a:t>
            </a:r>
          </a:p>
        </p:txBody>
      </p:sp>
    </p:spTree>
    <p:extLst>
      <p:ext uri="{BB962C8B-B14F-4D97-AF65-F5344CB8AC3E}">
        <p14:creationId xmlns:p14="http://schemas.microsoft.com/office/powerpoint/2010/main" val="2364652240"/>
      </p:ext>
    </p:extLst>
  </p:cSld>
  <p:clrMapOvr>
    <a:masterClrMapping/>
  </p:clrMapOvr>
  <p:transition advClick="0" advTm="6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A01E077-B433-4398-A4DA-0DD5A6ED406A}"/>
              </a:ext>
            </a:extLst>
          </p:cNvPr>
          <p:cNvSpPr>
            <a:spLocks noGrp="1"/>
          </p:cNvSpPr>
          <p:nvPr>
            <p:ph type="title"/>
          </p:nvPr>
        </p:nvSpPr>
        <p:spPr/>
        <p:txBody>
          <a:bodyPr/>
          <a:lstStyle/>
          <a:p>
            <a:r>
              <a:rPr lang="de-DE" spc="8" dirty="0"/>
              <a:t>Reform: Mindestlohn, Minijobs und </a:t>
            </a:r>
            <a:r>
              <a:rPr lang="de-DE" spc="8" dirty="0" err="1"/>
              <a:t>Midijobs</a:t>
            </a:r>
            <a:endParaRPr lang="de-DE" dirty="0"/>
          </a:p>
        </p:txBody>
      </p:sp>
      <p:sp>
        <p:nvSpPr>
          <p:cNvPr id="8" name="Textplatzhalter 7">
            <a:extLst>
              <a:ext uri="{FF2B5EF4-FFF2-40B4-BE49-F238E27FC236}">
                <a16:creationId xmlns:a16="http://schemas.microsoft.com/office/drawing/2014/main" id="{6B16516A-115F-463A-B780-C1F2C5E0AFCB}"/>
              </a:ext>
            </a:extLst>
          </p:cNvPr>
          <p:cNvSpPr>
            <a:spLocks noGrp="1"/>
          </p:cNvSpPr>
          <p:nvPr>
            <p:ph type="body" sz="quarter" idx="14"/>
          </p:nvPr>
        </p:nvSpPr>
        <p:spPr/>
        <p:txBody>
          <a:bodyPr/>
          <a:lstStyle/>
          <a:p>
            <a:r>
              <a:rPr lang="de-DE" sz="1600" spc="8" dirty="0"/>
              <a:t>Überschreiten der Geringfügigkeitsgrenze</a:t>
            </a:r>
          </a:p>
        </p:txBody>
      </p:sp>
      <p:sp>
        <p:nvSpPr>
          <p:cNvPr id="4" name="Fußzeilenplatzhalter 3">
            <a:extLst>
              <a:ext uri="{FF2B5EF4-FFF2-40B4-BE49-F238E27FC236}">
                <a16:creationId xmlns:a16="http://schemas.microsoft.com/office/drawing/2014/main" id="{69E6EBE4-2D02-407B-AA3D-305E54B3D33E}"/>
              </a:ext>
            </a:extLst>
          </p:cNvPr>
          <p:cNvSpPr>
            <a:spLocks noGrp="1"/>
          </p:cNvSpPr>
          <p:nvPr>
            <p:ph type="ftr" sz="quarter" idx="15"/>
          </p:nvPr>
        </p:nvSpPr>
        <p:spPr/>
        <p:txBody>
          <a:bodyPr/>
          <a:lstStyle/>
          <a:p>
            <a:r>
              <a:rPr lang="de-DE" sz="1200">
                <a:latin typeface="+mn-lt"/>
              </a:rPr>
              <a:t>Alles Wichtige für das Jahr 2023</a:t>
            </a:r>
            <a:endParaRPr lang="de-DE" sz="1200" dirty="0">
              <a:latin typeface="+mn-lt"/>
            </a:endParaRPr>
          </a:p>
        </p:txBody>
      </p:sp>
      <p:sp>
        <p:nvSpPr>
          <p:cNvPr id="5" name="Foliennummernplatzhalter 4">
            <a:extLst>
              <a:ext uri="{FF2B5EF4-FFF2-40B4-BE49-F238E27FC236}">
                <a16:creationId xmlns:a16="http://schemas.microsoft.com/office/drawing/2014/main" id="{A0DE3D95-6C5C-4441-BCD0-23186C15501F}"/>
              </a:ext>
            </a:extLst>
          </p:cNvPr>
          <p:cNvSpPr>
            <a:spLocks noGrp="1"/>
          </p:cNvSpPr>
          <p:nvPr>
            <p:ph type="sldNum" sz="quarter" idx="16"/>
          </p:nvPr>
        </p:nvSpPr>
        <p:spPr/>
        <p:txBody>
          <a:bodyPr/>
          <a:lstStyle/>
          <a:p>
            <a:fld id="{BE799682-1F0A-4BE5-A402-BB0EBC4D5055}" type="slidenum">
              <a:rPr lang="de-DE" smtClean="0"/>
              <a:pPr/>
              <a:t>12</a:t>
            </a:fld>
            <a:endParaRPr lang="de-DE" dirty="0"/>
          </a:p>
        </p:txBody>
      </p:sp>
      <p:sp>
        <p:nvSpPr>
          <p:cNvPr id="9" name="Inhaltsplatzhalter 8">
            <a:extLst>
              <a:ext uri="{FF2B5EF4-FFF2-40B4-BE49-F238E27FC236}">
                <a16:creationId xmlns:a16="http://schemas.microsoft.com/office/drawing/2014/main" id="{2F158BEC-3C41-E9C8-0C3A-67013646775F}"/>
              </a:ext>
            </a:extLst>
          </p:cNvPr>
          <p:cNvSpPr>
            <a:spLocks noGrp="1"/>
          </p:cNvSpPr>
          <p:nvPr>
            <p:ph sz="quarter" idx="13"/>
          </p:nvPr>
        </p:nvSpPr>
        <p:spPr/>
        <p:txBody>
          <a:bodyPr/>
          <a:lstStyle/>
          <a:p>
            <a:pPr marL="0" indent="0">
              <a:buNone/>
            </a:pPr>
            <a:r>
              <a:rPr lang="de-DE" sz="1200" dirty="0">
                <a:latin typeface="+mn-lt"/>
              </a:rPr>
              <a:t> </a:t>
            </a:r>
          </a:p>
        </p:txBody>
      </p:sp>
      <p:sp>
        <p:nvSpPr>
          <p:cNvPr id="10" name="Textfeld 9">
            <a:extLst>
              <a:ext uri="{FF2B5EF4-FFF2-40B4-BE49-F238E27FC236}">
                <a16:creationId xmlns:a16="http://schemas.microsoft.com/office/drawing/2014/main" id="{4D49014F-E0F6-9AA9-F2AC-19028135BC94}"/>
              </a:ext>
            </a:extLst>
          </p:cNvPr>
          <p:cNvSpPr txBox="1"/>
          <p:nvPr/>
        </p:nvSpPr>
        <p:spPr>
          <a:xfrm>
            <a:off x="539552" y="1263565"/>
            <a:ext cx="3325156" cy="786384"/>
          </a:xfrm>
          <a:prstGeom prst="roundRect">
            <a:avLst/>
          </a:prstGeom>
          <a:solidFill>
            <a:srgbClr val="A50816"/>
          </a:solidFill>
          <a:ln w="25400">
            <a:solidFill>
              <a:srgbClr val="A50816"/>
            </a:solidFill>
          </a:ln>
          <a:effectLst/>
        </p:spPr>
        <p:style>
          <a:lnRef idx="2">
            <a:schemeClr val="accent6"/>
          </a:lnRef>
          <a:fillRef idx="1">
            <a:schemeClr val="lt1"/>
          </a:fillRef>
          <a:effectRef idx="0">
            <a:schemeClr val="accent6"/>
          </a:effectRef>
          <a:fontRef idx="minor">
            <a:schemeClr val="dk1"/>
          </a:fontRef>
        </p:style>
        <p:txBody>
          <a:bodyPr wrap="square" lIns="0" tIns="0" rIns="0" bIns="0" rtlCol="0" anchor="ctr" anchorCtr="0">
            <a:noAutofit/>
          </a:bodyPr>
          <a:lstStyle/>
          <a:p>
            <a:pPr algn="ctr"/>
            <a:r>
              <a:rPr lang="de-DE" sz="1200" b="1" spc="40" dirty="0">
                <a:solidFill>
                  <a:schemeClr val="bg1"/>
                </a:solidFill>
                <a:cs typeface="Arial" panose="020B0604020202020204" pitchFamily="34" charset="0"/>
              </a:rPr>
              <a:t>Dauerhaftes </a:t>
            </a:r>
            <a:r>
              <a:rPr lang="de-DE" sz="1200" spc="40" dirty="0">
                <a:solidFill>
                  <a:schemeClr val="bg1"/>
                </a:solidFill>
                <a:cs typeface="Arial" panose="020B0604020202020204" pitchFamily="34" charset="0"/>
              </a:rPr>
              <a:t>Überschreiten der Geringfügigkeitsgrenze</a:t>
            </a:r>
            <a:endParaRPr lang="de-DE" sz="1200" spc="20" dirty="0">
              <a:solidFill>
                <a:schemeClr val="bg1"/>
              </a:solidFill>
              <a:effectLst/>
              <a:cs typeface="Arial" panose="020B0604020202020204" pitchFamily="34" charset="0"/>
            </a:endParaRPr>
          </a:p>
        </p:txBody>
      </p:sp>
      <p:sp>
        <p:nvSpPr>
          <p:cNvPr id="11" name="Pfeil: nach unten 10">
            <a:extLst>
              <a:ext uri="{FF2B5EF4-FFF2-40B4-BE49-F238E27FC236}">
                <a16:creationId xmlns:a16="http://schemas.microsoft.com/office/drawing/2014/main" id="{2B484B81-2F86-EC99-D7B8-38A99DA7804A}"/>
              </a:ext>
            </a:extLst>
          </p:cNvPr>
          <p:cNvSpPr/>
          <p:nvPr/>
        </p:nvSpPr>
        <p:spPr bwMode="auto">
          <a:xfrm>
            <a:off x="2068664" y="2097712"/>
            <a:ext cx="360363" cy="335229"/>
          </a:xfrm>
          <a:prstGeom prst="downArrow">
            <a:avLst/>
          </a:prstGeom>
          <a:solidFill>
            <a:srgbClr val="004070"/>
          </a:solidFill>
          <a:ln w="19050" cap="flat" cmpd="sng" algn="ctr">
            <a:solidFill>
              <a:srgbClr val="004070"/>
            </a:solidFill>
            <a:prstDash val="solid"/>
          </a:ln>
          <a:effectLst/>
        </p:spPr>
        <p:txBody>
          <a:bodyPr anchor="ctr"/>
          <a:lstStyle/>
          <a:p>
            <a:pPr marL="0" marR="0" lvl="0" indent="0" algn="ctr" defTabSz="914400" eaLnBrk="0" fontAlgn="base" latinLnBrk="0" hangingPunct="0">
              <a:spcBef>
                <a:spcPct val="0"/>
              </a:spcBef>
              <a:spcAft>
                <a:spcPct val="0"/>
              </a:spcAft>
              <a:buClrTx/>
              <a:buSzTx/>
              <a:buFontTx/>
              <a:buNone/>
              <a:tabLst/>
              <a:defRPr/>
            </a:pPr>
            <a:endParaRPr kumimoji="0" lang="de-DE" sz="1200" b="0" i="0" u="none" strike="noStrike" kern="0" cap="none" spc="0" normalizeH="0" baseline="0" noProof="0" dirty="0">
              <a:ln>
                <a:noFill/>
              </a:ln>
              <a:solidFill>
                <a:prstClr val="white"/>
              </a:solidFill>
              <a:effectLst/>
              <a:uLnTx/>
              <a:uFillTx/>
              <a:latin typeface="+mn-lt"/>
              <a:ea typeface="+mn-ea"/>
              <a:cs typeface="+mn-cs"/>
            </a:endParaRPr>
          </a:p>
        </p:txBody>
      </p:sp>
      <p:sp>
        <p:nvSpPr>
          <p:cNvPr id="12" name="Textfeld 11">
            <a:extLst>
              <a:ext uri="{FF2B5EF4-FFF2-40B4-BE49-F238E27FC236}">
                <a16:creationId xmlns:a16="http://schemas.microsoft.com/office/drawing/2014/main" id="{5FD82255-60BA-1B98-9E3A-EE4D0AB4BD08}"/>
              </a:ext>
            </a:extLst>
          </p:cNvPr>
          <p:cNvSpPr txBox="1"/>
          <p:nvPr/>
        </p:nvSpPr>
        <p:spPr>
          <a:xfrm>
            <a:off x="4366352" y="1263565"/>
            <a:ext cx="3325156" cy="786384"/>
          </a:xfrm>
          <a:prstGeom prst="roundRect">
            <a:avLst/>
          </a:prstGeom>
          <a:solidFill>
            <a:srgbClr val="A50816"/>
          </a:solidFill>
          <a:ln w="25400">
            <a:solidFill>
              <a:srgbClr val="A50816"/>
            </a:solidFill>
          </a:ln>
          <a:effectLst/>
        </p:spPr>
        <p:style>
          <a:lnRef idx="2">
            <a:schemeClr val="accent6"/>
          </a:lnRef>
          <a:fillRef idx="1">
            <a:schemeClr val="lt1"/>
          </a:fillRef>
          <a:effectRef idx="0">
            <a:schemeClr val="accent6"/>
          </a:effectRef>
          <a:fontRef idx="minor">
            <a:schemeClr val="dk1"/>
          </a:fontRef>
        </p:style>
        <p:txBody>
          <a:bodyPr wrap="square" lIns="0" tIns="0" rIns="0" bIns="0" rtlCol="0" anchor="ctr" anchorCtr="0">
            <a:noAutofit/>
          </a:bodyPr>
          <a:lstStyle/>
          <a:p>
            <a:pPr algn="ctr"/>
            <a:r>
              <a:rPr lang="de-DE" sz="1200" b="1" spc="30" dirty="0">
                <a:solidFill>
                  <a:schemeClr val="bg1"/>
                </a:solidFill>
                <a:cs typeface="Arial" panose="020B0604020202020204" pitchFamily="34" charset="0"/>
              </a:rPr>
              <a:t>Gelegentliches und nicht vorhersehbares </a:t>
            </a:r>
            <a:r>
              <a:rPr lang="de-DE" sz="1200" spc="30" dirty="0">
                <a:solidFill>
                  <a:schemeClr val="bg1"/>
                </a:solidFill>
                <a:cs typeface="Arial" panose="020B0604020202020204" pitchFamily="34" charset="0"/>
              </a:rPr>
              <a:t>Überschreiten*</a:t>
            </a:r>
            <a:endParaRPr lang="de-DE" sz="1200" spc="20" dirty="0">
              <a:solidFill>
                <a:schemeClr val="bg1"/>
              </a:solidFill>
              <a:effectLst/>
              <a:cs typeface="Arial" panose="020B0604020202020204" pitchFamily="34" charset="0"/>
            </a:endParaRPr>
          </a:p>
        </p:txBody>
      </p:sp>
      <p:sp>
        <p:nvSpPr>
          <p:cNvPr id="13" name="Pfeil: nach unten 12">
            <a:extLst>
              <a:ext uri="{FF2B5EF4-FFF2-40B4-BE49-F238E27FC236}">
                <a16:creationId xmlns:a16="http://schemas.microsoft.com/office/drawing/2014/main" id="{0561EA49-715E-0E2D-AE75-000366D6445A}"/>
              </a:ext>
            </a:extLst>
          </p:cNvPr>
          <p:cNvSpPr/>
          <p:nvPr/>
        </p:nvSpPr>
        <p:spPr bwMode="auto">
          <a:xfrm>
            <a:off x="5868962" y="2097712"/>
            <a:ext cx="360363" cy="335229"/>
          </a:xfrm>
          <a:prstGeom prst="downArrow">
            <a:avLst/>
          </a:prstGeom>
          <a:solidFill>
            <a:srgbClr val="004070"/>
          </a:solidFill>
          <a:ln w="19050" cap="flat" cmpd="sng" algn="ctr">
            <a:solidFill>
              <a:srgbClr val="004070"/>
            </a:solidFill>
            <a:prstDash val="solid"/>
          </a:ln>
          <a:effectLst/>
        </p:spPr>
        <p:txBody>
          <a:bodyPr anchor="ctr"/>
          <a:lstStyle/>
          <a:p>
            <a:pPr marL="0" marR="0" lvl="0" indent="0" algn="ctr" defTabSz="914400" eaLnBrk="0" fontAlgn="base" latinLnBrk="0" hangingPunct="0">
              <a:spcBef>
                <a:spcPct val="0"/>
              </a:spcBef>
              <a:spcAft>
                <a:spcPct val="0"/>
              </a:spcAft>
              <a:buClrTx/>
              <a:buSzTx/>
              <a:buFontTx/>
              <a:buNone/>
              <a:tabLst/>
              <a:defRPr/>
            </a:pPr>
            <a:endParaRPr kumimoji="0" lang="de-DE" sz="1200" b="0" i="0" u="none" strike="noStrike" kern="0" cap="none" spc="0" normalizeH="0" baseline="0" noProof="0" dirty="0">
              <a:ln>
                <a:noFill/>
              </a:ln>
              <a:solidFill>
                <a:prstClr val="white"/>
              </a:solidFill>
              <a:effectLst/>
              <a:uLnTx/>
              <a:uFillTx/>
              <a:latin typeface="+mn-lt"/>
              <a:ea typeface="+mn-ea"/>
              <a:cs typeface="+mn-cs"/>
            </a:endParaRPr>
          </a:p>
        </p:txBody>
      </p:sp>
      <p:sp>
        <p:nvSpPr>
          <p:cNvPr id="14" name="Textfeld 13">
            <a:extLst>
              <a:ext uri="{FF2B5EF4-FFF2-40B4-BE49-F238E27FC236}">
                <a16:creationId xmlns:a16="http://schemas.microsoft.com/office/drawing/2014/main" id="{9D411EF4-DFE6-823E-3D88-B33CCC6C3FF9}"/>
              </a:ext>
            </a:extLst>
          </p:cNvPr>
          <p:cNvSpPr txBox="1"/>
          <p:nvPr/>
        </p:nvSpPr>
        <p:spPr>
          <a:xfrm>
            <a:off x="4386566" y="2470792"/>
            <a:ext cx="3325156" cy="782779"/>
          </a:xfrm>
          <a:prstGeom prst="roundRect">
            <a:avLst/>
          </a:prstGeom>
          <a:solidFill>
            <a:srgbClr val="DC0A1E"/>
          </a:solidFill>
          <a:ln w="25400">
            <a:solidFill>
              <a:srgbClr val="DC0A1E"/>
            </a:solidFill>
          </a:ln>
          <a:effectLst/>
        </p:spPr>
        <p:style>
          <a:lnRef idx="2">
            <a:schemeClr val="accent6"/>
          </a:lnRef>
          <a:fillRef idx="1">
            <a:schemeClr val="lt1"/>
          </a:fillRef>
          <a:effectRef idx="0">
            <a:schemeClr val="accent6"/>
          </a:effectRef>
          <a:fontRef idx="minor">
            <a:schemeClr val="dk1"/>
          </a:fontRef>
        </p:style>
        <p:txBody>
          <a:bodyPr wrap="square" lIns="0" tIns="0" rIns="0" bIns="0" rtlCol="0" anchor="ctr" anchorCtr="0">
            <a:noAutofit/>
          </a:bodyPr>
          <a:lstStyle/>
          <a:p>
            <a:pPr algn="ctr">
              <a:defRPr/>
            </a:pPr>
            <a:r>
              <a:rPr lang="de-DE" sz="1200" spc="20" dirty="0">
                <a:solidFill>
                  <a:schemeClr val="bg1"/>
                </a:solidFill>
              </a:rPr>
              <a:t>Statt 3 Monate nur noch max.</a:t>
            </a:r>
            <a:br>
              <a:rPr lang="de-DE" sz="1200" spc="20" dirty="0">
                <a:solidFill>
                  <a:schemeClr val="bg1"/>
                </a:solidFill>
              </a:rPr>
            </a:br>
            <a:r>
              <a:rPr lang="de-DE" sz="1200" b="1" spc="20" dirty="0">
                <a:solidFill>
                  <a:schemeClr val="bg1"/>
                </a:solidFill>
              </a:rPr>
              <a:t>2 Monate </a:t>
            </a:r>
            <a:r>
              <a:rPr lang="de-DE" sz="1200" spc="20" dirty="0">
                <a:solidFill>
                  <a:schemeClr val="bg1"/>
                </a:solidFill>
              </a:rPr>
              <a:t>innerhalb eines Zeitjahres </a:t>
            </a:r>
            <a:r>
              <a:rPr lang="de-DE" sz="1200" b="1" spc="20" dirty="0">
                <a:solidFill>
                  <a:schemeClr val="bg1"/>
                </a:solidFill>
              </a:rPr>
              <a:t>= ohne Auswirkungen</a:t>
            </a:r>
            <a:r>
              <a:rPr lang="de-DE" altLang="de-DE" sz="1200" b="1" kern="0" spc="20" dirty="0">
                <a:solidFill>
                  <a:schemeClr val="bg1"/>
                </a:solidFill>
                <a:ea typeface="ヒラギノ角ゴ Pro W3"/>
              </a:rPr>
              <a:t> </a:t>
            </a:r>
          </a:p>
        </p:txBody>
      </p:sp>
      <p:sp>
        <p:nvSpPr>
          <p:cNvPr id="15" name="Textfeld 14">
            <a:extLst>
              <a:ext uri="{FF2B5EF4-FFF2-40B4-BE49-F238E27FC236}">
                <a16:creationId xmlns:a16="http://schemas.microsoft.com/office/drawing/2014/main" id="{7ED98A6E-7081-F8AD-B025-C3F61626F30C}"/>
              </a:ext>
            </a:extLst>
          </p:cNvPr>
          <p:cNvSpPr txBox="1"/>
          <p:nvPr/>
        </p:nvSpPr>
        <p:spPr>
          <a:xfrm>
            <a:off x="559766" y="2470792"/>
            <a:ext cx="3325156" cy="782779"/>
          </a:xfrm>
          <a:prstGeom prst="roundRect">
            <a:avLst/>
          </a:prstGeom>
          <a:solidFill>
            <a:srgbClr val="DC0A1E"/>
          </a:solidFill>
          <a:ln w="25400">
            <a:solidFill>
              <a:srgbClr val="DC0A1E"/>
            </a:solidFill>
          </a:ln>
          <a:effectLst/>
        </p:spPr>
        <p:style>
          <a:lnRef idx="2">
            <a:schemeClr val="accent6"/>
          </a:lnRef>
          <a:fillRef idx="1">
            <a:schemeClr val="lt1"/>
          </a:fillRef>
          <a:effectRef idx="0">
            <a:schemeClr val="accent6"/>
          </a:effectRef>
          <a:fontRef idx="minor">
            <a:schemeClr val="dk1"/>
          </a:fontRef>
        </p:style>
        <p:txBody>
          <a:bodyPr wrap="square" lIns="0" tIns="0" rIns="0" bIns="0" rtlCol="0" anchor="ctr" anchorCtr="0">
            <a:noAutofit/>
          </a:bodyPr>
          <a:lstStyle/>
          <a:p>
            <a:pPr algn="ctr" defTabSz="649288" fontAlgn="auto">
              <a:spcBef>
                <a:spcPts val="0"/>
              </a:spcBef>
              <a:spcAft>
                <a:spcPts val="0"/>
              </a:spcAft>
              <a:defRPr/>
            </a:pPr>
            <a:r>
              <a:rPr lang="de-DE" altLang="de-DE" sz="1200" kern="0" spc="20" dirty="0">
                <a:solidFill>
                  <a:schemeClr val="bg1"/>
                </a:solidFill>
                <a:ea typeface="ヒラギノ角ゴ Pro W3"/>
              </a:rPr>
              <a:t>Ab dem Tag des regelmäßigen Überschreitens = keine geringfügig entlohnte Beschäftigung mehr</a:t>
            </a:r>
          </a:p>
        </p:txBody>
      </p:sp>
      <p:sp>
        <p:nvSpPr>
          <p:cNvPr id="16" name="Textfeld 15">
            <a:extLst>
              <a:ext uri="{FF2B5EF4-FFF2-40B4-BE49-F238E27FC236}">
                <a16:creationId xmlns:a16="http://schemas.microsoft.com/office/drawing/2014/main" id="{0F7A2D6A-A817-6561-03E9-2CC431EBEFDD}"/>
              </a:ext>
            </a:extLst>
          </p:cNvPr>
          <p:cNvSpPr txBox="1"/>
          <p:nvPr/>
        </p:nvSpPr>
        <p:spPr>
          <a:xfrm>
            <a:off x="4366352" y="3727499"/>
            <a:ext cx="3325156" cy="782779"/>
          </a:xfrm>
          <a:prstGeom prst="roundRect">
            <a:avLst/>
          </a:prstGeom>
          <a:solidFill>
            <a:srgbClr val="DC0A1E"/>
          </a:solidFill>
          <a:ln w="25400">
            <a:solidFill>
              <a:srgbClr val="DC0A1E"/>
            </a:solidFill>
          </a:ln>
          <a:effectLst/>
        </p:spPr>
        <p:style>
          <a:lnRef idx="2">
            <a:schemeClr val="accent6"/>
          </a:lnRef>
          <a:fillRef idx="1">
            <a:schemeClr val="lt1"/>
          </a:fillRef>
          <a:effectRef idx="0">
            <a:schemeClr val="accent6"/>
          </a:effectRef>
          <a:fontRef idx="minor">
            <a:schemeClr val="dk1"/>
          </a:fontRef>
        </p:style>
        <p:txBody>
          <a:bodyPr wrap="square" lIns="0" tIns="0" rIns="0" bIns="0" rtlCol="0" anchor="ctr" anchorCtr="0">
            <a:noAutofit/>
          </a:bodyPr>
          <a:lstStyle/>
          <a:p>
            <a:pPr algn="ctr"/>
            <a:r>
              <a:rPr lang="de-DE" altLang="de-DE" sz="1200" spc="10" dirty="0">
                <a:solidFill>
                  <a:schemeClr val="bg1"/>
                </a:solidFill>
              </a:rPr>
              <a:t>Jeweils max. bis zur </a:t>
            </a:r>
            <a:r>
              <a:rPr lang="de-DE" altLang="de-DE" sz="1200" b="1" spc="10" dirty="0">
                <a:solidFill>
                  <a:schemeClr val="bg1"/>
                </a:solidFill>
              </a:rPr>
              <a:t>doppelten</a:t>
            </a:r>
            <a:br>
              <a:rPr lang="de-DE" altLang="de-DE" sz="1200" b="1" spc="10" dirty="0">
                <a:solidFill>
                  <a:schemeClr val="bg1"/>
                </a:solidFill>
              </a:rPr>
            </a:br>
            <a:r>
              <a:rPr lang="de-DE" altLang="de-DE" sz="1200" b="1" spc="10" dirty="0">
                <a:solidFill>
                  <a:schemeClr val="bg1"/>
                </a:solidFill>
              </a:rPr>
              <a:t>Geringfügigkeitsgrenze</a:t>
            </a:r>
            <a:br>
              <a:rPr lang="de-DE" altLang="de-DE" sz="1200" spc="10" dirty="0">
                <a:solidFill>
                  <a:schemeClr val="bg1"/>
                </a:solidFill>
              </a:rPr>
            </a:br>
            <a:r>
              <a:rPr lang="de-DE" altLang="de-DE" sz="1200" spc="10" dirty="0">
                <a:solidFill>
                  <a:schemeClr val="bg1"/>
                </a:solidFill>
              </a:rPr>
              <a:t>= 1.040 EUR/Monat</a:t>
            </a:r>
            <a:endParaRPr lang="de-DE" sz="1200" spc="20" dirty="0">
              <a:solidFill>
                <a:schemeClr val="bg1"/>
              </a:solidFill>
              <a:cs typeface="Arial" panose="020B0604020202020204" pitchFamily="34" charset="0"/>
            </a:endParaRPr>
          </a:p>
        </p:txBody>
      </p:sp>
      <p:sp>
        <p:nvSpPr>
          <p:cNvPr id="17" name="Kreuz 16">
            <a:extLst>
              <a:ext uri="{FF2B5EF4-FFF2-40B4-BE49-F238E27FC236}">
                <a16:creationId xmlns:a16="http://schemas.microsoft.com/office/drawing/2014/main" id="{CAD8853C-2E53-7C64-1DCC-A8103584804B}"/>
              </a:ext>
            </a:extLst>
          </p:cNvPr>
          <p:cNvSpPr/>
          <p:nvPr/>
        </p:nvSpPr>
        <p:spPr>
          <a:xfrm>
            <a:off x="5868962" y="3298668"/>
            <a:ext cx="378181" cy="383733"/>
          </a:xfrm>
          <a:prstGeom prst="plus">
            <a:avLst>
              <a:gd name="adj" fmla="val 31961"/>
            </a:avLst>
          </a:prstGeom>
          <a:solidFill>
            <a:srgbClr val="004070"/>
          </a:solidFill>
          <a:ln>
            <a:solidFill>
              <a:srgbClr val="00407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p>
        </p:txBody>
      </p:sp>
      <p:sp>
        <p:nvSpPr>
          <p:cNvPr id="21" name="Textfeld 20">
            <a:extLst>
              <a:ext uri="{FF2B5EF4-FFF2-40B4-BE49-F238E27FC236}">
                <a16:creationId xmlns:a16="http://schemas.microsoft.com/office/drawing/2014/main" id="{54A8FA58-81F1-CFB1-8FC4-37A91EC17900}"/>
              </a:ext>
            </a:extLst>
          </p:cNvPr>
          <p:cNvSpPr txBox="1"/>
          <p:nvPr/>
        </p:nvSpPr>
        <p:spPr>
          <a:xfrm>
            <a:off x="410678" y="4038055"/>
            <a:ext cx="5427044" cy="400110"/>
          </a:xfrm>
          <a:prstGeom prst="rect">
            <a:avLst/>
          </a:prstGeom>
          <a:noFill/>
        </p:spPr>
        <p:txBody>
          <a:bodyPr wrap="square" rIns="0" rtlCol="0">
            <a:spAutoFit/>
          </a:bodyPr>
          <a:lstStyle/>
          <a:p>
            <a:r>
              <a:rPr lang="de-DE" sz="1000" spc="10" dirty="0">
                <a:latin typeface="+mj-lt"/>
                <a:cs typeface="Arial" panose="020B0604020202020204" pitchFamily="34" charset="0"/>
              </a:rPr>
              <a:t>*) Prüfung nur, sofern </a:t>
            </a:r>
            <a:r>
              <a:rPr lang="de-DE" sz="1000" b="1" spc="10" dirty="0">
                <a:latin typeface="+mj-lt"/>
                <a:cs typeface="Arial" panose="020B0604020202020204" pitchFamily="34" charset="0"/>
              </a:rPr>
              <a:t>6.240 EUR </a:t>
            </a:r>
            <a:r>
              <a:rPr lang="de-DE" sz="1000" spc="10" dirty="0">
                <a:latin typeface="+mj-lt"/>
                <a:cs typeface="Arial" panose="020B0604020202020204" pitchFamily="34" charset="0"/>
              </a:rPr>
              <a:t>im gewählten </a:t>
            </a:r>
            <a:br>
              <a:rPr lang="de-DE" sz="1000" spc="10" dirty="0">
                <a:latin typeface="+mj-lt"/>
                <a:cs typeface="Arial" panose="020B0604020202020204" pitchFamily="34" charset="0"/>
              </a:rPr>
            </a:br>
            <a:r>
              <a:rPr lang="de-DE" sz="1000" spc="10" dirty="0">
                <a:latin typeface="+mj-lt"/>
                <a:cs typeface="Arial" panose="020B0604020202020204" pitchFamily="34" charset="0"/>
              </a:rPr>
              <a:t>Jahreszeitraum überschritten sind</a:t>
            </a:r>
          </a:p>
        </p:txBody>
      </p:sp>
    </p:spTree>
    <p:extLst>
      <p:ext uri="{BB962C8B-B14F-4D97-AF65-F5344CB8AC3E}">
        <p14:creationId xmlns:p14="http://schemas.microsoft.com/office/powerpoint/2010/main" val="3662660102"/>
      </p:ext>
    </p:extLst>
  </p:cSld>
  <p:clrMapOvr>
    <a:masterClrMapping/>
  </p:clrMapOvr>
  <p:transition advClick="0" advTm="6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F126D435-0F31-45AB-A09F-BBF1775D8634}"/>
              </a:ext>
            </a:extLst>
          </p:cNvPr>
          <p:cNvSpPr>
            <a:spLocks noGrp="1"/>
          </p:cNvSpPr>
          <p:nvPr>
            <p:ph type="ftr" sz="quarter" idx="15"/>
          </p:nvPr>
        </p:nvSpPr>
        <p:spPr/>
        <p:txBody>
          <a:bodyPr/>
          <a:lstStyle/>
          <a:p>
            <a:r>
              <a:rPr lang="de-DE"/>
              <a:t>Alles Wichtige für das Jahr 2023</a:t>
            </a:r>
            <a:endParaRPr lang="de-DE" dirty="0"/>
          </a:p>
        </p:txBody>
      </p:sp>
      <p:sp>
        <p:nvSpPr>
          <p:cNvPr id="6" name="Foliennummernplatzhalter 5">
            <a:extLst>
              <a:ext uri="{FF2B5EF4-FFF2-40B4-BE49-F238E27FC236}">
                <a16:creationId xmlns:a16="http://schemas.microsoft.com/office/drawing/2014/main" id="{8A56B324-52AC-4670-8D33-9930B00BAF63}"/>
              </a:ext>
            </a:extLst>
          </p:cNvPr>
          <p:cNvSpPr>
            <a:spLocks noGrp="1"/>
          </p:cNvSpPr>
          <p:nvPr>
            <p:ph type="sldNum" sz="quarter" idx="16"/>
          </p:nvPr>
        </p:nvSpPr>
        <p:spPr/>
        <p:txBody>
          <a:bodyPr/>
          <a:lstStyle/>
          <a:p>
            <a:fld id="{BE799682-1F0A-4BE5-A402-BB0EBC4D5055}" type="slidenum">
              <a:rPr lang="de-DE" smtClean="0"/>
              <a:pPr/>
              <a:t>13</a:t>
            </a:fld>
            <a:endParaRPr lang="de-DE" dirty="0"/>
          </a:p>
        </p:txBody>
      </p:sp>
      <p:sp>
        <p:nvSpPr>
          <p:cNvPr id="7" name="Titel 5">
            <a:extLst>
              <a:ext uri="{FF2B5EF4-FFF2-40B4-BE49-F238E27FC236}">
                <a16:creationId xmlns:a16="http://schemas.microsoft.com/office/drawing/2014/main" id="{70DDC8F4-C5A2-4C1A-AA3B-79466688E98D}"/>
              </a:ext>
            </a:extLst>
          </p:cNvPr>
          <p:cNvSpPr>
            <a:spLocks noGrp="1"/>
          </p:cNvSpPr>
          <p:nvPr>
            <p:ph type="title"/>
          </p:nvPr>
        </p:nvSpPr>
        <p:spPr>
          <a:xfrm>
            <a:off x="455616" y="288133"/>
            <a:ext cx="7413625" cy="404209"/>
          </a:xfrm>
        </p:spPr>
        <p:txBody>
          <a:bodyPr/>
          <a:lstStyle/>
          <a:p>
            <a:r>
              <a:rPr lang="de-DE" spc="8" dirty="0"/>
              <a:t>Reform: Mindestlohn, Minijobs und </a:t>
            </a:r>
            <a:r>
              <a:rPr lang="de-DE" spc="8" dirty="0" err="1"/>
              <a:t>Midijobs</a:t>
            </a:r>
            <a:endParaRPr lang="de-DE" dirty="0"/>
          </a:p>
        </p:txBody>
      </p:sp>
      <p:sp>
        <p:nvSpPr>
          <p:cNvPr id="8" name="Textplatzhalter 7">
            <a:extLst>
              <a:ext uri="{FF2B5EF4-FFF2-40B4-BE49-F238E27FC236}">
                <a16:creationId xmlns:a16="http://schemas.microsoft.com/office/drawing/2014/main" id="{B451CA5E-0D9D-4D1F-B3A7-1675D889B60B}"/>
              </a:ext>
            </a:extLst>
          </p:cNvPr>
          <p:cNvSpPr>
            <a:spLocks noGrp="1"/>
          </p:cNvSpPr>
          <p:nvPr>
            <p:ph type="body" sz="quarter" idx="14"/>
          </p:nvPr>
        </p:nvSpPr>
        <p:spPr>
          <a:xfrm>
            <a:off x="468313" y="692945"/>
            <a:ext cx="7416800" cy="258603"/>
          </a:xfrm>
        </p:spPr>
        <p:txBody>
          <a:bodyPr/>
          <a:lstStyle/>
          <a:p>
            <a:r>
              <a:rPr lang="de-DE" dirty="0"/>
              <a:t>Beispiel: Überschreiten der Geringfügigkeitsgrenze </a:t>
            </a:r>
            <a:endParaRPr lang="de-DE" b="0" spc="8" dirty="0"/>
          </a:p>
        </p:txBody>
      </p:sp>
      <p:sp>
        <p:nvSpPr>
          <p:cNvPr id="61" name="Textfeld 60">
            <a:extLst>
              <a:ext uri="{FF2B5EF4-FFF2-40B4-BE49-F238E27FC236}">
                <a16:creationId xmlns:a16="http://schemas.microsoft.com/office/drawing/2014/main" id="{B3DC9150-6CFE-4C50-62DB-11860EF1A8CE}"/>
              </a:ext>
            </a:extLst>
          </p:cNvPr>
          <p:cNvSpPr txBox="1"/>
          <p:nvPr/>
        </p:nvSpPr>
        <p:spPr>
          <a:xfrm>
            <a:off x="458007" y="2867428"/>
            <a:ext cx="8640000" cy="246221"/>
          </a:xfrm>
          <a:prstGeom prst="rect">
            <a:avLst/>
          </a:prstGeom>
          <a:noFill/>
        </p:spPr>
        <p:txBody>
          <a:bodyPr wrap="square" lIns="72000" rIns="72000" rtlCol="0">
            <a:spAutoFit/>
          </a:bodyPr>
          <a:lstStyle/>
          <a:p>
            <a:r>
              <a:rPr lang="de-DE" sz="1000" spc="10" dirty="0">
                <a:latin typeface="+mj-lt"/>
                <a:cs typeface="Arial" panose="020B0604020202020204" pitchFamily="34" charset="0"/>
              </a:rPr>
              <a:t>*) Bei einem Entgelt &gt; 1.040 EUR wäre die Anzahl der Überschreitungen gar nicht erst zu prüfen (= unzulässig)</a:t>
            </a:r>
          </a:p>
        </p:txBody>
      </p:sp>
      <p:grpSp>
        <p:nvGrpSpPr>
          <p:cNvPr id="62" name="Gruppieren 61">
            <a:extLst>
              <a:ext uri="{FF2B5EF4-FFF2-40B4-BE49-F238E27FC236}">
                <a16:creationId xmlns:a16="http://schemas.microsoft.com/office/drawing/2014/main" id="{DB036614-29FA-1DE2-EBB7-F6049AA4AA3B}"/>
              </a:ext>
            </a:extLst>
          </p:cNvPr>
          <p:cNvGrpSpPr/>
          <p:nvPr/>
        </p:nvGrpSpPr>
        <p:grpSpPr>
          <a:xfrm>
            <a:off x="468313" y="1291165"/>
            <a:ext cx="7992888" cy="1326431"/>
            <a:chOff x="935574" y="1594202"/>
            <a:chExt cx="8928000" cy="2105707"/>
          </a:xfrm>
        </p:grpSpPr>
        <p:grpSp>
          <p:nvGrpSpPr>
            <p:cNvPr id="63" name="Gruppieren 62">
              <a:extLst>
                <a:ext uri="{FF2B5EF4-FFF2-40B4-BE49-F238E27FC236}">
                  <a16:creationId xmlns:a16="http://schemas.microsoft.com/office/drawing/2014/main" id="{6410478B-2A28-FA1B-5CDF-361FD0EC676D}"/>
                </a:ext>
              </a:extLst>
            </p:cNvPr>
            <p:cNvGrpSpPr/>
            <p:nvPr/>
          </p:nvGrpSpPr>
          <p:grpSpPr>
            <a:xfrm>
              <a:off x="935574" y="2215500"/>
              <a:ext cx="8928000" cy="1484409"/>
              <a:chOff x="262912" y="3006771"/>
              <a:chExt cx="8928000" cy="1484409"/>
            </a:xfrm>
          </p:grpSpPr>
          <p:grpSp>
            <p:nvGrpSpPr>
              <p:cNvPr id="65" name="Gruppieren 64">
                <a:extLst>
                  <a:ext uri="{FF2B5EF4-FFF2-40B4-BE49-F238E27FC236}">
                    <a16:creationId xmlns:a16="http://schemas.microsoft.com/office/drawing/2014/main" id="{33257B94-9E47-535C-6A6E-75D2E4FCFC0D}"/>
                  </a:ext>
                </a:extLst>
              </p:cNvPr>
              <p:cNvGrpSpPr/>
              <p:nvPr/>
            </p:nvGrpSpPr>
            <p:grpSpPr>
              <a:xfrm>
                <a:off x="262912" y="4102140"/>
                <a:ext cx="8928000" cy="294967"/>
                <a:chOff x="934063" y="5381322"/>
                <a:chExt cx="8928000" cy="294967"/>
              </a:xfrm>
            </p:grpSpPr>
            <p:cxnSp>
              <p:nvCxnSpPr>
                <p:cNvPr id="81" name="Gerade Verbindung mit Pfeil 80">
                  <a:extLst>
                    <a:ext uri="{FF2B5EF4-FFF2-40B4-BE49-F238E27FC236}">
                      <a16:creationId xmlns:a16="http://schemas.microsoft.com/office/drawing/2014/main" id="{5C680F62-7B14-834E-677F-EF4E22E86AEE}"/>
                    </a:ext>
                  </a:extLst>
                </p:cNvPr>
                <p:cNvCxnSpPr/>
                <p:nvPr/>
              </p:nvCxnSpPr>
              <p:spPr>
                <a:xfrm>
                  <a:off x="934063" y="5456903"/>
                  <a:ext cx="8928000" cy="0"/>
                </a:xfrm>
                <a:prstGeom prst="straightConnector1">
                  <a:avLst/>
                </a:prstGeom>
                <a:ln w="50800">
                  <a:solidFill>
                    <a:srgbClr val="00407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2" name="Gerader Verbinder 81">
                  <a:extLst>
                    <a:ext uri="{FF2B5EF4-FFF2-40B4-BE49-F238E27FC236}">
                      <a16:creationId xmlns:a16="http://schemas.microsoft.com/office/drawing/2014/main" id="{BF805238-DE57-1597-984B-B1C6B898FFA6}"/>
                    </a:ext>
                  </a:extLst>
                </p:cNvPr>
                <p:cNvCxnSpPr>
                  <a:cxnSpLocks/>
                </p:cNvCxnSpPr>
                <p:nvPr/>
              </p:nvCxnSpPr>
              <p:spPr>
                <a:xfrm>
                  <a:off x="1695747" y="5381322"/>
                  <a:ext cx="0" cy="294967"/>
                </a:xfrm>
                <a:prstGeom prst="line">
                  <a:avLst/>
                </a:prstGeom>
                <a:ln w="25400">
                  <a:solidFill>
                    <a:srgbClr val="004070"/>
                  </a:solidFill>
                </a:ln>
              </p:spPr>
              <p:style>
                <a:lnRef idx="1">
                  <a:schemeClr val="accent1"/>
                </a:lnRef>
                <a:fillRef idx="0">
                  <a:schemeClr val="accent1"/>
                </a:fillRef>
                <a:effectRef idx="0">
                  <a:schemeClr val="accent1"/>
                </a:effectRef>
                <a:fontRef idx="minor">
                  <a:schemeClr val="tx1"/>
                </a:fontRef>
              </p:style>
            </p:cxnSp>
            <p:cxnSp>
              <p:nvCxnSpPr>
                <p:cNvPr id="83" name="Gerader Verbinder 82">
                  <a:extLst>
                    <a:ext uri="{FF2B5EF4-FFF2-40B4-BE49-F238E27FC236}">
                      <a16:creationId xmlns:a16="http://schemas.microsoft.com/office/drawing/2014/main" id="{A2EE0926-28C9-DE22-7DFA-6EBA862A6E04}"/>
                    </a:ext>
                  </a:extLst>
                </p:cNvPr>
                <p:cNvCxnSpPr>
                  <a:cxnSpLocks/>
                </p:cNvCxnSpPr>
                <p:nvPr/>
              </p:nvCxnSpPr>
              <p:spPr>
                <a:xfrm>
                  <a:off x="8583407" y="5381322"/>
                  <a:ext cx="0" cy="294967"/>
                </a:xfrm>
                <a:prstGeom prst="line">
                  <a:avLst/>
                </a:prstGeom>
                <a:ln w="25400">
                  <a:solidFill>
                    <a:srgbClr val="004070"/>
                  </a:solidFill>
                </a:ln>
              </p:spPr>
              <p:style>
                <a:lnRef idx="1">
                  <a:schemeClr val="accent1"/>
                </a:lnRef>
                <a:fillRef idx="0">
                  <a:schemeClr val="accent1"/>
                </a:fillRef>
                <a:effectRef idx="0">
                  <a:schemeClr val="accent1"/>
                </a:effectRef>
                <a:fontRef idx="minor">
                  <a:schemeClr val="tx1"/>
                </a:fontRef>
              </p:style>
            </p:cxnSp>
          </p:grpSp>
          <p:sp>
            <p:nvSpPr>
              <p:cNvPr id="66" name="Textfeld 65">
                <a:extLst>
                  <a:ext uri="{FF2B5EF4-FFF2-40B4-BE49-F238E27FC236}">
                    <a16:creationId xmlns:a16="http://schemas.microsoft.com/office/drawing/2014/main" id="{44F1C3A8-2DA5-D5B5-68AE-40FF2C5D6570}"/>
                  </a:ext>
                </a:extLst>
              </p:cNvPr>
              <p:cNvSpPr txBox="1"/>
              <p:nvPr/>
            </p:nvSpPr>
            <p:spPr>
              <a:xfrm>
                <a:off x="2921617" y="4183404"/>
                <a:ext cx="4500000" cy="307776"/>
              </a:xfrm>
              <a:prstGeom prst="rect">
                <a:avLst/>
              </a:prstGeom>
              <a:noFill/>
            </p:spPr>
            <p:txBody>
              <a:bodyPr wrap="square" lIns="72000" rIns="72000" rtlCol="0">
                <a:noAutofit/>
              </a:bodyPr>
              <a:lstStyle/>
              <a:p>
                <a:r>
                  <a:rPr lang="de-DE" sz="1000" b="1" dirty="0">
                    <a:solidFill>
                      <a:schemeClr val="accent4"/>
                    </a:solidFill>
                    <a:latin typeface="+mj-lt"/>
                    <a:cs typeface="Arial" panose="020B0604020202020204" pitchFamily="34" charset="0"/>
                    <a:sym typeface="Wingdings" panose="05000000000000000000" pitchFamily="2" charset="2"/>
                  </a:rPr>
                  <a:t></a:t>
                </a:r>
                <a:r>
                  <a:rPr lang="de-DE" sz="1000" b="1" dirty="0">
                    <a:latin typeface="+mj-lt"/>
                    <a:cs typeface="Arial" panose="020B0604020202020204" pitchFamily="34" charset="0"/>
                    <a:sym typeface="Wingdings" panose="05000000000000000000" pitchFamily="2" charset="2"/>
                  </a:rPr>
                  <a:t>   </a:t>
                </a:r>
                <a:r>
                  <a:rPr lang="de-DE" sz="1000" dirty="0">
                    <a:latin typeface="+mj-lt"/>
                    <a:cs typeface="Arial" panose="020B0604020202020204" pitchFamily="34" charset="0"/>
                    <a:sym typeface="Wingdings" panose="05000000000000000000" pitchFamily="2" charset="2"/>
                  </a:rPr>
                  <a:t>Maßgebender </a:t>
                </a:r>
                <a:r>
                  <a:rPr lang="de-DE" sz="1000" dirty="0">
                    <a:latin typeface="+mj-lt"/>
                    <a:cs typeface="Arial" panose="020B0604020202020204" pitchFamily="34" charset="0"/>
                  </a:rPr>
                  <a:t>Prüfzeitraum = </a:t>
                </a:r>
                <a:r>
                  <a:rPr lang="de-DE" sz="1000" b="1" dirty="0" err="1">
                    <a:latin typeface="+mj-lt"/>
                    <a:cs typeface="Arial" panose="020B0604020202020204" pitchFamily="34" charset="0"/>
                  </a:rPr>
                  <a:t>Zeitjahr</a:t>
                </a:r>
                <a:r>
                  <a:rPr lang="de-DE" sz="1000" b="1" dirty="0">
                    <a:latin typeface="+mj-lt"/>
                    <a:cs typeface="Arial" panose="020B0604020202020204" pitchFamily="34" charset="0"/>
                  </a:rPr>
                  <a:t>   </a:t>
                </a:r>
                <a:r>
                  <a:rPr lang="de-DE" sz="1000" b="1" dirty="0">
                    <a:solidFill>
                      <a:schemeClr val="accent4"/>
                    </a:solidFill>
                    <a:latin typeface="+mj-lt"/>
                    <a:cs typeface="Arial" panose="020B0604020202020204" pitchFamily="34" charset="0"/>
                    <a:sym typeface="Wingdings" panose="05000000000000000000" pitchFamily="2" charset="2"/>
                  </a:rPr>
                  <a:t></a:t>
                </a:r>
                <a:endParaRPr lang="de-DE" sz="1000" b="1" dirty="0">
                  <a:solidFill>
                    <a:schemeClr val="accent4"/>
                  </a:solidFill>
                  <a:latin typeface="+mj-lt"/>
                  <a:cs typeface="Arial" panose="020B0604020202020204" pitchFamily="34" charset="0"/>
                </a:endParaRPr>
              </a:p>
            </p:txBody>
          </p:sp>
          <p:sp>
            <p:nvSpPr>
              <p:cNvPr id="67" name="Textfeld 66">
                <a:extLst>
                  <a:ext uri="{FF2B5EF4-FFF2-40B4-BE49-F238E27FC236}">
                    <a16:creationId xmlns:a16="http://schemas.microsoft.com/office/drawing/2014/main" id="{6EF1B8D0-F253-93BE-BA46-48F501FDB976}"/>
                  </a:ext>
                </a:extLst>
              </p:cNvPr>
              <p:cNvSpPr txBox="1"/>
              <p:nvPr/>
            </p:nvSpPr>
            <p:spPr>
              <a:xfrm>
                <a:off x="1609956" y="3551340"/>
                <a:ext cx="540000" cy="540000"/>
              </a:xfrm>
              <a:prstGeom prst="rect">
                <a:avLst/>
              </a:prstGeom>
              <a:solidFill>
                <a:schemeClr val="bg1">
                  <a:lumMod val="75000"/>
                </a:schemeClr>
              </a:solidFill>
            </p:spPr>
            <p:txBody>
              <a:bodyPr wrap="square" lIns="0" tIns="0" rIns="0" bIns="0" rtlCol="0" anchor="ctr" anchorCtr="0">
                <a:noAutofit/>
              </a:bodyPr>
              <a:lstStyle/>
              <a:p>
                <a:pPr algn="ctr"/>
                <a:r>
                  <a:rPr lang="de-DE" sz="1000" dirty="0">
                    <a:solidFill>
                      <a:schemeClr val="bg1"/>
                    </a:solidFill>
                    <a:latin typeface="+mj-lt"/>
                    <a:cs typeface="Arial" panose="020B0604020202020204" pitchFamily="34" charset="0"/>
                  </a:rPr>
                  <a:t>01/23</a:t>
                </a:r>
              </a:p>
              <a:p>
                <a:pPr algn="ctr"/>
                <a:r>
                  <a:rPr lang="de-DE" sz="1000" dirty="0">
                    <a:solidFill>
                      <a:schemeClr val="bg1"/>
                    </a:solidFill>
                    <a:latin typeface="+mj-lt"/>
                    <a:cs typeface="Arial" panose="020B0604020202020204" pitchFamily="34" charset="0"/>
                  </a:rPr>
                  <a:t>520</a:t>
                </a:r>
              </a:p>
            </p:txBody>
          </p:sp>
          <p:sp>
            <p:nvSpPr>
              <p:cNvPr id="68" name="Textfeld 67">
                <a:extLst>
                  <a:ext uri="{FF2B5EF4-FFF2-40B4-BE49-F238E27FC236}">
                    <a16:creationId xmlns:a16="http://schemas.microsoft.com/office/drawing/2014/main" id="{9419D0D8-5DE0-7035-FBB0-D8387A99AAA4}"/>
                  </a:ext>
                </a:extLst>
              </p:cNvPr>
              <p:cNvSpPr txBox="1"/>
              <p:nvPr/>
            </p:nvSpPr>
            <p:spPr>
              <a:xfrm>
                <a:off x="2174910" y="3551340"/>
                <a:ext cx="540000" cy="540000"/>
              </a:xfrm>
              <a:prstGeom prst="rect">
                <a:avLst/>
              </a:prstGeom>
              <a:solidFill>
                <a:schemeClr val="bg1">
                  <a:lumMod val="75000"/>
                </a:schemeClr>
              </a:solidFill>
            </p:spPr>
            <p:txBody>
              <a:bodyPr wrap="square" lIns="0" tIns="0" rIns="0" bIns="0" rtlCol="0" anchor="ctr" anchorCtr="0">
                <a:noAutofit/>
              </a:bodyPr>
              <a:lstStyle/>
              <a:p>
                <a:pPr algn="ctr"/>
                <a:r>
                  <a:rPr lang="de-DE" sz="1000" dirty="0">
                    <a:solidFill>
                      <a:schemeClr val="bg1"/>
                    </a:solidFill>
                    <a:latin typeface="+mj-lt"/>
                    <a:cs typeface="Arial" panose="020B0604020202020204" pitchFamily="34" charset="0"/>
                  </a:rPr>
                  <a:t>02/23</a:t>
                </a:r>
              </a:p>
              <a:p>
                <a:pPr algn="ctr"/>
                <a:r>
                  <a:rPr lang="de-DE" sz="1000" dirty="0">
                    <a:solidFill>
                      <a:schemeClr val="bg1"/>
                    </a:solidFill>
                    <a:latin typeface="+mj-lt"/>
                    <a:cs typeface="Arial" panose="020B0604020202020204" pitchFamily="34" charset="0"/>
                  </a:rPr>
                  <a:t>520</a:t>
                </a:r>
              </a:p>
            </p:txBody>
          </p:sp>
          <p:sp>
            <p:nvSpPr>
              <p:cNvPr id="69" name="Textfeld 68">
                <a:extLst>
                  <a:ext uri="{FF2B5EF4-FFF2-40B4-BE49-F238E27FC236}">
                    <a16:creationId xmlns:a16="http://schemas.microsoft.com/office/drawing/2014/main" id="{3DA223C9-7965-563D-0D2A-CDA7982926AE}"/>
                  </a:ext>
                </a:extLst>
              </p:cNvPr>
              <p:cNvSpPr txBox="1"/>
              <p:nvPr/>
            </p:nvSpPr>
            <p:spPr>
              <a:xfrm>
                <a:off x="2748592" y="3551340"/>
                <a:ext cx="540000" cy="540000"/>
              </a:xfrm>
              <a:prstGeom prst="rect">
                <a:avLst/>
              </a:prstGeom>
              <a:solidFill>
                <a:schemeClr val="bg1">
                  <a:lumMod val="75000"/>
                </a:schemeClr>
              </a:solidFill>
            </p:spPr>
            <p:txBody>
              <a:bodyPr wrap="square" lIns="0" tIns="0" rIns="0" bIns="0" rtlCol="0" anchor="ctr" anchorCtr="0">
                <a:noAutofit/>
              </a:bodyPr>
              <a:lstStyle/>
              <a:p>
                <a:pPr algn="ctr"/>
                <a:r>
                  <a:rPr lang="de-DE" sz="1000" dirty="0">
                    <a:solidFill>
                      <a:schemeClr val="bg1"/>
                    </a:solidFill>
                    <a:latin typeface="+mj-lt"/>
                    <a:cs typeface="Arial" panose="020B0604020202020204" pitchFamily="34" charset="0"/>
                  </a:rPr>
                  <a:t>03/23</a:t>
                </a:r>
              </a:p>
              <a:p>
                <a:pPr algn="ctr"/>
                <a:r>
                  <a:rPr lang="de-DE" sz="1000" dirty="0">
                    <a:solidFill>
                      <a:schemeClr val="bg1"/>
                    </a:solidFill>
                    <a:latin typeface="+mj-lt"/>
                    <a:cs typeface="Arial" panose="020B0604020202020204" pitchFamily="34" charset="0"/>
                  </a:rPr>
                  <a:t>520</a:t>
                </a:r>
              </a:p>
            </p:txBody>
          </p:sp>
          <p:sp>
            <p:nvSpPr>
              <p:cNvPr id="70" name="Textfeld 69">
                <a:extLst>
                  <a:ext uri="{FF2B5EF4-FFF2-40B4-BE49-F238E27FC236}">
                    <a16:creationId xmlns:a16="http://schemas.microsoft.com/office/drawing/2014/main" id="{8B232D20-2F2B-5FEA-F970-796FCAECF735}"/>
                  </a:ext>
                </a:extLst>
              </p:cNvPr>
              <p:cNvSpPr txBox="1"/>
              <p:nvPr/>
            </p:nvSpPr>
            <p:spPr>
              <a:xfrm>
                <a:off x="3317638" y="3551340"/>
                <a:ext cx="540000" cy="540000"/>
              </a:xfrm>
              <a:prstGeom prst="rect">
                <a:avLst/>
              </a:prstGeom>
              <a:solidFill>
                <a:schemeClr val="bg1">
                  <a:lumMod val="75000"/>
                </a:schemeClr>
              </a:solidFill>
            </p:spPr>
            <p:txBody>
              <a:bodyPr wrap="square" lIns="0" tIns="0" rIns="0" bIns="0" rtlCol="0" anchor="ctr" anchorCtr="0">
                <a:noAutofit/>
              </a:bodyPr>
              <a:lstStyle/>
              <a:p>
                <a:pPr algn="ctr"/>
                <a:r>
                  <a:rPr lang="de-DE" sz="1000" dirty="0">
                    <a:solidFill>
                      <a:schemeClr val="bg1"/>
                    </a:solidFill>
                    <a:latin typeface="+mj-lt"/>
                    <a:cs typeface="Arial" panose="020B0604020202020204" pitchFamily="34" charset="0"/>
                  </a:rPr>
                  <a:t>04/23</a:t>
                </a:r>
              </a:p>
              <a:p>
                <a:pPr algn="ctr"/>
                <a:r>
                  <a:rPr lang="de-DE" sz="1000" dirty="0">
                    <a:solidFill>
                      <a:schemeClr val="bg1"/>
                    </a:solidFill>
                    <a:latin typeface="+mj-lt"/>
                    <a:cs typeface="Arial" panose="020B0604020202020204" pitchFamily="34" charset="0"/>
                  </a:rPr>
                  <a:t>520</a:t>
                </a:r>
              </a:p>
            </p:txBody>
          </p:sp>
          <p:sp>
            <p:nvSpPr>
              <p:cNvPr id="71" name="Textfeld 70">
                <a:extLst>
                  <a:ext uri="{FF2B5EF4-FFF2-40B4-BE49-F238E27FC236}">
                    <a16:creationId xmlns:a16="http://schemas.microsoft.com/office/drawing/2014/main" id="{E38AA1FE-75E9-03EB-612A-7DCC87BAA6CA}"/>
                  </a:ext>
                </a:extLst>
              </p:cNvPr>
              <p:cNvSpPr txBox="1"/>
              <p:nvPr/>
            </p:nvSpPr>
            <p:spPr>
              <a:xfrm>
                <a:off x="3886684" y="3551340"/>
                <a:ext cx="540000" cy="540000"/>
              </a:xfrm>
              <a:prstGeom prst="rect">
                <a:avLst/>
              </a:prstGeom>
              <a:solidFill>
                <a:schemeClr val="bg1">
                  <a:lumMod val="75000"/>
                </a:schemeClr>
              </a:solidFill>
            </p:spPr>
            <p:txBody>
              <a:bodyPr wrap="square" lIns="0" tIns="0" rIns="0" bIns="0" rtlCol="0" anchor="ctr" anchorCtr="0">
                <a:noAutofit/>
              </a:bodyPr>
              <a:lstStyle/>
              <a:p>
                <a:pPr algn="ctr"/>
                <a:r>
                  <a:rPr lang="de-DE" sz="1000" dirty="0">
                    <a:solidFill>
                      <a:schemeClr val="bg1"/>
                    </a:solidFill>
                    <a:latin typeface="+mj-lt"/>
                    <a:cs typeface="Arial" panose="020B0604020202020204" pitchFamily="34" charset="0"/>
                  </a:rPr>
                  <a:t>05/23</a:t>
                </a:r>
              </a:p>
              <a:p>
                <a:pPr algn="ctr"/>
                <a:r>
                  <a:rPr lang="de-DE" sz="1000" dirty="0">
                    <a:solidFill>
                      <a:schemeClr val="bg1"/>
                    </a:solidFill>
                    <a:latin typeface="+mj-lt"/>
                    <a:cs typeface="Arial" panose="020B0604020202020204" pitchFamily="34" charset="0"/>
                  </a:rPr>
                  <a:t>520</a:t>
                </a:r>
              </a:p>
            </p:txBody>
          </p:sp>
          <p:sp>
            <p:nvSpPr>
              <p:cNvPr id="72" name="Textfeld 71">
                <a:extLst>
                  <a:ext uri="{FF2B5EF4-FFF2-40B4-BE49-F238E27FC236}">
                    <a16:creationId xmlns:a16="http://schemas.microsoft.com/office/drawing/2014/main" id="{B6983CE9-FDBD-974F-EC35-DFBD647FFCA3}"/>
                  </a:ext>
                </a:extLst>
              </p:cNvPr>
              <p:cNvSpPr txBox="1"/>
              <p:nvPr/>
            </p:nvSpPr>
            <p:spPr>
              <a:xfrm>
                <a:off x="5029866" y="3008244"/>
                <a:ext cx="540000" cy="1080000"/>
              </a:xfrm>
              <a:prstGeom prst="rect">
                <a:avLst/>
              </a:prstGeom>
              <a:solidFill>
                <a:schemeClr val="bg1">
                  <a:lumMod val="50000"/>
                </a:schemeClr>
              </a:solidFill>
            </p:spPr>
            <p:txBody>
              <a:bodyPr wrap="square" lIns="0" tIns="0" rIns="0" bIns="0" rtlCol="0" anchor="ctr" anchorCtr="0">
                <a:noAutofit/>
              </a:bodyPr>
              <a:lstStyle/>
              <a:p>
                <a:pPr algn="ctr"/>
                <a:r>
                  <a:rPr lang="de-DE" sz="1000" b="1" dirty="0">
                    <a:solidFill>
                      <a:schemeClr val="bg1"/>
                    </a:solidFill>
                    <a:latin typeface="+mj-lt"/>
                    <a:cs typeface="Arial" panose="020B0604020202020204" pitchFamily="34" charset="0"/>
                  </a:rPr>
                  <a:t>07/23</a:t>
                </a:r>
              </a:p>
              <a:p>
                <a:pPr algn="ctr"/>
                <a:r>
                  <a:rPr lang="de-DE" sz="1000" b="1" dirty="0">
                    <a:solidFill>
                      <a:schemeClr val="bg1"/>
                    </a:solidFill>
                    <a:latin typeface="+mj-lt"/>
                    <a:cs typeface="Arial" panose="020B0604020202020204" pitchFamily="34" charset="0"/>
                  </a:rPr>
                  <a:t>1.040*</a:t>
                </a:r>
              </a:p>
            </p:txBody>
          </p:sp>
          <p:sp>
            <p:nvSpPr>
              <p:cNvPr id="73" name="Textfeld 72">
                <a:extLst>
                  <a:ext uri="{FF2B5EF4-FFF2-40B4-BE49-F238E27FC236}">
                    <a16:creationId xmlns:a16="http://schemas.microsoft.com/office/drawing/2014/main" id="{2962612D-D8B8-DE0A-9F98-1A97CCB768BE}"/>
                  </a:ext>
                </a:extLst>
              </p:cNvPr>
              <p:cNvSpPr txBox="1"/>
              <p:nvPr/>
            </p:nvSpPr>
            <p:spPr>
              <a:xfrm>
                <a:off x="5615920" y="3006771"/>
                <a:ext cx="540000" cy="1080000"/>
              </a:xfrm>
              <a:prstGeom prst="rect">
                <a:avLst/>
              </a:prstGeom>
              <a:solidFill>
                <a:schemeClr val="bg1">
                  <a:lumMod val="50000"/>
                </a:schemeClr>
              </a:solidFill>
            </p:spPr>
            <p:txBody>
              <a:bodyPr wrap="square" lIns="0" tIns="0" rIns="0" bIns="0" rtlCol="0" anchor="ctr" anchorCtr="0">
                <a:noAutofit/>
              </a:bodyPr>
              <a:lstStyle/>
              <a:p>
                <a:pPr algn="ctr"/>
                <a:r>
                  <a:rPr lang="de-DE" sz="1000" b="1" dirty="0">
                    <a:solidFill>
                      <a:schemeClr val="bg1"/>
                    </a:solidFill>
                    <a:latin typeface="+mj-lt"/>
                    <a:cs typeface="Arial" panose="020B0604020202020204" pitchFamily="34" charset="0"/>
                  </a:rPr>
                  <a:t>08/23</a:t>
                </a:r>
              </a:p>
              <a:p>
                <a:pPr algn="ctr"/>
                <a:r>
                  <a:rPr lang="de-DE" sz="1000" b="1" dirty="0">
                    <a:solidFill>
                      <a:schemeClr val="bg1"/>
                    </a:solidFill>
                    <a:latin typeface="+mj-lt"/>
                    <a:cs typeface="Arial" panose="020B0604020202020204" pitchFamily="34" charset="0"/>
                  </a:rPr>
                  <a:t>1.040*</a:t>
                </a:r>
              </a:p>
            </p:txBody>
          </p:sp>
          <p:sp>
            <p:nvSpPr>
              <p:cNvPr id="74" name="Textfeld 73">
                <a:extLst>
                  <a:ext uri="{FF2B5EF4-FFF2-40B4-BE49-F238E27FC236}">
                    <a16:creationId xmlns:a16="http://schemas.microsoft.com/office/drawing/2014/main" id="{788318D3-5E1D-6B33-4EC1-677FAADA24C9}"/>
                  </a:ext>
                </a:extLst>
              </p:cNvPr>
              <p:cNvSpPr txBox="1"/>
              <p:nvPr/>
            </p:nvSpPr>
            <p:spPr>
              <a:xfrm>
                <a:off x="6190757" y="3551340"/>
                <a:ext cx="540000" cy="540000"/>
              </a:xfrm>
              <a:prstGeom prst="rect">
                <a:avLst/>
              </a:prstGeom>
              <a:solidFill>
                <a:schemeClr val="bg1">
                  <a:lumMod val="75000"/>
                </a:schemeClr>
              </a:solidFill>
            </p:spPr>
            <p:txBody>
              <a:bodyPr wrap="square" lIns="0" tIns="0" rIns="0" bIns="0" rtlCol="0" anchor="ctr" anchorCtr="0">
                <a:noAutofit/>
              </a:bodyPr>
              <a:lstStyle/>
              <a:p>
                <a:pPr algn="ctr"/>
                <a:r>
                  <a:rPr lang="de-DE" sz="1000" dirty="0">
                    <a:solidFill>
                      <a:schemeClr val="bg1"/>
                    </a:solidFill>
                    <a:latin typeface="+mj-lt"/>
                    <a:cs typeface="Arial" panose="020B0604020202020204" pitchFamily="34" charset="0"/>
                  </a:rPr>
                  <a:t>09/23</a:t>
                </a:r>
              </a:p>
              <a:p>
                <a:pPr algn="ctr"/>
                <a:r>
                  <a:rPr lang="de-DE" sz="1000" dirty="0">
                    <a:solidFill>
                      <a:schemeClr val="bg1"/>
                    </a:solidFill>
                    <a:latin typeface="+mj-lt"/>
                    <a:cs typeface="Arial" panose="020B0604020202020204" pitchFamily="34" charset="0"/>
                  </a:rPr>
                  <a:t>520</a:t>
                </a:r>
              </a:p>
            </p:txBody>
          </p:sp>
          <p:sp>
            <p:nvSpPr>
              <p:cNvPr id="75" name="Textfeld 74">
                <a:extLst>
                  <a:ext uri="{FF2B5EF4-FFF2-40B4-BE49-F238E27FC236}">
                    <a16:creationId xmlns:a16="http://schemas.microsoft.com/office/drawing/2014/main" id="{D12AA628-3470-213E-349B-71A456601C90}"/>
                  </a:ext>
                </a:extLst>
              </p:cNvPr>
              <p:cNvSpPr txBox="1"/>
              <p:nvPr/>
            </p:nvSpPr>
            <p:spPr>
              <a:xfrm>
                <a:off x="6770020" y="3551340"/>
                <a:ext cx="540000" cy="540000"/>
              </a:xfrm>
              <a:prstGeom prst="rect">
                <a:avLst/>
              </a:prstGeom>
              <a:solidFill>
                <a:schemeClr val="bg1">
                  <a:lumMod val="75000"/>
                </a:schemeClr>
              </a:solidFill>
            </p:spPr>
            <p:txBody>
              <a:bodyPr wrap="square" lIns="0" tIns="0" rIns="0" bIns="0" rtlCol="0" anchor="ctr" anchorCtr="0">
                <a:noAutofit/>
              </a:bodyPr>
              <a:lstStyle/>
              <a:p>
                <a:pPr algn="ctr"/>
                <a:r>
                  <a:rPr lang="de-DE" sz="1000" dirty="0">
                    <a:solidFill>
                      <a:schemeClr val="bg1"/>
                    </a:solidFill>
                    <a:latin typeface="+mj-lt"/>
                    <a:cs typeface="Arial" panose="020B0604020202020204" pitchFamily="34" charset="0"/>
                  </a:rPr>
                  <a:t>10/23</a:t>
                </a:r>
              </a:p>
              <a:p>
                <a:pPr algn="ctr"/>
                <a:r>
                  <a:rPr lang="de-DE" sz="1000" dirty="0">
                    <a:solidFill>
                      <a:schemeClr val="bg1"/>
                    </a:solidFill>
                    <a:latin typeface="+mj-lt"/>
                    <a:cs typeface="Arial" panose="020B0604020202020204" pitchFamily="34" charset="0"/>
                  </a:rPr>
                  <a:t>520</a:t>
                </a:r>
              </a:p>
            </p:txBody>
          </p:sp>
          <p:sp>
            <p:nvSpPr>
              <p:cNvPr id="76" name="Textfeld 75">
                <a:extLst>
                  <a:ext uri="{FF2B5EF4-FFF2-40B4-BE49-F238E27FC236}">
                    <a16:creationId xmlns:a16="http://schemas.microsoft.com/office/drawing/2014/main" id="{F47DF2B6-B21F-FCE0-70FD-D2F26394CF6F}"/>
                  </a:ext>
                </a:extLst>
              </p:cNvPr>
              <p:cNvSpPr txBox="1"/>
              <p:nvPr/>
            </p:nvSpPr>
            <p:spPr>
              <a:xfrm>
                <a:off x="7928546" y="3551340"/>
                <a:ext cx="540000" cy="540000"/>
              </a:xfrm>
              <a:prstGeom prst="rect">
                <a:avLst/>
              </a:prstGeom>
              <a:solidFill>
                <a:schemeClr val="bg1">
                  <a:lumMod val="75000"/>
                </a:schemeClr>
              </a:solidFill>
            </p:spPr>
            <p:txBody>
              <a:bodyPr wrap="square" lIns="0" tIns="0" rIns="0" bIns="0" rtlCol="0" anchor="ctr" anchorCtr="0">
                <a:noAutofit/>
              </a:bodyPr>
              <a:lstStyle/>
              <a:p>
                <a:pPr algn="ctr"/>
                <a:r>
                  <a:rPr lang="de-DE" sz="1000" dirty="0">
                    <a:solidFill>
                      <a:schemeClr val="bg1"/>
                    </a:solidFill>
                    <a:latin typeface="+mj-lt"/>
                    <a:cs typeface="Arial" panose="020B0604020202020204" pitchFamily="34" charset="0"/>
                  </a:rPr>
                  <a:t>12/23</a:t>
                </a:r>
              </a:p>
              <a:p>
                <a:pPr algn="ctr"/>
                <a:r>
                  <a:rPr lang="de-DE" sz="1000" dirty="0">
                    <a:solidFill>
                      <a:schemeClr val="bg1"/>
                    </a:solidFill>
                    <a:latin typeface="+mj-lt"/>
                    <a:cs typeface="Arial" panose="020B0604020202020204" pitchFamily="34" charset="0"/>
                  </a:rPr>
                  <a:t>520</a:t>
                </a:r>
              </a:p>
            </p:txBody>
          </p:sp>
          <p:sp>
            <p:nvSpPr>
              <p:cNvPr id="77" name="Textfeld 76">
                <a:extLst>
                  <a:ext uri="{FF2B5EF4-FFF2-40B4-BE49-F238E27FC236}">
                    <a16:creationId xmlns:a16="http://schemas.microsoft.com/office/drawing/2014/main" id="{64688013-3784-C96E-BD7A-6334A05F4477}"/>
                  </a:ext>
                </a:extLst>
              </p:cNvPr>
              <p:cNvSpPr txBox="1"/>
              <p:nvPr/>
            </p:nvSpPr>
            <p:spPr>
              <a:xfrm>
                <a:off x="7349283" y="3008244"/>
                <a:ext cx="540000" cy="1080000"/>
              </a:xfrm>
              <a:prstGeom prst="rect">
                <a:avLst/>
              </a:prstGeom>
              <a:solidFill>
                <a:schemeClr val="bg1">
                  <a:lumMod val="50000"/>
                </a:schemeClr>
              </a:solidFill>
            </p:spPr>
            <p:txBody>
              <a:bodyPr wrap="square" lIns="0" tIns="0" rIns="0" bIns="0" rtlCol="0" anchor="ctr" anchorCtr="0">
                <a:noAutofit/>
              </a:bodyPr>
              <a:lstStyle/>
              <a:p>
                <a:pPr algn="ctr"/>
                <a:r>
                  <a:rPr lang="de-DE" sz="1000" b="1" dirty="0">
                    <a:solidFill>
                      <a:schemeClr val="bg1"/>
                    </a:solidFill>
                    <a:latin typeface="+mj-lt"/>
                    <a:cs typeface="Arial" panose="020B0604020202020204" pitchFamily="34" charset="0"/>
                  </a:rPr>
                  <a:t>11/23</a:t>
                </a:r>
              </a:p>
              <a:p>
                <a:pPr algn="ctr"/>
                <a:r>
                  <a:rPr lang="de-DE" sz="1000" b="1" dirty="0">
                    <a:solidFill>
                      <a:schemeClr val="bg1"/>
                    </a:solidFill>
                    <a:latin typeface="+mj-lt"/>
                    <a:cs typeface="Arial" panose="020B0604020202020204" pitchFamily="34" charset="0"/>
                  </a:rPr>
                  <a:t>1.040*</a:t>
                </a:r>
              </a:p>
            </p:txBody>
          </p:sp>
          <p:sp>
            <p:nvSpPr>
              <p:cNvPr id="78" name="Textfeld 77">
                <a:extLst>
                  <a:ext uri="{FF2B5EF4-FFF2-40B4-BE49-F238E27FC236}">
                    <a16:creationId xmlns:a16="http://schemas.microsoft.com/office/drawing/2014/main" id="{7C381AD9-78EE-960E-8077-EC7E5C7AA169}"/>
                  </a:ext>
                </a:extLst>
              </p:cNvPr>
              <p:cNvSpPr txBox="1"/>
              <p:nvPr/>
            </p:nvSpPr>
            <p:spPr>
              <a:xfrm>
                <a:off x="475956" y="3546771"/>
                <a:ext cx="540000" cy="540000"/>
              </a:xfrm>
              <a:prstGeom prst="rect">
                <a:avLst/>
              </a:prstGeom>
              <a:solidFill>
                <a:schemeClr val="bg1">
                  <a:lumMod val="75000"/>
                </a:schemeClr>
              </a:solidFill>
            </p:spPr>
            <p:txBody>
              <a:bodyPr wrap="square" lIns="0" tIns="0" rIns="0" bIns="0" rtlCol="0" anchor="ctr" anchorCtr="0">
                <a:noAutofit/>
              </a:bodyPr>
              <a:lstStyle/>
              <a:p>
                <a:pPr algn="ctr"/>
                <a:r>
                  <a:rPr lang="de-DE" sz="1000" dirty="0">
                    <a:solidFill>
                      <a:schemeClr val="bg1"/>
                    </a:solidFill>
                    <a:latin typeface="+mj-lt"/>
                    <a:cs typeface="Arial" panose="020B0604020202020204" pitchFamily="34" charset="0"/>
                  </a:rPr>
                  <a:t>11/22</a:t>
                </a:r>
              </a:p>
              <a:p>
                <a:pPr algn="ctr"/>
                <a:r>
                  <a:rPr lang="de-DE" sz="1000" dirty="0">
                    <a:solidFill>
                      <a:schemeClr val="bg1"/>
                    </a:solidFill>
                    <a:latin typeface="+mj-lt"/>
                    <a:cs typeface="Arial" panose="020B0604020202020204" pitchFamily="34" charset="0"/>
                  </a:rPr>
                  <a:t>520</a:t>
                </a:r>
              </a:p>
            </p:txBody>
          </p:sp>
          <p:sp>
            <p:nvSpPr>
              <p:cNvPr id="79" name="Textfeld 78">
                <a:extLst>
                  <a:ext uri="{FF2B5EF4-FFF2-40B4-BE49-F238E27FC236}">
                    <a16:creationId xmlns:a16="http://schemas.microsoft.com/office/drawing/2014/main" id="{B57D90B8-B501-3022-D6CA-C2AD8D812369}"/>
                  </a:ext>
                </a:extLst>
              </p:cNvPr>
              <p:cNvSpPr txBox="1"/>
              <p:nvPr/>
            </p:nvSpPr>
            <p:spPr>
              <a:xfrm>
                <a:off x="1040910" y="3551340"/>
                <a:ext cx="540000" cy="540000"/>
              </a:xfrm>
              <a:prstGeom prst="rect">
                <a:avLst/>
              </a:prstGeom>
              <a:solidFill>
                <a:schemeClr val="bg1">
                  <a:lumMod val="75000"/>
                </a:schemeClr>
              </a:solidFill>
            </p:spPr>
            <p:txBody>
              <a:bodyPr wrap="square" lIns="0" tIns="0" rIns="0" bIns="0" rtlCol="0" anchor="ctr" anchorCtr="0">
                <a:noAutofit/>
              </a:bodyPr>
              <a:lstStyle/>
              <a:p>
                <a:pPr algn="ctr"/>
                <a:r>
                  <a:rPr lang="de-DE" sz="1000" dirty="0">
                    <a:solidFill>
                      <a:schemeClr val="bg1"/>
                    </a:solidFill>
                    <a:latin typeface="+mj-lt"/>
                    <a:cs typeface="Arial" panose="020B0604020202020204" pitchFamily="34" charset="0"/>
                  </a:rPr>
                  <a:t>12/22</a:t>
                </a:r>
              </a:p>
              <a:p>
                <a:pPr algn="ctr"/>
                <a:r>
                  <a:rPr lang="de-DE" sz="1000" dirty="0">
                    <a:solidFill>
                      <a:schemeClr val="bg1"/>
                    </a:solidFill>
                    <a:latin typeface="+mj-lt"/>
                    <a:cs typeface="Arial" panose="020B0604020202020204" pitchFamily="34" charset="0"/>
                  </a:rPr>
                  <a:t>520</a:t>
                </a:r>
              </a:p>
            </p:txBody>
          </p:sp>
          <p:sp>
            <p:nvSpPr>
              <p:cNvPr id="80" name="Textfeld 79">
                <a:extLst>
                  <a:ext uri="{FF2B5EF4-FFF2-40B4-BE49-F238E27FC236}">
                    <a16:creationId xmlns:a16="http://schemas.microsoft.com/office/drawing/2014/main" id="{9F2FFA5B-86F6-2C8F-6259-42B32F667FE7}"/>
                  </a:ext>
                </a:extLst>
              </p:cNvPr>
              <p:cNvSpPr txBox="1"/>
              <p:nvPr/>
            </p:nvSpPr>
            <p:spPr>
              <a:xfrm>
                <a:off x="4448238" y="3553200"/>
                <a:ext cx="540000" cy="540000"/>
              </a:xfrm>
              <a:prstGeom prst="rect">
                <a:avLst/>
              </a:prstGeom>
              <a:solidFill>
                <a:schemeClr val="bg1">
                  <a:lumMod val="75000"/>
                </a:schemeClr>
              </a:solidFill>
            </p:spPr>
            <p:txBody>
              <a:bodyPr wrap="square" lIns="0" tIns="0" rIns="0" bIns="0" rtlCol="0" anchor="ctr" anchorCtr="0">
                <a:noAutofit/>
              </a:bodyPr>
              <a:lstStyle/>
              <a:p>
                <a:pPr algn="ctr"/>
                <a:r>
                  <a:rPr lang="de-DE" sz="1000" dirty="0">
                    <a:solidFill>
                      <a:schemeClr val="bg1"/>
                    </a:solidFill>
                    <a:latin typeface="+mj-lt"/>
                    <a:cs typeface="Arial" panose="020B0604020202020204" pitchFamily="34" charset="0"/>
                  </a:rPr>
                  <a:t>06/23</a:t>
                </a:r>
              </a:p>
              <a:p>
                <a:pPr algn="ctr"/>
                <a:r>
                  <a:rPr lang="de-DE" sz="1000" dirty="0">
                    <a:solidFill>
                      <a:schemeClr val="bg1"/>
                    </a:solidFill>
                    <a:latin typeface="+mj-lt"/>
                    <a:cs typeface="Arial" panose="020B0604020202020204" pitchFamily="34" charset="0"/>
                  </a:rPr>
                  <a:t>520</a:t>
                </a:r>
              </a:p>
            </p:txBody>
          </p:sp>
        </p:grpSp>
        <p:sp>
          <p:nvSpPr>
            <p:cNvPr id="64" name="Textfeld 63">
              <a:extLst>
                <a:ext uri="{FF2B5EF4-FFF2-40B4-BE49-F238E27FC236}">
                  <a16:creationId xmlns:a16="http://schemas.microsoft.com/office/drawing/2014/main" id="{A85FA261-A232-73CE-06E0-DE15A7ADDD2A}"/>
                </a:ext>
              </a:extLst>
            </p:cNvPr>
            <p:cNvSpPr txBox="1"/>
            <p:nvPr/>
          </p:nvSpPr>
          <p:spPr>
            <a:xfrm>
              <a:off x="4181559" y="1594202"/>
              <a:ext cx="4214046" cy="307776"/>
            </a:xfrm>
            <a:prstGeom prst="rect">
              <a:avLst/>
            </a:prstGeom>
            <a:noFill/>
          </p:spPr>
          <p:txBody>
            <a:bodyPr wrap="square" lIns="72000" rIns="72000" rtlCol="0">
              <a:noAutofit/>
            </a:bodyPr>
            <a:lstStyle/>
            <a:p>
              <a:pPr algn="ctr"/>
              <a:r>
                <a:rPr lang="de-DE" sz="1000" dirty="0">
                  <a:latin typeface="+mj-lt"/>
                  <a:cs typeface="Arial" panose="020B0604020202020204" pitchFamily="34" charset="0"/>
                  <a:sym typeface="Wingdings" panose="05000000000000000000" pitchFamily="2" charset="2"/>
                </a:rPr>
                <a:t>Krankheitsvertretungen </a:t>
              </a:r>
            </a:p>
            <a:p>
              <a:pPr algn="ctr"/>
              <a:r>
                <a:rPr lang="de-DE" sz="1000" dirty="0">
                  <a:latin typeface="+mj-lt"/>
                  <a:cs typeface="Arial" panose="020B0604020202020204" pitchFamily="34" charset="0"/>
                  <a:sym typeface="Wingdings" panose="05000000000000000000" pitchFamily="2" charset="2"/>
                </a:rPr>
                <a:t>(wider Erwarten)</a:t>
              </a:r>
              <a:endParaRPr lang="de-DE" sz="1000" dirty="0">
                <a:solidFill>
                  <a:srgbClr val="0BA1E2"/>
                </a:solidFill>
                <a:latin typeface="+mj-lt"/>
                <a:cs typeface="Arial" panose="020B0604020202020204" pitchFamily="34" charset="0"/>
              </a:endParaRPr>
            </a:p>
          </p:txBody>
        </p:sp>
      </p:grpSp>
      <p:sp>
        <p:nvSpPr>
          <p:cNvPr id="84" name="Sprechblase: rechteckig 83">
            <a:extLst>
              <a:ext uri="{FF2B5EF4-FFF2-40B4-BE49-F238E27FC236}">
                <a16:creationId xmlns:a16="http://schemas.microsoft.com/office/drawing/2014/main" id="{4D7163B7-6363-0E46-7E8E-317D53D9F0F7}"/>
              </a:ext>
            </a:extLst>
          </p:cNvPr>
          <p:cNvSpPr/>
          <p:nvPr/>
        </p:nvSpPr>
        <p:spPr>
          <a:xfrm>
            <a:off x="7451222" y="1019397"/>
            <a:ext cx="1329442" cy="776887"/>
          </a:xfrm>
          <a:prstGeom prst="wedgeRectCallout">
            <a:avLst>
              <a:gd name="adj1" fmla="val -68311"/>
              <a:gd name="adj2" fmla="val 43721"/>
            </a:avLst>
          </a:prstGeom>
          <a:solidFill>
            <a:srgbClr val="DC0A1E"/>
          </a:solidFill>
          <a:ln>
            <a:solidFill>
              <a:srgbClr val="DC0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chemeClr val="bg1"/>
                </a:solidFill>
                <a:latin typeface="+mj-lt"/>
                <a:cs typeface="Arial" panose="020B0604020202020204" pitchFamily="34" charset="0"/>
              </a:rPr>
              <a:t>3. Monat der Überschreitung = </a:t>
            </a:r>
            <a:r>
              <a:rPr lang="de-DE" sz="1000" b="1" dirty="0">
                <a:solidFill>
                  <a:schemeClr val="bg1"/>
                </a:solidFill>
                <a:latin typeface="+mj-lt"/>
                <a:cs typeface="Arial" panose="020B0604020202020204" pitchFamily="34" charset="0"/>
              </a:rPr>
              <a:t>Kein Minijob!</a:t>
            </a:r>
            <a:endParaRPr lang="de-DE" sz="1000" dirty="0">
              <a:latin typeface="+mj-lt"/>
            </a:endParaRPr>
          </a:p>
        </p:txBody>
      </p:sp>
      <p:sp>
        <p:nvSpPr>
          <p:cNvPr id="85" name="Textfeld 84">
            <a:extLst>
              <a:ext uri="{FF2B5EF4-FFF2-40B4-BE49-F238E27FC236}">
                <a16:creationId xmlns:a16="http://schemas.microsoft.com/office/drawing/2014/main" id="{382C5439-8255-9D22-DDFB-4FD994A7A838}"/>
              </a:ext>
            </a:extLst>
          </p:cNvPr>
          <p:cNvSpPr txBox="1"/>
          <p:nvPr/>
        </p:nvSpPr>
        <p:spPr>
          <a:xfrm>
            <a:off x="468313" y="4219722"/>
            <a:ext cx="8640000" cy="246221"/>
          </a:xfrm>
          <a:prstGeom prst="rect">
            <a:avLst/>
          </a:prstGeom>
          <a:noFill/>
        </p:spPr>
        <p:txBody>
          <a:bodyPr wrap="square" lIns="72000" rIns="72000" rtlCol="0">
            <a:spAutoFit/>
          </a:bodyPr>
          <a:lstStyle/>
          <a:p>
            <a:r>
              <a:rPr lang="de-DE" sz="1000" spc="20" dirty="0">
                <a:latin typeface="+mj-lt"/>
                <a:cs typeface="Arial" panose="020B0604020202020204" pitchFamily="34" charset="0"/>
              </a:rPr>
              <a:t>*) Befreiung von der RV-Pflicht außer Kraft gesetzt, erneute Befreiung ist aber möglich </a:t>
            </a:r>
          </a:p>
        </p:txBody>
      </p:sp>
      <p:sp>
        <p:nvSpPr>
          <p:cNvPr id="86" name="Textfeld 85">
            <a:extLst>
              <a:ext uri="{FF2B5EF4-FFF2-40B4-BE49-F238E27FC236}">
                <a16:creationId xmlns:a16="http://schemas.microsoft.com/office/drawing/2014/main" id="{4E239D56-2184-0F5C-A1DF-7DB47CEFCF44}"/>
              </a:ext>
            </a:extLst>
          </p:cNvPr>
          <p:cNvSpPr txBox="1"/>
          <p:nvPr/>
        </p:nvSpPr>
        <p:spPr>
          <a:xfrm>
            <a:off x="455616" y="3339565"/>
            <a:ext cx="8325048" cy="830997"/>
          </a:xfrm>
          <a:prstGeom prst="rect">
            <a:avLst/>
          </a:prstGeom>
          <a:noFill/>
        </p:spPr>
        <p:txBody>
          <a:bodyPr wrap="square" rtlCol="0">
            <a:spAutoFit/>
          </a:bodyPr>
          <a:lstStyle/>
          <a:p>
            <a:pPr marL="273050" lvl="0" indent="-273050" defTabSz="223200">
              <a:spcBef>
                <a:spcPts val="1200"/>
              </a:spcBef>
              <a:buSzPct val="130000"/>
            </a:pPr>
            <a:r>
              <a:rPr lang="de-DE" sz="1200" b="1" spc="10" dirty="0">
                <a:latin typeface="+mj-lt"/>
              </a:rPr>
              <a:t>DEÜV-Meldungen:	</a:t>
            </a:r>
            <a:r>
              <a:rPr lang="de-DE" sz="1200" dirty="0">
                <a:latin typeface="+mj-lt"/>
              </a:rPr>
              <a:t>Abmeldung (</a:t>
            </a:r>
            <a:r>
              <a:rPr lang="de-DE" sz="1200" b="1" dirty="0">
                <a:latin typeface="+mj-lt"/>
              </a:rPr>
              <a:t>31</a:t>
            </a:r>
            <a:r>
              <a:rPr lang="de-DE" sz="1200" dirty="0">
                <a:latin typeface="+mj-lt"/>
              </a:rPr>
              <a:t>) zum 31.10.2023, Minijob-Zentrale, PGR 109, BGR </a:t>
            </a:r>
            <a:r>
              <a:rPr lang="de-DE" sz="1200" b="1" dirty="0">
                <a:latin typeface="+mj-lt"/>
              </a:rPr>
              <a:t>6500</a:t>
            </a:r>
            <a:br>
              <a:rPr lang="de-DE" sz="1200" b="1" dirty="0">
                <a:latin typeface="+mj-lt"/>
              </a:rPr>
            </a:br>
            <a:r>
              <a:rPr lang="de-DE" sz="1200" dirty="0">
                <a:latin typeface="+mj-lt"/>
              </a:rPr>
              <a:t>							Anmeldung (</a:t>
            </a:r>
            <a:r>
              <a:rPr lang="de-DE" sz="1200" b="1" dirty="0">
                <a:latin typeface="+mj-lt"/>
              </a:rPr>
              <a:t>11</a:t>
            </a:r>
            <a:r>
              <a:rPr lang="de-DE" sz="1200" dirty="0">
                <a:latin typeface="+mj-lt"/>
              </a:rPr>
              <a:t>) zum 1.11.2023, Krankenkasse, PGR 101, BGR </a:t>
            </a:r>
            <a:r>
              <a:rPr lang="de-DE" sz="1200" b="1" dirty="0">
                <a:latin typeface="+mj-lt"/>
              </a:rPr>
              <a:t>1111</a:t>
            </a:r>
            <a:br>
              <a:rPr lang="de-DE" sz="1200" b="1" dirty="0">
                <a:latin typeface="+mj-lt"/>
              </a:rPr>
            </a:br>
            <a:r>
              <a:rPr lang="de-DE" sz="1200" b="1" dirty="0">
                <a:latin typeface="+mj-lt"/>
              </a:rPr>
              <a:t>							</a:t>
            </a:r>
            <a:r>
              <a:rPr lang="de-DE" sz="1200" dirty="0">
                <a:latin typeface="+mj-lt"/>
              </a:rPr>
              <a:t>Abmeldung (</a:t>
            </a:r>
            <a:r>
              <a:rPr lang="de-DE" sz="1200" b="1" dirty="0">
                <a:latin typeface="+mj-lt"/>
              </a:rPr>
              <a:t>31</a:t>
            </a:r>
            <a:r>
              <a:rPr lang="de-DE" sz="1200" dirty="0">
                <a:latin typeface="+mj-lt"/>
              </a:rPr>
              <a:t>) zum 30.11.2023, Krankenkasse, PGR 101, BGR </a:t>
            </a:r>
            <a:r>
              <a:rPr lang="de-DE" sz="1200" b="1" dirty="0">
                <a:latin typeface="+mj-lt"/>
              </a:rPr>
              <a:t>1111</a:t>
            </a:r>
            <a:br>
              <a:rPr lang="de-DE" sz="1200" dirty="0">
                <a:latin typeface="+mj-lt"/>
              </a:rPr>
            </a:br>
            <a:r>
              <a:rPr lang="de-DE" sz="1200" dirty="0">
                <a:latin typeface="+mj-lt"/>
              </a:rPr>
              <a:t>							Anmeldung (</a:t>
            </a:r>
            <a:r>
              <a:rPr lang="de-DE" sz="1200" b="1" dirty="0">
                <a:latin typeface="+mj-lt"/>
              </a:rPr>
              <a:t>11</a:t>
            </a:r>
            <a:r>
              <a:rPr lang="de-DE" sz="1200" dirty="0">
                <a:latin typeface="+mj-lt"/>
              </a:rPr>
              <a:t>) zum 1.12.2023, Minijob-Zentrale, PGR 109, BGR </a:t>
            </a:r>
            <a:r>
              <a:rPr lang="de-DE" sz="1200" b="1" dirty="0">
                <a:latin typeface="+mj-lt"/>
              </a:rPr>
              <a:t>6100*</a:t>
            </a:r>
          </a:p>
        </p:txBody>
      </p:sp>
    </p:spTree>
    <p:extLst>
      <p:ext uri="{BB962C8B-B14F-4D97-AF65-F5344CB8AC3E}">
        <p14:creationId xmlns:p14="http://schemas.microsoft.com/office/powerpoint/2010/main" val="3745409266"/>
      </p:ext>
    </p:extLst>
  </p:cSld>
  <p:clrMapOvr>
    <a:masterClrMapping/>
  </p:clrMapOvr>
  <p:transition advClick="0" advTm="6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5">
            <a:extLst>
              <a:ext uri="{FF2B5EF4-FFF2-40B4-BE49-F238E27FC236}">
                <a16:creationId xmlns:a16="http://schemas.microsoft.com/office/drawing/2014/main" id="{70DDC8F4-C5A2-4C1A-AA3B-79466688E98D}"/>
              </a:ext>
            </a:extLst>
          </p:cNvPr>
          <p:cNvSpPr>
            <a:spLocks noGrp="1"/>
          </p:cNvSpPr>
          <p:nvPr>
            <p:ph type="title"/>
          </p:nvPr>
        </p:nvSpPr>
        <p:spPr/>
        <p:txBody>
          <a:bodyPr/>
          <a:lstStyle/>
          <a:p>
            <a:r>
              <a:rPr lang="de-DE" spc="8" dirty="0"/>
              <a:t>Reform: Mindestlohn, Minijobs und </a:t>
            </a:r>
            <a:r>
              <a:rPr lang="de-DE" spc="8" dirty="0" err="1"/>
              <a:t>Midijobs</a:t>
            </a:r>
            <a:endParaRPr lang="de-DE" dirty="0"/>
          </a:p>
        </p:txBody>
      </p:sp>
      <p:sp>
        <p:nvSpPr>
          <p:cNvPr id="3" name="Inhaltsplatzhalter 2">
            <a:extLst>
              <a:ext uri="{FF2B5EF4-FFF2-40B4-BE49-F238E27FC236}">
                <a16:creationId xmlns:a16="http://schemas.microsoft.com/office/drawing/2014/main" id="{BAEE7B0F-BBBA-4B5B-BC5D-B33BF5AC13FB}"/>
              </a:ext>
            </a:extLst>
          </p:cNvPr>
          <p:cNvSpPr>
            <a:spLocks noGrp="1"/>
          </p:cNvSpPr>
          <p:nvPr>
            <p:ph sz="quarter" idx="13"/>
          </p:nvPr>
        </p:nvSpPr>
        <p:spPr>
          <a:xfrm>
            <a:off x="455616" y="1152894"/>
            <a:ext cx="8100000" cy="3304698"/>
          </a:xfrm>
        </p:spPr>
        <p:txBody>
          <a:bodyPr/>
          <a:lstStyle/>
          <a:p>
            <a:pPr marL="197644" indent="-197644">
              <a:lnSpc>
                <a:spcPts val="1600"/>
              </a:lnSpc>
              <a:spcBef>
                <a:spcPts val="300"/>
              </a:spcBef>
              <a:buSzPct val="130000"/>
              <a:tabLst>
                <a:tab pos="6319838" algn="r"/>
              </a:tabLst>
            </a:pPr>
            <a:r>
              <a:rPr lang="de-DE" sz="1200" spc="8" dirty="0"/>
              <a:t>Versicherungspflicht </a:t>
            </a:r>
            <a:r>
              <a:rPr lang="de-DE" sz="1200" b="1" spc="8" dirty="0">
                <a:solidFill>
                  <a:srgbClr val="A50816"/>
                </a:solidFill>
              </a:rPr>
              <a:t>KV/PV und ALV </a:t>
            </a:r>
            <a:r>
              <a:rPr lang="de-DE" sz="1200" spc="8" dirty="0"/>
              <a:t>bleibt erhalten, sofern im September 2022 regelmäßiges Arbeitsentgelt von 450,01 bis 520 EUR</a:t>
            </a:r>
          </a:p>
          <a:p>
            <a:pPr marL="197644" indent="-197644">
              <a:lnSpc>
                <a:spcPts val="1600"/>
              </a:lnSpc>
              <a:spcBef>
                <a:spcPts val="300"/>
              </a:spcBef>
              <a:buSzPct val="130000"/>
              <a:tabLst>
                <a:tab pos="6319838" algn="r"/>
              </a:tabLst>
            </a:pPr>
            <a:r>
              <a:rPr lang="de-DE" sz="1200" spc="8" dirty="0"/>
              <a:t>Wirkung längstens bis 31. Dezember 2023, aber </a:t>
            </a:r>
            <a:r>
              <a:rPr lang="de-DE" sz="1200" b="1" spc="8" dirty="0">
                <a:solidFill>
                  <a:srgbClr val="A50816"/>
                </a:solidFill>
              </a:rPr>
              <a:t>vorzeitige Beendigung </a:t>
            </a:r>
            <a:r>
              <a:rPr lang="de-DE" sz="1200" spc="8" dirty="0"/>
              <a:t>bei Reduzierung auf </a:t>
            </a:r>
            <a:br>
              <a:rPr lang="de-DE" sz="1200" spc="8" dirty="0"/>
            </a:br>
            <a:r>
              <a:rPr lang="de-DE" sz="1200" spc="8" dirty="0"/>
              <a:t>≤ 450 EUR bzw. Erhöhung auf &gt; 520 EUR oder auch </a:t>
            </a:r>
            <a:r>
              <a:rPr lang="de-DE" sz="1200" b="1" spc="8" dirty="0">
                <a:solidFill>
                  <a:srgbClr val="A50816"/>
                </a:solidFill>
              </a:rPr>
              <a:t>Befreiung</a:t>
            </a:r>
            <a:r>
              <a:rPr lang="de-DE" sz="1200" spc="8" dirty="0"/>
              <a:t> möglich   </a:t>
            </a:r>
          </a:p>
          <a:p>
            <a:pPr marL="197644" indent="-197644">
              <a:lnSpc>
                <a:spcPts val="1600"/>
              </a:lnSpc>
              <a:spcBef>
                <a:spcPts val="300"/>
              </a:spcBef>
              <a:buSzPct val="130000"/>
              <a:tabLst>
                <a:tab pos="6319838" algn="r"/>
              </a:tabLst>
            </a:pPr>
            <a:r>
              <a:rPr lang="de-DE" sz="1200" b="1" spc="8" dirty="0"/>
              <a:t>KV/PV</a:t>
            </a:r>
            <a:r>
              <a:rPr lang="de-DE" sz="1200" spc="8" dirty="0"/>
              <a:t>: Familienversicherung hat Vorrang (besondere Gesamteinkommensgrenze </a:t>
            </a:r>
            <a:br>
              <a:rPr lang="de-DE" sz="1200" spc="8" dirty="0"/>
            </a:br>
            <a:r>
              <a:rPr lang="de-DE" sz="1200" spc="8" dirty="0"/>
              <a:t>= 520 EUR), ggf. auch zu späterem Zeitpunkt (z. B. Eheschließung in 2023); ansonsten: Befreiungsoption bis spätestens 2.1.2023 rückwirkend zum 1.10.2022 </a:t>
            </a:r>
            <a:br>
              <a:rPr lang="de-DE" sz="1200" spc="8" dirty="0"/>
            </a:br>
            <a:r>
              <a:rPr lang="de-DE" sz="1200" spc="8" dirty="0"/>
              <a:t>(Ausnahme: Inanspruchnahme von Leistungen)</a:t>
            </a:r>
          </a:p>
          <a:p>
            <a:pPr marL="197644" indent="-197644">
              <a:lnSpc>
                <a:spcPts val="1600"/>
              </a:lnSpc>
              <a:spcBef>
                <a:spcPts val="300"/>
              </a:spcBef>
              <a:buSzPct val="130000"/>
              <a:tabLst>
                <a:tab pos="6319838" algn="r"/>
              </a:tabLst>
            </a:pPr>
            <a:r>
              <a:rPr lang="de-DE" sz="1200" b="1" spc="8" dirty="0"/>
              <a:t>ALV</a:t>
            </a:r>
            <a:r>
              <a:rPr lang="de-DE" sz="1200" spc="8" dirty="0"/>
              <a:t>: Befreiungsoption auch noch später (nach 2.1.2023), wirkt dann aber nicht mehr rückwirkend zum 1.10.2022, sondern ab Monat nach Antragstellung</a:t>
            </a:r>
          </a:p>
          <a:p>
            <a:pPr marL="197644" indent="-197644">
              <a:lnSpc>
                <a:spcPts val="1600"/>
              </a:lnSpc>
              <a:spcBef>
                <a:spcPts val="300"/>
              </a:spcBef>
              <a:buSzPct val="130000"/>
              <a:tabLst>
                <a:tab pos="6319838" algn="r"/>
              </a:tabLst>
            </a:pPr>
            <a:r>
              <a:rPr lang="de-DE" sz="1200" b="1" spc="8" dirty="0"/>
              <a:t>RV</a:t>
            </a:r>
            <a:r>
              <a:rPr lang="de-DE" sz="1200" spc="8" dirty="0"/>
              <a:t>: RV-Pflicht besteht auch im Minijob mit allen Ansprüchen plus geringeren Beiträgen (3,6 % statt 9,3 %), daher </a:t>
            </a:r>
            <a:r>
              <a:rPr lang="de-DE" sz="1200" b="1" spc="8" dirty="0">
                <a:solidFill>
                  <a:srgbClr val="A50816"/>
                </a:solidFill>
              </a:rPr>
              <a:t>keine</a:t>
            </a:r>
            <a:r>
              <a:rPr lang="de-DE" sz="1200" spc="8" dirty="0"/>
              <a:t> Übergangsregelung</a:t>
            </a:r>
          </a:p>
          <a:p>
            <a:pPr marL="197644" indent="-197644">
              <a:lnSpc>
                <a:spcPts val="1600"/>
              </a:lnSpc>
              <a:spcBef>
                <a:spcPts val="300"/>
              </a:spcBef>
              <a:buSzPct val="130000"/>
              <a:tabLst>
                <a:tab pos="6319838" algn="r"/>
              </a:tabLst>
            </a:pPr>
            <a:endParaRPr lang="de-DE" sz="1200" spc="8" dirty="0"/>
          </a:p>
          <a:p>
            <a:pPr marL="0" indent="0">
              <a:lnSpc>
                <a:spcPts val="1600"/>
              </a:lnSpc>
              <a:spcBef>
                <a:spcPts val="300"/>
              </a:spcBef>
              <a:buSzPct val="130000"/>
              <a:buNone/>
              <a:tabLst>
                <a:tab pos="6319838" algn="r"/>
              </a:tabLst>
            </a:pPr>
            <a:r>
              <a:rPr lang="de-DE" sz="1200" b="1" spc="8" dirty="0">
                <a:solidFill>
                  <a:srgbClr val="A50816"/>
                </a:solidFill>
              </a:rPr>
              <a:t>Wichtig</a:t>
            </a:r>
            <a:r>
              <a:rPr lang="de-DE" sz="1200" spc="8" dirty="0"/>
              <a:t>: Nachweise der Krankenkassen über Familienversicherung und Erklärungen über Befreiung (schriftlich gegenüber Arbeitgeber) gehören in die Entgeltunterlagen</a:t>
            </a:r>
          </a:p>
          <a:p>
            <a:pPr marL="0" indent="0">
              <a:spcBef>
                <a:spcPts val="1200"/>
              </a:spcBef>
              <a:buNone/>
            </a:pPr>
            <a:r>
              <a:rPr lang="de-DE" sz="1350" spc="8" dirty="0"/>
              <a:t>  </a:t>
            </a:r>
          </a:p>
        </p:txBody>
      </p:sp>
      <p:sp>
        <p:nvSpPr>
          <p:cNvPr id="8" name="Textplatzhalter 7">
            <a:extLst>
              <a:ext uri="{FF2B5EF4-FFF2-40B4-BE49-F238E27FC236}">
                <a16:creationId xmlns:a16="http://schemas.microsoft.com/office/drawing/2014/main" id="{B451CA5E-0D9D-4D1F-B3A7-1675D889B60B}"/>
              </a:ext>
            </a:extLst>
          </p:cNvPr>
          <p:cNvSpPr>
            <a:spLocks noGrp="1"/>
          </p:cNvSpPr>
          <p:nvPr>
            <p:ph type="body" sz="quarter" idx="14"/>
          </p:nvPr>
        </p:nvSpPr>
        <p:spPr/>
        <p:txBody>
          <a:bodyPr/>
          <a:lstStyle/>
          <a:p>
            <a:r>
              <a:rPr lang="de-DE" dirty="0"/>
              <a:t>Minijobs: Übergangsregelung bis 31. Dezember 2023</a:t>
            </a:r>
            <a:endParaRPr lang="de-DE" b="0" spc="8" dirty="0"/>
          </a:p>
        </p:txBody>
      </p:sp>
      <p:sp>
        <p:nvSpPr>
          <p:cNvPr id="5" name="Fußzeilenplatzhalter 4">
            <a:extLst>
              <a:ext uri="{FF2B5EF4-FFF2-40B4-BE49-F238E27FC236}">
                <a16:creationId xmlns:a16="http://schemas.microsoft.com/office/drawing/2014/main" id="{F126D435-0F31-45AB-A09F-BBF1775D8634}"/>
              </a:ext>
            </a:extLst>
          </p:cNvPr>
          <p:cNvSpPr>
            <a:spLocks noGrp="1"/>
          </p:cNvSpPr>
          <p:nvPr>
            <p:ph type="ftr" sz="quarter" idx="15"/>
          </p:nvPr>
        </p:nvSpPr>
        <p:spPr/>
        <p:txBody>
          <a:bodyPr/>
          <a:lstStyle/>
          <a:p>
            <a:r>
              <a:rPr lang="de-DE"/>
              <a:t>Alles Wichtige für das Jahr 2023</a:t>
            </a:r>
            <a:endParaRPr lang="de-DE" dirty="0"/>
          </a:p>
        </p:txBody>
      </p:sp>
      <p:sp>
        <p:nvSpPr>
          <p:cNvPr id="6" name="Foliennummernplatzhalter 5">
            <a:extLst>
              <a:ext uri="{FF2B5EF4-FFF2-40B4-BE49-F238E27FC236}">
                <a16:creationId xmlns:a16="http://schemas.microsoft.com/office/drawing/2014/main" id="{8A56B324-52AC-4670-8D33-9930B00BAF63}"/>
              </a:ext>
            </a:extLst>
          </p:cNvPr>
          <p:cNvSpPr>
            <a:spLocks noGrp="1"/>
          </p:cNvSpPr>
          <p:nvPr>
            <p:ph type="sldNum" sz="quarter" idx="16"/>
          </p:nvPr>
        </p:nvSpPr>
        <p:spPr/>
        <p:txBody>
          <a:bodyPr/>
          <a:lstStyle/>
          <a:p>
            <a:fld id="{BE799682-1F0A-4BE5-A402-BB0EBC4D5055}" type="slidenum">
              <a:rPr lang="de-DE" smtClean="0"/>
              <a:pPr/>
              <a:t>14</a:t>
            </a:fld>
            <a:endParaRPr lang="de-DE" dirty="0"/>
          </a:p>
        </p:txBody>
      </p:sp>
    </p:spTree>
    <p:extLst>
      <p:ext uri="{BB962C8B-B14F-4D97-AF65-F5344CB8AC3E}">
        <p14:creationId xmlns:p14="http://schemas.microsoft.com/office/powerpoint/2010/main" val="242275103"/>
      </p:ext>
    </p:extLst>
  </p:cSld>
  <p:clrMapOvr>
    <a:masterClrMapping/>
  </p:clrMapOvr>
  <p:transition advClick="0" advTm="6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5">
            <a:extLst>
              <a:ext uri="{FF2B5EF4-FFF2-40B4-BE49-F238E27FC236}">
                <a16:creationId xmlns:a16="http://schemas.microsoft.com/office/drawing/2014/main" id="{70DDC8F4-C5A2-4C1A-AA3B-79466688E98D}"/>
              </a:ext>
            </a:extLst>
          </p:cNvPr>
          <p:cNvSpPr>
            <a:spLocks noGrp="1"/>
          </p:cNvSpPr>
          <p:nvPr>
            <p:ph type="title"/>
          </p:nvPr>
        </p:nvSpPr>
        <p:spPr/>
        <p:txBody>
          <a:bodyPr/>
          <a:lstStyle/>
          <a:p>
            <a:r>
              <a:rPr lang="de-DE" spc="8" dirty="0"/>
              <a:t>Reform: Mindestlohn, Minijobs und </a:t>
            </a:r>
            <a:r>
              <a:rPr lang="de-DE" spc="8" dirty="0" err="1"/>
              <a:t>Midijobs</a:t>
            </a:r>
            <a:endParaRPr lang="de-DE" dirty="0"/>
          </a:p>
        </p:txBody>
      </p:sp>
      <p:sp>
        <p:nvSpPr>
          <p:cNvPr id="3" name="Inhaltsplatzhalter 2">
            <a:extLst>
              <a:ext uri="{FF2B5EF4-FFF2-40B4-BE49-F238E27FC236}">
                <a16:creationId xmlns:a16="http://schemas.microsoft.com/office/drawing/2014/main" id="{BAEE7B0F-BBBA-4B5B-BC5D-B33BF5AC13FB}"/>
              </a:ext>
            </a:extLst>
          </p:cNvPr>
          <p:cNvSpPr>
            <a:spLocks noGrp="1"/>
          </p:cNvSpPr>
          <p:nvPr>
            <p:ph sz="quarter" idx="13"/>
          </p:nvPr>
        </p:nvSpPr>
        <p:spPr>
          <a:xfrm>
            <a:off x="468314" y="1059582"/>
            <a:ext cx="8064126" cy="3520990"/>
          </a:xfrm>
        </p:spPr>
        <p:txBody>
          <a:bodyPr/>
          <a:lstStyle/>
          <a:p>
            <a:pPr lvl="0">
              <a:spcBef>
                <a:spcPts val="600"/>
              </a:spcBef>
              <a:buClr>
                <a:srgbClr val="DC0A1E"/>
              </a:buClr>
              <a:defRPr/>
            </a:pPr>
            <a:r>
              <a:rPr lang="de-DE" sz="1200" b="1" dirty="0"/>
              <a:t>Zielsetzung</a:t>
            </a:r>
            <a:r>
              <a:rPr lang="de-DE" sz="1200" dirty="0"/>
              <a:t>: oberhalb Geringfügigkeitsgrenze Beseitigung der sog. Niedriglohnschwelle und lineares Abschmelzen auf regulären Beitragsanteil (20 %) bis zur oberen Grenze (1.600 EUR), </a:t>
            </a:r>
            <a:r>
              <a:rPr lang="de-DE" sz="1200" b="1" dirty="0">
                <a:solidFill>
                  <a:srgbClr val="A50816"/>
                </a:solidFill>
              </a:rPr>
              <a:t>Arbeitgeber werden stärker belastet</a:t>
            </a:r>
            <a:r>
              <a:rPr lang="de-DE" sz="1200" dirty="0"/>
              <a:t>!</a:t>
            </a:r>
          </a:p>
          <a:p>
            <a:pPr lvl="0">
              <a:spcBef>
                <a:spcPts val="600"/>
              </a:spcBef>
              <a:buClr>
                <a:srgbClr val="DC0A1E"/>
              </a:buClr>
              <a:defRPr/>
            </a:pPr>
            <a:r>
              <a:rPr lang="de-DE" sz="1200" b="1" dirty="0"/>
              <a:t>Personenkreis</a:t>
            </a:r>
            <a:r>
              <a:rPr lang="de-DE" sz="1200" dirty="0"/>
              <a:t> (unverändert): ausschließlich versicherungspflichtig Beschäftigte, ausgenommen sind u. a. Berufsausbildung, Pflichtpraktikum, duales Studium</a:t>
            </a:r>
          </a:p>
          <a:p>
            <a:pPr lvl="0">
              <a:spcBef>
                <a:spcPts val="600"/>
              </a:spcBef>
              <a:buClr>
                <a:srgbClr val="DC0A1E"/>
              </a:buClr>
              <a:defRPr/>
            </a:pPr>
            <a:r>
              <a:rPr lang="de-DE" sz="1200" dirty="0"/>
              <a:t>Regelmäßiges Arbeitsentgelt (Ermittlung analog Geringfügigkeit) liegt seit 1. Oktober 2022 im Übergangsbereich von </a:t>
            </a:r>
            <a:r>
              <a:rPr lang="de-DE" sz="1200" b="1" dirty="0">
                <a:solidFill>
                  <a:srgbClr val="A50816"/>
                </a:solidFill>
              </a:rPr>
              <a:t>520,01 bis 1.600,00 EUR </a:t>
            </a:r>
            <a:r>
              <a:rPr lang="de-DE" sz="1200" dirty="0"/>
              <a:t>(statt zuvor von 450,01 bis 1.300,00 EUR)</a:t>
            </a:r>
          </a:p>
          <a:p>
            <a:pPr lvl="0">
              <a:spcBef>
                <a:spcPts val="600"/>
              </a:spcBef>
              <a:buClr>
                <a:srgbClr val="DC0A1E"/>
              </a:buClr>
              <a:defRPr/>
            </a:pPr>
            <a:r>
              <a:rPr lang="de-DE" sz="1200" dirty="0"/>
              <a:t>Ermittlung fiktive beitragspflichtige Einnahme jetzt anhand von </a:t>
            </a:r>
            <a:r>
              <a:rPr lang="de-DE" sz="1200" b="1" dirty="0"/>
              <a:t>zwei Formeln </a:t>
            </a:r>
            <a:br>
              <a:rPr lang="de-DE" sz="1200" b="1" dirty="0"/>
            </a:br>
            <a:r>
              <a:rPr lang="de-DE" sz="1200" dirty="0"/>
              <a:t>(F 2022 = 0,7009) zur Berechnung von Gesamtbeitrag (1) und Arbeitnehmeranteilen (2)</a:t>
            </a:r>
          </a:p>
          <a:p>
            <a:pPr lvl="0">
              <a:spcBef>
                <a:spcPts val="600"/>
              </a:spcBef>
              <a:buClr>
                <a:srgbClr val="DC0A1E"/>
              </a:buClr>
              <a:defRPr/>
            </a:pPr>
            <a:endParaRPr lang="de-DE" sz="1200" dirty="0"/>
          </a:p>
          <a:p>
            <a:pPr marL="0" lvl="0" indent="0">
              <a:spcBef>
                <a:spcPts val="600"/>
              </a:spcBef>
              <a:buClr>
                <a:srgbClr val="DC0A1E"/>
              </a:buClr>
              <a:buNone/>
              <a:defRPr/>
            </a:pPr>
            <a:r>
              <a:rPr lang="de-DE" sz="1200" b="1" dirty="0">
                <a:solidFill>
                  <a:srgbClr val="A50816"/>
                </a:solidFill>
              </a:rPr>
              <a:t>Hinweis</a:t>
            </a:r>
            <a:r>
              <a:rPr lang="de-DE" sz="1200" dirty="0"/>
              <a:t>: Ausweitung </a:t>
            </a:r>
            <a:r>
              <a:rPr lang="de-DE" sz="1200" b="1" dirty="0"/>
              <a:t>zum 1. Januar 2023 </a:t>
            </a:r>
            <a:r>
              <a:rPr lang="de-DE" sz="1200" dirty="0"/>
              <a:t>im Rahmen Entlastungspaket III „zur weitergehenden Entlastung von Beschäftigten mit geringem Arbeitsentgelt“ von 520,01 </a:t>
            </a:r>
            <a:br>
              <a:rPr lang="de-DE" sz="1200" dirty="0"/>
            </a:br>
            <a:r>
              <a:rPr lang="de-DE" sz="1200" b="1" dirty="0">
                <a:solidFill>
                  <a:srgbClr val="A50816"/>
                </a:solidFill>
              </a:rPr>
              <a:t>bis 2.000,00 EUR</a:t>
            </a:r>
            <a:br>
              <a:rPr kumimoji="0" lang="de-DE" sz="1350" u="none" strike="noStrike" kern="0" cap="none" spc="0" normalizeH="0" baseline="0" noProof="0" dirty="0">
                <a:ln>
                  <a:noFill/>
                </a:ln>
                <a:effectLst/>
                <a:uLnTx/>
                <a:uFillTx/>
              </a:rPr>
            </a:br>
            <a:endParaRPr lang="de-DE" sz="1350" dirty="0"/>
          </a:p>
        </p:txBody>
      </p:sp>
      <p:sp>
        <p:nvSpPr>
          <p:cNvPr id="8" name="Textplatzhalter 7">
            <a:extLst>
              <a:ext uri="{FF2B5EF4-FFF2-40B4-BE49-F238E27FC236}">
                <a16:creationId xmlns:a16="http://schemas.microsoft.com/office/drawing/2014/main" id="{B451CA5E-0D9D-4D1F-B3A7-1675D889B60B}"/>
              </a:ext>
            </a:extLst>
          </p:cNvPr>
          <p:cNvSpPr>
            <a:spLocks noGrp="1"/>
          </p:cNvSpPr>
          <p:nvPr>
            <p:ph type="body" sz="quarter" idx="14"/>
          </p:nvPr>
        </p:nvSpPr>
        <p:spPr/>
        <p:txBody>
          <a:bodyPr/>
          <a:lstStyle/>
          <a:p>
            <a:r>
              <a:rPr lang="de-DE" b="0" spc="8" dirty="0"/>
              <a:t>Ausweitung des Übergangsbereichs</a:t>
            </a:r>
          </a:p>
        </p:txBody>
      </p:sp>
      <p:sp>
        <p:nvSpPr>
          <p:cNvPr id="5" name="Fußzeilenplatzhalter 4">
            <a:extLst>
              <a:ext uri="{FF2B5EF4-FFF2-40B4-BE49-F238E27FC236}">
                <a16:creationId xmlns:a16="http://schemas.microsoft.com/office/drawing/2014/main" id="{F126D435-0F31-45AB-A09F-BBF1775D8634}"/>
              </a:ext>
            </a:extLst>
          </p:cNvPr>
          <p:cNvSpPr>
            <a:spLocks noGrp="1"/>
          </p:cNvSpPr>
          <p:nvPr>
            <p:ph type="ftr" sz="quarter" idx="15"/>
          </p:nvPr>
        </p:nvSpPr>
        <p:spPr/>
        <p:txBody>
          <a:bodyPr/>
          <a:lstStyle/>
          <a:p>
            <a:r>
              <a:rPr lang="de-DE"/>
              <a:t>Alles Wichtige für das Jahr 2023</a:t>
            </a:r>
            <a:endParaRPr lang="de-DE" dirty="0"/>
          </a:p>
        </p:txBody>
      </p:sp>
      <p:sp>
        <p:nvSpPr>
          <p:cNvPr id="6" name="Foliennummernplatzhalter 5">
            <a:extLst>
              <a:ext uri="{FF2B5EF4-FFF2-40B4-BE49-F238E27FC236}">
                <a16:creationId xmlns:a16="http://schemas.microsoft.com/office/drawing/2014/main" id="{8A56B324-52AC-4670-8D33-9930B00BAF63}"/>
              </a:ext>
            </a:extLst>
          </p:cNvPr>
          <p:cNvSpPr>
            <a:spLocks noGrp="1"/>
          </p:cNvSpPr>
          <p:nvPr>
            <p:ph type="sldNum" sz="quarter" idx="16"/>
          </p:nvPr>
        </p:nvSpPr>
        <p:spPr/>
        <p:txBody>
          <a:bodyPr/>
          <a:lstStyle/>
          <a:p>
            <a:fld id="{BE799682-1F0A-4BE5-A402-BB0EBC4D5055}" type="slidenum">
              <a:rPr lang="de-DE" smtClean="0"/>
              <a:pPr/>
              <a:t>15</a:t>
            </a:fld>
            <a:endParaRPr lang="de-DE" dirty="0"/>
          </a:p>
        </p:txBody>
      </p:sp>
    </p:spTree>
    <p:extLst>
      <p:ext uri="{BB962C8B-B14F-4D97-AF65-F5344CB8AC3E}">
        <p14:creationId xmlns:p14="http://schemas.microsoft.com/office/powerpoint/2010/main" val="4242805516"/>
      </p:ext>
    </p:extLst>
  </p:cSld>
  <p:clrMapOvr>
    <a:masterClrMapping/>
  </p:clrMapOvr>
  <p:transition advClick="0" advTm="6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F126D435-0F31-45AB-A09F-BBF1775D8634}"/>
              </a:ext>
            </a:extLst>
          </p:cNvPr>
          <p:cNvSpPr>
            <a:spLocks noGrp="1"/>
          </p:cNvSpPr>
          <p:nvPr>
            <p:ph type="ftr" sz="quarter" idx="15"/>
          </p:nvPr>
        </p:nvSpPr>
        <p:spPr/>
        <p:txBody>
          <a:bodyPr/>
          <a:lstStyle/>
          <a:p>
            <a:r>
              <a:rPr lang="de-DE"/>
              <a:t>Alles Wichtige für das Jahr 2023</a:t>
            </a:r>
            <a:endParaRPr lang="de-DE" dirty="0"/>
          </a:p>
        </p:txBody>
      </p:sp>
      <p:sp>
        <p:nvSpPr>
          <p:cNvPr id="6" name="Foliennummernplatzhalter 5">
            <a:extLst>
              <a:ext uri="{FF2B5EF4-FFF2-40B4-BE49-F238E27FC236}">
                <a16:creationId xmlns:a16="http://schemas.microsoft.com/office/drawing/2014/main" id="{8A56B324-52AC-4670-8D33-9930B00BAF63}"/>
              </a:ext>
            </a:extLst>
          </p:cNvPr>
          <p:cNvSpPr>
            <a:spLocks noGrp="1"/>
          </p:cNvSpPr>
          <p:nvPr>
            <p:ph type="sldNum" sz="quarter" idx="16"/>
          </p:nvPr>
        </p:nvSpPr>
        <p:spPr/>
        <p:txBody>
          <a:bodyPr/>
          <a:lstStyle/>
          <a:p>
            <a:fld id="{BE799682-1F0A-4BE5-A402-BB0EBC4D5055}" type="slidenum">
              <a:rPr lang="de-DE" smtClean="0"/>
              <a:pPr/>
              <a:t>16</a:t>
            </a:fld>
            <a:endParaRPr lang="de-DE" dirty="0"/>
          </a:p>
        </p:txBody>
      </p:sp>
      <p:sp>
        <p:nvSpPr>
          <p:cNvPr id="7" name="Titel 5">
            <a:extLst>
              <a:ext uri="{FF2B5EF4-FFF2-40B4-BE49-F238E27FC236}">
                <a16:creationId xmlns:a16="http://schemas.microsoft.com/office/drawing/2014/main" id="{70DDC8F4-C5A2-4C1A-AA3B-79466688E98D}"/>
              </a:ext>
            </a:extLst>
          </p:cNvPr>
          <p:cNvSpPr>
            <a:spLocks noGrp="1"/>
          </p:cNvSpPr>
          <p:nvPr>
            <p:ph type="title"/>
          </p:nvPr>
        </p:nvSpPr>
        <p:spPr>
          <a:xfrm>
            <a:off x="455616" y="288133"/>
            <a:ext cx="7413625" cy="404209"/>
          </a:xfrm>
        </p:spPr>
        <p:txBody>
          <a:bodyPr/>
          <a:lstStyle/>
          <a:p>
            <a:r>
              <a:rPr lang="de-DE" spc="8" dirty="0"/>
              <a:t>Reform: Mindestlohn, Minijobs und </a:t>
            </a:r>
            <a:r>
              <a:rPr lang="de-DE" spc="8" dirty="0" err="1"/>
              <a:t>Midijobs</a:t>
            </a:r>
            <a:endParaRPr lang="de-DE" dirty="0"/>
          </a:p>
        </p:txBody>
      </p:sp>
      <p:sp>
        <p:nvSpPr>
          <p:cNvPr id="8" name="Textplatzhalter 7">
            <a:extLst>
              <a:ext uri="{FF2B5EF4-FFF2-40B4-BE49-F238E27FC236}">
                <a16:creationId xmlns:a16="http://schemas.microsoft.com/office/drawing/2014/main" id="{B451CA5E-0D9D-4D1F-B3A7-1675D889B60B}"/>
              </a:ext>
            </a:extLst>
          </p:cNvPr>
          <p:cNvSpPr>
            <a:spLocks noGrp="1"/>
          </p:cNvSpPr>
          <p:nvPr>
            <p:ph type="body" sz="quarter" idx="14"/>
          </p:nvPr>
        </p:nvSpPr>
        <p:spPr>
          <a:xfrm>
            <a:off x="468313" y="692945"/>
            <a:ext cx="7416800" cy="258603"/>
          </a:xfrm>
        </p:spPr>
        <p:txBody>
          <a:bodyPr/>
          <a:lstStyle/>
          <a:p>
            <a:r>
              <a:rPr lang="de-DE" b="0" spc="8" dirty="0"/>
              <a:t>Ausweitung des Übergangsbereichs – Berechnung in 3 Schritten</a:t>
            </a:r>
          </a:p>
        </p:txBody>
      </p:sp>
      <p:sp>
        <p:nvSpPr>
          <p:cNvPr id="4" name="Inhaltsplatzhalter 3">
            <a:extLst>
              <a:ext uri="{FF2B5EF4-FFF2-40B4-BE49-F238E27FC236}">
                <a16:creationId xmlns:a16="http://schemas.microsoft.com/office/drawing/2014/main" id="{C83AC606-0E8C-2A11-AD27-867BB68C1D94}"/>
              </a:ext>
            </a:extLst>
          </p:cNvPr>
          <p:cNvSpPr>
            <a:spLocks noGrp="1"/>
          </p:cNvSpPr>
          <p:nvPr>
            <p:ph sz="quarter" idx="13"/>
          </p:nvPr>
        </p:nvSpPr>
        <p:spPr>
          <a:effectLst/>
        </p:spPr>
        <p:txBody>
          <a:bodyPr/>
          <a:lstStyle/>
          <a:p>
            <a:pPr marL="0" indent="0">
              <a:buNone/>
            </a:pPr>
            <a:r>
              <a:rPr lang="de-DE" dirty="0"/>
              <a:t> </a:t>
            </a:r>
          </a:p>
        </p:txBody>
      </p:sp>
      <p:grpSp>
        <p:nvGrpSpPr>
          <p:cNvPr id="9" name="Gruppieren 8">
            <a:extLst>
              <a:ext uri="{FF2B5EF4-FFF2-40B4-BE49-F238E27FC236}">
                <a16:creationId xmlns:a16="http://schemas.microsoft.com/office/drawing/2014/main" id="{F74D1049-A74B-D242-47AB-449ED0FCCF0D}"/>
              </a:ext>
            </a:extLst>
          </p:cNvPr>
          <p:cNvGrpSpPr/>
          <p:nvPr/>
        </p:nvGrpSpPr>
        <p:grpSpPr>
          <a:xfrm>
            <a:off x="611560" y="1272307"/>
            <a:ext cx="7273552" cy="612000"/>
            <a:chOff x="936000" y="2156276"/>
            <a:chExt cx="9935999" cy="612000"/>
          </a:xfrm>
          <a:solidFill>
            <a:schemeClr val="accent1"/>
          </a:solidFill>
        </p:grpSpPr>
        <p:sp>
          <p:nvSpPr>
            <p:cNvPr id="10" name="Rechteck: abgerundete Ecken 9">
              <a:extLst>
                <a:ext uri="{FF2B5EF4-FFF2-40B4-BE49-F238E27FC236}">
                  <a16:creationId xmlns:a16="http://schemas.microsoft.com/office/drawing/2014/main" id="{2562F81B-3495-7726-4D65-90071AF60204}"/>
                </a:ext>
              </a:extLst>
            </p:cNvPr>
            <p:cNvSpPr/>
            <p:nvPr/>
          </p:nvSpPr>
          <p:spPr bwMode="auto">
            <a:xfrm>
              <a:off x="2411491" y="2192276"/>
              <a:ext cx="8460508" cy="540000"/>
            </a:xfrm>
            <a:prstGeom prst="roundRect">
              <a:avLst/>
            </a:prstGeom>
            <a:solidFill>
              <a:srgbClr val="004070"/>
            </a:solidFill>
            <a:ln w="25400" cap="flat" cmpd="sng" algn="ctr">
              <a:solidFill>
                <a:srgbClr val="004070"/>
              </a:solidFill>
              <a:prstDash val="solid"/>
            </a:ln>
            <a:effectLst/>
          </p:spPr>
          <p:txBody>
            <a:bodyPr lIns="90000" anchor="ctr"/>
            <a:lstStyle/>
            <a:p>
              <a:pPr>
                <a:defRPr/>
              </a:pPr>
              <a:r>
                <a:rPr lang="de-DE" altLang="de-DE" sz="1200" b="1" spc="10" dirty="0">
                  <a:solidFill>
                    <a:schemeClr val="bg1"/>
                  </a:solidFill>
                  <a:latin typeface="+mj-lt"/>
                </a:rPr>
                <a:t>Gesamtbeitrag</a:t>
              </a:r>
              <a:r>
                <a:rPr lang="de-DE" altLang="de-DE" sz="1200" spc="10" dirty="0">
                  <a:solidFill>
                    <a:schemeClr val="bg1"/>
                  </a:solidFill>
                  <a:latin typeface="+mj-lt"/>
                </a:rPr>
                <a:t> </a:t>
              </a:r>
              <a:r>
                <a:rPr lang="de-DE" altLang="de-DE" sz="1200" b="1" spc="10" dirty="0">
                  <a:solidFill>
                    <a:schemeClr val="bg1"/>
                  </a:solidFill>
                  <a:latin typeface="+mj-lt"/>
                </a:rPr>
                <a:t>(Formel 1) </a:t>
              </a:r>
              <a:r>
                <a:rPr lang="de-DE" altLang="de-DE" sz="1200" spc="10" dirty="0">
                  <a:solidFill>
                    <a:schemeClr val="bg1"/>
                  </a:solidFill>
                  <a:latin typeface="+mj-lt"/>
                </a:rPr>
                <a:t>mit ½ Beitragssatz, kaufmännischer Rundung und Verdoppelung</a:t>
              </a:r>
              <a:endParaRPr lang="de-DE" sz="1200" spc="10" dirty="0">
                <a:solidFill>
                  <a:schemeClr val="bg1"/>
                </a:solidFill>
                <a:latin typeface="+mj-lt"/>
              </a:endParaRPr>
            </a:p>
          </p:txBody>
        </p:sp>
        <p:sp>
          <p:nvSpPr>
            <p:cNvPr id="11" name="Pfeil: nach rechts 10">
              <a:extLst>
                <a:ext uri="{FF2B5EF4-FFF2-40B4-BE49-F238E27FC236}">
                  <a16:creationId xmlns:a16="http://schemas.microsoft.com/office/drawing/2014/main" id="{8F20AEBF-5FAA-0A5E-A2A9-F8CEAAB36F0E}"/>
                </a:ext>
              </a:extLst>
            </p:cNvPr>
            <p:cNvSpPr/>
            <p:nvPr/>
          </p:nvSpPr>
          <p:spPr>
            <a:xfrm>
              <a:off x="936000" y="2156276"/>
              <a:ext cx="1278760" cy="612000"/>
            </a:xfrm>
            <a:prstGeom prst="rightArrow">
              <a:avLst>
                <a:gd name="adj1" fmla="val 50000"/>
                <a:gd name="adj2" fmla="val 50000"/>
              </a:avLst>
            </a:prstGeom>
            <a:solidFill>
              <a:srgbClr val="DC0A1E"/>
            </a:solidFill>
            <a:ln>
              <a:solidFill>
                <a:srgbClr val="DC0A1E"/>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1200" b="1" dirty="0">
                  <a:solidFill>
                    <a:schemeClr val="bg1"/>
                  </a:solidFill>
                  <a:latin typeface="+mj-lt"/>
                  <a:cs typeface="Arial" panose="020B0604020202020204" pitchFamily="34" charset="0"/>
                </a:rPr>
                <a:t>Schritt 1</a:t>
              </a:r>
            </a:p>
          </p:txBody>
        </p:sp>
      </p:grpSp>
      <p:grpSp>
        <p:nvGrpSpPr>
          <p:cNvPr id="12" name="Gruppieren 11">
            <a:extLst>
              <a:ext uri="{FF2B5EF4-FFF2-40B4-BE49-F238E27FC236}">
                <a16:creationId xmlns:a16="http://schemas.microsoft.com/office/drawing/2014/main" id="{5E163CC8-8FE8-A376-8FC2-30CC9C2996E6}"/>
              </a:ext>
            </a:extLst>
          </p:cNvPr>
          <p:cNvGrpSpPr/>
          <p:nvPr/>
        </p:nvGrpSpPr>
        <p:grpSpPr>
          <a:xfrm>
            <a:off x="611560" y="1985140"/>
            <a:ext cx="7273553" cy="612000"/>
            <a:chOff x="936000" y="2866384"/>
            <a:chExt cx="9936000" cy="612000"/>
          </a:xfrm>
          <a:solidFill>
            <a:schemeClr val="accent4"/>
          </a:solidFill>
        </p:grpSpPr>
        <p:sp>
          <p:nvSpPr>
            <p:cNvPr id="13" name="Rechteck: abgerundete Ecken 12">
              <a:extLst>
                <a:ext uri="{FF2B5EF4-FFF2-40B4-BE49-F238E27FC236}">
                  <a16:creationId xmlns:a16="http://schemas.microsoft.com/office/drawing/2014/main" id="{E6B68AE3-383A-2E24-5BEB-A74ECA643C5C}"/>
                </a:ext>
              </a:extLst>
            </p:cNvPr>
            <p:cNvSpPr/>
            <p:nvPr/>
          </p:nvSpPr>
          <p:spPr bwMode="auto">
            <a:xfrm>
              <a:off x="2411491" y="2902384"/>
              <a:ext cx="8460509" cy="540000"/>
            </a:xfrm>
            <a:prstGeom prst="roundRect">
              <a:avLst/>
            </a:prstGeom>
            <a:solidFill>
              <a:srgbClr val="004070"/>
            </a:solidFill>
            <a:ln w="25400" cap="flat" cmpd="sng" algn="ctr">
              <a:solidFill>
                <a:srgbClr val="004070"/>
              </a:solidFill>
              <a:prstDash val="solid"/>
            </a:ln>
            <a:effectLst/>
          </p:spPr>
          <p:txBody>
            <a:bodyPr lIns="90000" anchor="ctr"/>
            <a:lstStyle/>
            <a:p>
              <a:pPr>
                <a:defRPr/>
              </a:pPr>
              <a:r>
                <a:rPr lang="de-DE" altLang="de-DE" sz="1200" b="1" spc="20" dirty="0">
                  <a:solidFill>
                    <a:schemeClr val="bg1"/>
                  </a:solidFill>
                  <a:latin typeface="+mj-lt"/>
                </a:rPr>
                <a:t>Beitragsanteil Arbeitnehmer (Formel 2) </a:t>
              </a:r>
              <a:r>
                <a:rPr lang="de-DE" altLang="de-DE" sz="1200" spc="20" dirty="0">
                  <a:solidFill>
                    <a:schemeClr val="bg1"/>
                  </a:solidFill>
                  <a:latin typeface="+mj-lt"/>
                </a:rPr>
                <a:t>mit ½ Beitragssatz und kaufmännischer Rundung </a:t>
              </a:r>
            </a:p>
          </p:txBody>
        </p:sp>
        <p:sp>
          <p:nvSpPr>
            <p:cNvPr id="14" name="Pfeil: nach rechts 13">
              <a:extLst>
                <a:ext uri="{FF2B5EF4-FFF2-40B4-BE49-F238E27FC236}">
                  <a16:creationId xmlns:a16="http://schemas.microsoft.com/office/drawing/2014/main" id="{B68758F0-7031-27FA-8657-225BF07EBC5E}"/>
                </a:ext>
              </a:extLst>
            </p:cNvPr>
            <p:cNvSpPr/>
            <p:nvPr/>
          </p:nvSpPr>
          <p:spPr>
            <a:xfrm>
              <a:off x="936000" y="2866384"/>
              <a:ext cx="1278760" cy="612000"/>
            </a:xfrm>
            <a:prstGeom prst="rightArrow">
              <a:avLst/>
            </a:prstGeom>
            <a:solidFill>
              <a:srgbClr val="DC0A1E"/>
            </a:solidFill>
            <a:ln>
              <a:solidFill>
                <a:srgbClr val="DC0A1E"/>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1200" b="1" dirty="0">
                  <a:solidFill>
                    <a:schemeClr val="bg1"/>
                  </a:solidFill>
                  <a:latin typeface="+mj-lt"/>
                  <a:cs typeface="Arial" panose="020B0604020202020204" pitchFamily="34" charset="0"/>
                </a:rPr>
                <a:t>Schritt 2</a:t>
              </a:r>
            </a:p>
          </p:txBody>
        </p:sp>
      </p:grpSp>
      <p:grpSp>
        <p:nvGrpSpPr>
          <p:cNvPr id="15" name="Gruppieren 14">
            <a:extLst>
              <a:ext uri="{FF2B5EF4-FFF2-40B4-BE49-F238E27FC236}">
                <a16:creationId xmlns:a16="http://schemas.microsoft.com/office/drawing/2014/main" id="{39C034AF-DCE2-8EAD-20BA-7A21739701E4}"/>
              </a:ext>
            </a:extLst>
          </p:cNvPr>
          <p:cNvGrpSpPr/>
          <p:nvPr/>
        </p:nvGrpSpPr>
        <p:grpSpPr>
          <a:xfrm>
            <a:off x="611560" y="2697973"/>
            <a:ext cx="7273552" cy="612000"/>
            <a:chOff x="936000" y="3529056"/>
            <a:chExt cx="9935998" cy="612000"/>
          </a:xfrm>
          <a:solidFill>
            <a:schemeClr val="accent4"/>
          </a:solidFill>
        </p:grpSpPr>
        <p:sp>
          <p:nvSpPr>
            <p:cNvPr id="18" name="Rechteck: abgerundete Ecken 17">
              <a:extLst>
                <a:ext uri="{FF2B5EF4-FFF2-40B4-BE49-F238E27FC236}">
                  <a16:creationId xmlns:a16="http://schemas.microsoft.com/office/drawing/2014/main" id="{8F4EAF9D-0683-6808-27CF-A20BA31F7C44}"/>
                </a:ext>
              </a:extLst>
            </p:cNvPr>
            <p:cNvSpPr/>
            <p:nvPr/>
          </p:nvSpPr>
          <p:spPr bwMode="auto">
            <a:xfrm>
              <a:off x="2411488" y="3565056"/>
              <a:ext cx="8460510" cy="540000"/>
            </a:xfrm>
            <a:prstGeom prst="roundRect">
              <a:avLst/>
            </a:prstGeom>
            <a:solidFill>
              <a:srgbClr val="004070"/>
            </a:solidFill>
            <a:ln w="25400" cap="flat" cmpd="sng" algn="ctr">
              <a:solidFill>
                <a:srgbClr val="004070"/>
              </a:solidFill>
              <a:prstDash val="solid"/>
            </a:ln>
            <a:effectLst/>
          </p:spPr>
          <p:txBody>
            <a:bodyPr lIns="90000" anchor="ctr"/>
            <a:lstStyle/>
            <a:p>
              <a:pPr>
                <a:defRPr/>
              </a:pPr>
              <a:r>
                <a:rPr lang="de-DE" altLang="de-DE" sz="1200" b="1" spc="30" dirty="0">
                  <a:solidFill>
                    <a:schemeClr val="bg1"/>
                  </a:solidFill>
                  <a:latin typeface="+mj-lt"/>
                </a:rPr>
                <a:t>Beitragsanteil Arbeitgeber </a:t>
              </a:r>
              <a:r>
                <a:rPr lang="de-DE" altLang="de-DE" sz="1200" spc="30" dirty="0">
                  <a:solidFill>
                    <a:schemeClr val="bg1"/>
                  </a:solidFill>
                  <a:latin typeface="+mj-lt"/>
                </a:rPr>
                <a:t>durch Abzug Arbeitnehmeranteil (2) vom Gesamtbeitrag (1)</a:t>
              </a:r>
              <a:endParaRPr lang="de-DE" sz="1200" spc="30" dirty="0">
                <a:solidFill>
                  <a:schemeClr val="bg1"/>
                </a:solidFill>
                <a:latin typeface="+mj-lt"/>
              </a:endParaRPr>
            </a:p>
          </p:txBody>
        </p:sp>
        <p:sp>
          <p:nvSpPr>
            <p:cNvPr id="19" name="Pfeil: nach rechts 18">
              <a:extLst>
                <a:ext uri="{FF2B5EF4-FFF2-40B4-BE49-F238E27FC236}">
                  <a16:creationId xmlns:a16="http://schemas.microsoft.com/office/drawing/2014/main" id="{CD99350A-7952-6168-B4BD-FB63F12A00B6}"/>
                </a:ext>
              </a:extLst>
            </p:cNvPr>
            <p:cNvSpPr/>
            <p:nvPr/>
          </p:nvSpPr>
          <p:spPr>
            <a:xfrm>
              <a:off x="936000" y="3529056"/>
              <a:ext cx="1278760" cy="612000"/>
            </a:xfrm>
            <a:prstGeom prst="rightArrow">
              <a:avLst/>
            </a:prstGeom>
            <a:solidFill>
              <a:srgbClr val="DC0A1E"/>
            </a:solidFill>
            <a:ln>
              <a:solidFill>
                <a:srgbClr val="DC0A1E"/>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1200" b="1" dirty="0">
                  <a:solidFill>
                    <a:schemeClr val="bg1"/>
                  </a:solidFill>
                  <a:latin typeface="+mj-lt"/>
                  <a:cs typeface="Arial" panose="020B0604020202020204" pitchFamily="34" charset="0"/>
                </a:rPr>
                <a:t>Schritt 3</a:t>
              </a:r>
            </a:p>
          </p:txBody>
        </p:sp>
      </p:grpSp>
      <p:graphicFrame>
        <p:nvGraphicFramePr>
          <p:cNvPr id="20" name="Tabelle 2">
            <a:extLst>
              <a:ext uri="{FF2B5EF4-FFF2-40B4-BE49-F238E27FC236}">
                <a16:creationId xmlns:a16="http://schemas.microsoft.com/office/drawing/2014/main" id="{BA910FEE-F370-4E8B-A62F-A5229DBA05F5}"/>
              </a:ext>
            </a:extLst>
          </p:cNvPr>
          <p:cNvGraphicFramePr>
            <a:graphicFrameLocks noGrp="1"/>
          </p:cNvGraphicFramePr>
          <p:nvPr>
            <p:extLst>
              <p:ext uri="{D42A27DB-BD31-4B8C-83A1-F6EECF244321}">
                <p14:modId xmlns:p14="http://schemas.microsoft.com/office/powerpoint/2010/main" val="4264808313"/>
              </p:ext>
            </p:extLst>
          </p:nvPr>
        </p:nvGraphicFramePr>
        <p:xfrm>
          <a:off x="610361" y="3404945"/>
          <a:ext cx="7257682" cy="864000"/>
        </p:xfrm>
        <a:graphic>
          <a:graphicData uri="http://schemas.openxmlformats.org/drawingml/2006/table">
            <a:tbl>
              <a:tblPr firstRow="1" bandRow="1">
                <a:tableStyleId>{9DCAF9ED-07DC-4A11-8D7F-57B35C25682E}</a:tableStyleId>
              </a:tblPr>
              <a:tblGrid>
                <a:gridCol w="999246">
                  <a:extLst>
                    <a:ext uri="{9D8B030D-6E8A-4147-A177-3AD203B41FA5}">
                      <a16:colId xmlns:a16="http://schemas.microsoft.com/office/drawing/2014/main" val="680168967"/>
                    </a:ext>
                  </a:extLst>
                </a:gridCol>
                <a:gridCol w="999246">
                  <a:extLst>
                    <a:ext uri="{9D8B030D-6E8A-4147-A177-3AD203B41FA5}">
                      <a16:colId xmlns:a16="http://schemas.microsoft.com/office/drawing/2014/main" val="203855307"/>
                    </a:ext>
                  </a:extLst>
                </a:gridCol>
                <a:gridCol w="1157022">
                  <a:extLst>
                    <a:ext uri="{9D8B030D-6E8A-4147-A177-3AD203B41FA5}">
                      <a16:colId xmlns:a16="http://schemas.microsoft.com/office/drawing/2014/main" val="1224311387"/>
                    </a:ext>
                  </a:extLst>
                </a:gridCol>
                <a:gridCol w="1104430">
                  <a:extLst>
                    <a:ext uri="{9D8B030D-6E8A-4147-A177-3AD203B41FA5}">
                      <a16:colId xmlns:a16="http://schemas.microsoft.com/office/drawing/2014/main" val="3015802573"/>
                    </a:ext>
                  </a:extLst>
                </a:gridCol>
                <a:gridCol w="999246">
                  <a:extLst>
                    <a:ext uri="{9D8B030D-6E8A-4147-A177-3AD203B41FA5}">
                      <a16:colId xmlns:a16="http://schemas.microsoft.com/office/drawing/2014/main" val="197655541"/>
                    </a:ext>
                  </a:extLst>
                </a:gridCol>
                <a:gridCol w="999246">
                  <a:extLst>
                    <a:ext uri="{9D8B030D-6E8A-4147-A177-3AD203B41FA5}">
                      <a16:colId xmlns:a16="http://schemas.microsoft.com/office/drawing/2014/main" val="2475388735"/>
                    </a:ext>
                  </a:extLst>
                </a:gridCol>
                <a:gridCol w="999246">
                  <a:extLst>
                    <a:ext uri="{9D8B030D-6E8A-4147-A177-3AD203B41FA5}">
                      <a16:colId xmlns:a16="http://schemas.microsoft.com/office/drawing/2014/main" val="2916142247"/>
                    </a:ext>
                  </a:extLst>
                </a:gridCol>
              </a:tblGrid>
              <a:tr h="432000">
                <a:tc>
                  <a:txBody>
                    <a:bodyPr/>
                    <a:lstStyle/>
                    <a:p>
                      <a:pPr algn="ctr"/>
                      <a:r>
                        <a:rPr lang="de-DE" sz="1200" b="1" dirty="0">
                          <a:solidFill>
                            <a:schemeClr val="bg1"/>
                          </a:solidFill>
                          <a:effectLst/>
                        </a:rPr>
                        <a:t>Monat</a:t>
                      </a:r>
                      <a:endParaRPr lang="de-DE" sz="12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B w="12700" cmpd="sng">
                      <a:noFill/>
                    </a:lnB>
                  </a:tcPr>
                </a:tc>
                <a:tc>
                  <a:txBody>
                    <a:bodyPr/>
                    <a:lstStyle/>
                    <a:p>
                      <a:pPr algn="ctr"/>
                      <a:r>
                        <a:rPr lang="de-DE" sz="1200" b="1" dirty="0">
                          <a:solidFill>
                            <a:schemeClr val="bg1"/>
                          </a:solidFill>
                          <a:effectLst/>
                        </a:rPr>
                        <a:t>Entgelt</a:t>
                      </a:r>
                      <a:endParaRPr lang="de-DE" sz="12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B w="12700" cmpd="sng">
                      <a:noFill/>
                    </a:lnB>
                  </a:tcPr>
                </a:tc>
                <a:tc gridSpan="2">
                  <a:txBody>
                    <a:bodyPr/>
                    <a:lstStyle/>
                    <a:p>
                      <a:pPr algn="ctr"/>
                      <a:r>
                        <a:rPr lang="de-DE" sz="1200" b="1" dirty="0">
                          <a:solidFill>
                            <a:schemeClr val="bg1"/>
                          </a:solidFill>
                          <a:effectLst/>
                        </a:rPr>
                        <a:t>Beitragspflichtige Einnahme</a:t>
                      </a:r>
                      <a:endParaRPr lang="de-DE" sz="12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B w="12700" cmpd="sng">
                      <a:noFill/>
                    </a:lnB>
                  </a:tcPr>
                </a:tc>
                <a:tc hMerge="1">
                  <a:txBody>
                    <a:bodyPr/>
                    <a:lstStyle/>
                    <a:p>
                      <a:pPr algn="ctr"/>
                      <a:endParaRPr lang="de-DE" sz="1500" dirty="0">
                        <a:effectLst/>
                        <a:latin typeface="Times New Roman" panose="02020603050405020304" pitchFamily="18" charset="0"/>
                        <a:ea typeface="Times New Roman" panose="02020603050405020304" pitchFamily="18" charset="0"/>
                      </a:endParaRPr>
                    </a:p>
                  </a:txBody>
                  <a:tcPr marL="68580" marR="68580" marT="0" marB="0" anchor="ctr">
                    <a:solidFill>
                      <a:srgbClr val="00B0F0"/>
                    </a:solidFill>
                  </a:tcPr>
                </a:tc>
                <a:tc>
                  <a:txBody>
                    <a:bodyPr/>
                    <a:lstStyle/>
                    <a:p>
                      <a:pPr algn="ctr"/>
                      <a:r>
                        <a:rPr lang="de-DE" sz="1200" b="1" dirty="0">
                          <a:solidFill>
                            <a:schemeClr val="bg1"/>
                          </a:solidFill>
                          <a:effectLst/>
                        </a:rPr>
                        <a:t>AN-Anteil</a:t>
                      </a:r>
                      <a:endParaRPr lang="de-DE" sz="12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B w="12700" cmpd="sng">
                      <a:noFill/>
                    </a:lnB>
                  </a:tcPr>
                </a:tc>
                <a:tc>
                  <a:txBody>
                    <a:bodyPr/>
                    <a:lstStyle/>
                    <a:p>
                      <a:pPr algn="ctr"/>
                      <a:r>
                        <a:rPr lang="de-DE" sz="1200" b="1" dirty="0">
                          <a:solidFill>
                            <a:schemeClr val="bg1"/>
                          </a:solidFill>
                          <a:effectLst/>
                        </a:rPr>
                        <a:t>AG-Anteil</a:t>
                      </a:r>
                      <a:endParaRPr lang="de-DE" sz="12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B w="12700" cmpd="sng">
                      <a:noFill/>
                    </a:lnB>
                  </a:tcPr>
                </a:tc>
                <a:tc>
                  <a:txBody>
                    <a:bodyPr/>
                    <a:lstStyle/>
                    <a:p>
                      <a:pPr algn="ctr"/>
                      <a:r>
                        <a:rPr lang="de-DE" sz="1200" b="1" dirty="0">
                          <a:solidFill>
                            <a:schemeClr val="bg1"/>
                          </a:solidFill>
                          <a:effectLst/>
                        </a:rPr>
                        <a:t>Gesamt</a:t>
                      </a:r>
                      <a:endParaRPr lang="de-DE" sz="1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B w="12700" cmpd="sng">
                      <a:noFill/>
                    </a:lnB>
                  </a:tcPr>
                </a:tc>
                <a:extLst>
                  <a:ext uri="{0D108BD9-81ED-4DB2-BD59-A6C34878D82A}">
                    <a16:rowId xmlns:a16="http://schemas.microsoft.com/office/drawing/2014/main" val="1533200371"/>
                  </a:ext>
                </a:extLst>
              </a:tr>
              <a:tr h="432000">
                <a:tc>
                  <a:txBody>
                    <a:bodyPr/>
                    <a:lstStyle/>
                    <a:p>
                      <a:pPr algn="ctr"/>
                      <a:r>
                        <a:rPr lang="de-DE" sz="1200" dirty="0">
                          <a:effectLst/>
                        </a:rPr>
                        <a:t>09/2022</a:t>
                      </a:r>
                      <a:endParaRPr lang="de-DE"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de-DE" sz="1200" b="0" dirty="0">
                          <a:effectLst/>
                        </a:rPr>
                        <a:t>521,00</a:t>
                      </a:r>
                      <a:endParaRPr lang="de-DE"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de-DE" sz="1200" b="0" dirty="0">
                          <a:effectLst/>
                        </a:rPr>
                        <a:t>418,27 (gesamt)</a:t>
                      </a:r>
                      <a:endParaRPr lang="de-DE"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de-DE" sz="1200" b="0" dirty="0">
                          <a:effectLst/>
                        </a:rPr>
                        <a:t>521,00 (AG)</a:t>
                      </a:r>
                      <a:endParaRPr lang="de-DE"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de-DE" sz="1200" b="0" dirty="0">
                          <a:effectLst/>
                        </a:rPr>
                        <a:t>63,03</a:t>
                      </a:r>
                      <a:endParaRPr lang="de-DE"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de-DE" sz="1200" b="0" dirty="0">
                          <a:effectLst/>
                        </a:rPr>
                        <a:t>104,07</a:t>
                      </a:r>
                      <a:endParaRPr lang="de-DE"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de-DE" sz="1200" b="0" dirty="0">
                          <a:effectLst/>
                        </a:rPr>
                        <a:t>167,10</a:t>
                      </a:r>
                      <a:endParaRPr lang="de-DE"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306116335"/>
                  </a:ext>
                </a:extLst>
              </a:tr>
            </a:tbl>
          </a:graphicData>
        </a:graphic>
      </p:graphicFrame>
      <p:graphicFrame>
        <p:nvGraphicFramePr>
          <p:cNvPr id="21" name="Tabelle 20">
            <a:extLst>
              <a:ext uri="{FF2B5EF4-FFF2-40B4-BE49-F238E27FC236}">
                <a16:creationId xmlns:a16="http://schemas.microsoft.com/office/drawing/2014/main" id="{F8E6A65F-66A9-18AA-6B8E-7AE351F49784}"/>
              </a:ext>
            </a:extLst>
          </p:cNvPr>
          <p:cNvGraphicFramePr>
            <a:graphicFrameLocks noGrp="1"/>
          </p:cNvGraphicFramePr>
          <p:nvPr>
            <p:extLst>
              <p:ext uri="{D42A27DB-BD31-4B8C-83A1-F6EECF244321}">
                <p14:modId xmlns:p14="http://schemas.microsoft.com/office/powerpoint/2010/main" val="3298818251"/>
              </p:ext>
            </p:extLst>
          </p:nvPr>
        </p:nvGraphicFramePr>
        <p:xfrm>
          <a:off x="611559" y="4290417"/>
          <a:ext cx="7257682" cy="432000"/>
        </p:xfrm>
        <a:graphic>
          <a:graphicData uri="http://schemas.openxmlformats.org/drawingml/2006/table">
            <a:tbl>
              <a:tblPr bandRow="1">
                <a:tableStyleId>{F5AB1C69-6EDB-4FF4-983F-18BD219EF322}</a:tableStyleId>
              </a:tblPr>
              <a:tblGrid>
                <a:gridCol w="999246">
                  <a:extLst>
                    <a:ext uri="{9D8B030D-6E8A-4147-A177-3AD203B41FA5}">
                      <a16:colId xmlns:a16="http://schemas.microsoft.com/office/drawing/2014/main" val="680168967"/>
                    </a:ext>
                  </a:extLst>
                </a:gridCol>
                <a:gridCol w="999246">
                  <a:extLst>
                    <a:ext uri="{9D8B030D-6E8A-4147-A177-3AD203B41FA5}">
                      <a16:colId xmlns:a16="http://schemas.microsoft.com/office/drawing/2014/main" val="203855307"/>
                    </a:ext>
                  </a:extLst>
                </a:gridCol>
                <a:gridCol w="1157022">
                  <a:extLst>
                    <a:ext uri="{9D8B030D-6E8A-4147-A177-3AD203B41FA5}">
                      <a16:colId xmlns:a16="http://schemas.microsoft.com/office/drawing/2014/main" val="1224311387"/>
                    </a:ext>
                  </a:extLst>
                </a:gridCol>
                <a:gridCol w="1104430">
                  <a:extLst>
                    <a:ext uri="{9D8B030D-6E8A-4147-A177-3AD203B41FA5}">
                      <a16:colId xmlns:a16="http://schemas.microsoft.com/office/drawing/2014/main" val="3015802573"/>
                    </a:ext>
                  </a:extLst>
                </a:gridCol>
                <a:gridCol w="999246">
                  <a:extLst>
                    <a:ext uri="{9D8B030D-6E8A-4147-A177-3AD203B41FA5}">
                      <a16:colId xmlns:a16="http://schemas.microsoft.com/office/drawing/2014/main" val="197655541"/>
                    </a:ext>
                  </a:extLst>
                </a:gridCol>
                <a:gridCol w="999246">
                  <a:extLst>
                    <a:ext uri="{9D8B030D-6E8A-4147-A177-3AD203B41FA5}">
                      <a16:colId xmlns:a16="http://schemas.microsoft.com/office/drawing/2014/main" val="2475388735"/>
                    </a:ext>
                  </a:extLst>
                </a:gridCol>
                <a:gridCol w="999246">
                  <a:extLst>
                    <a:ext uri="{9D8B030D-6E8A-4147-A177-3AD203B41FA5}">
                      <a16:colId xmlns:a16="http://schemas.microsoft.com/office/drawing/2014/main" val="1983975669"/>
                    </a:ext>
                  </a:extLst>
                </a:gridCol>
              </a:tblGrid>
              <a:tr h="432000">
                <a:tc>
                  <a:txBody>
                    <a:bodyPr/>
                    <a:lstStyle/>
                    <a:p>
                      <a:pPr algn="ctr"/>
                      <a:r>
                        <a:rPr lang="de-DE" sz="1200" b="0" dirty="0">
                          <a:effectLst/>
                        </a:rPr>
                        <a:t>10/2022</a:t>
                      </a:r>
                      <a:endParaRPr lang="de-DE"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EAEAEA"/>
                    </a:solidFill>
                  </a:tcPr>
                </a:tc>
                <a:tc>
                  <a:txBody>
                    <a:bodyPr/>
                    <a:lstStyle/>
                    <a:p>
                      <a:pPr algn="ctr"/>
                      <a:r>
                        <a:rPr lang="de-DE" sz="1200" b="0" dirty="0">
                          <a:effectLst/>
                        </a:rPr>
                        <a:t>521,00</a:t>
                      </a:r>
                      <a:endParaRPr lang="de-DE"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EAEAEA"/>
                    </a:solidFill>
                  </a:tcPr>
                </a:tc>
                <a:tc>
                  <a:txBody>
                    <a:bodyPr/>
                    <a:lstStyle/>
                    <a:p>
                      <a:pPr algn="ctr"/>
                      <a:r>
                        <a:rPr lang="de-DE" sz="1200" b="0" dirty="0">
                          <a:effectLst/>
                        </a:rPr>
                        <a:t>365,61 (gesamt)</a:t>
                      </a:r>
                      <a:endParaRPr lang="de-DE"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EAEAEA"/>
                    </a:solidFill>
                  </a:tcPr>
                </a:tc>
                <a:tc>
                  <a:txBody>
                    <a:bodyPr/>
                    <a:lstStyle/>
                    <a:p>
                      <a:pPr algn="ctr"/>
                      <a:r>
                        <a:rPr lang="de-DE" sz="1200" b="0" dirty="0">
                          <a:effectLst/>
                        </a:rPr>
                        <a:t>1,48 (AN)</a:t>
                      </a:r>
                      <a:endParaRPr lang="de-DE"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EAEAEA"/>
                    </a:solidFill>
                  </a:tcPr>
                </a:tc>
                <a:tc>
                  <a:txBody>
                    <a:bodyPr/>
                    <a:lstStyle/>
                    <a:p>
                      <a:pPr algn="ctr"/>
                      <a:r>
                        <a:rPr lang="de-DE" sz="1200" b="0" dirty="0">
                          <a:effectLst/>
                        </a:rPr>
                        <a:t>0,30</a:t>
                      </a:r>
                      <a:endParaRPr lang="de-DE"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EAEAEA"/>
                    </a:solidFill>
                  </a:tcPr>
                </a:tc>
                <a:tc>
                  <a:txBody>
                    <a:bodyPr/>
                    <a:lstStyle/>
                    <a:p>
                      <a:pPr algn="ctr"/>
                      <a:r>
                        <a:rPr lang="de-DE" sz="1200" b="0" dirty="0">
                          <a:effectLst/>
                        </a:rPr>
                        <a:t>145,78</a:t>
                      </a:r>
                      <a:endParaRPr lang="de-DE"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R w="12700" cap="flat" cmpd="sng" algn="ctr">
                      <a:solidFill>
                        <a:schemeClr val="bg1"/>
                      </a:solidFill>
                      <a:prstDash val="solid"/>
                      <a:round/>
                      <a:headEnd type="none" w="med" len="med"/>
                      <a:tailEnd type="none" w="med" len="med"/>
                    </a:lnR>
                    <a:solidFill>
                      <a:srgbClr val="EAEAEA"/>
                    </a:solidFill>
                  </a:tcPr>
                </a:tc>
                <a:tc>
                  <a:txBody>
                    <a:bodyPr/>
                    <a:lstStyle/>
                    <a:p>
                      <a:pPr algn="ctr"/>
                      <a:r>
                        <a:rPr lang="de-DE" sz="1200" b="0" dirty="0">
                          <a:effectLst/>
                        </a:rPr>
                        <a:t>146,08</a:t>
                      </a:r>
                      <a:endParaRPr lang="de-DE"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2242603902"/>
                  </a:ext>
                </a:extLst>
              </a:tr>
            </a:tbl>
          </a:graphicData>
        </a:graphic>
      </p:graphicFrame>
    </p:spTree>
    <p:extLst>
      <p:ext uri="{BB962C8B-B14F-4D97-AF65-F5344CB8AC3E}">
        <p14:creationId xmlns:p14="http://schemas.microsoft.com/office/powerpoint/2010/main" val="1159242344"/>
      </p:ext>
    </p:extLst>
  </p:cSld>
  <p:clrMapOvr>
    <a:masterClrMapping/>
  </p:clrMapOvr>
  <p:transition advClick="0" advTm="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5">
            <a:extLst>
              <a:ext uri="{FF2B5EF4-FFF2-40B4-BE49-F238E27FC236}">
                <a16:creationId xmlns:a16="http://schemas.microsoft.com/office/drawing/2014/main" id="{70DDC8F4-C5A2-4C1A-AA3B-79466688E98D}"/>
              </a:ext>
            </a:extLst>
          </p:cNvPr>
          <p:cNvSpPr>
            <a:spLocks noGrp="1"/>
          </p:cNvSpPr>
          <p:nvPr>
            <p:ph type="title"/>
          </p:nvPr>
        </p:nvSpPr>
        <p:spPr/>
        <p:txBody>
          <a:bodyPr/>
          <a:lstStyle/>
          <a:p>
            <a:r>
              <a:rPr lang="de-DE" spc="8" dirty="0"/>
              <a:t>Reform: Mindestlohn, Minijobs und </a:t>
            </a:r>
            <a:r>
              <a:rPr lang="de-DE" spc="8" dirty="0" err="1"/>
              <a:t>Midijobs</a:t>
            </a:r>
            <a:endParaRPr lang="de-DE" dirty="0"/>
          </a:p>
        </p:txBody>
      </p:sp>
      <p:sp>
        <p:nvSpPr>
          <p:cNvPr id="3" name="Inhaltsplatzhalter 2">
            <a:extLst>
              <a:ext uri="{FF2B5EF4-FFF2-40B4-BE49-F238E27FC236}">
                <a16:creationId xmlns:a16="http://schemas.microsoft.com/office/drawing/2014/main" id="{BAEE7B0F-BBBA-4B5B-BC5D-B33BF5AC13FB}"/>
              </a:ext>
            </a:extLst>
          </p:cNvPr>
          <p:cNvSpPr>
            <a:spLocks noGrp="1"/>
          </p:cNvSpPr>
          <p:nvPr>
            <p:ph sz="quarter" idx="13"/>
          </p:nvPr>
        </p:nvSpPr>
        <p:spPr/>
        <p:txBody>
          <a:bodyPr/>
          <a:lstStyle/>
          <a:p>
            <a:pPr marL="0" indent="0">
              <a:spcBef>
                <a:spcPts val="0"/>
              </a:spcBef>
              <a:buSzPct val="130000"/>
              <a:buNone/>
            </a:pPr>
            <a:r>
              <a:rPr kumimoji="0" lang="de-DE" sz="800" b="1" i="1" u="none" strike="noStrike" kern="0" cap="none" spc="0" normalizeH="0" baseline="0" noProof="0" dirty="0">
                <a:ln>
                  <a:noFill/>
                </a:ln>
                <a:solidFill>
                  <a:srgbClr val="CE1620"/>
                </a:solidFill>
                <a:effectLst/>
                <a:uLnTx/>
                <a:uFillTx/>
                <a:latin typeface="Verdana" panose="020B0604030504040204" pitchFamily="34" charset="0"/>
                <a:ea typeface="Verdana" panose="020B0604030504040204" pitchFamily="34" charset="0"/>
              </a:rPr>
              <a:t>______________________________________________________________________</a:t>
            </a:r>
            <a:br>
              <a:rPr kumimoji="0" lang="de-DE" sz="1200" b="1" i="1" u="none" strike="noStrike" kern="0" cap="none" spc="0" normalizeH="0" baseline="0" noProof="0" dirty="0">
                <a:ln>
                  <a:noFill/>
                </a:ln>
                <a:solidFill>
                  <a:srgbClr val="009EEB"/>
                </a:solidFill>
                <a:effectLst/>
                <a:uLnTx/>
                <a:uFillTx/>
                <a:latin typeface="Verdana" panose="020B0604030504040204" pitchFamily="34" charset="0"/>
                <a:ea typeface="Verdana" panose="020B0604030504040204" pitchFamily="34" charset="0"/>
              </a:rPr>
            </a:br>
            <a:r>
              <a:rPr kumimoji="0" lang="de-DE" sz="1200" b="1" i="0" u="none" strike="noStrike" kern="0" cap="none" spc="0" normalizeH="0" baseline="0" noProof="0" dirty="0">
                <a:ln>
                  <a:noFill/>
                </a:ln>
                <a:solidFill>
                  <a:srgbClr val="000000"/>
                </a:solidFill>
                <a:effectLst/>
                <a:uLnTx/>
                <a:uFillTx/>
              </a:rPr>
              <a:t>Beispiel</a:t>
            </a:r>
          </a:p>
          <a:p>
            <a:pPr>
              <a:spcBef>
                <a:spcPts val="600"/>
              </a:spcBef>
            </a:pPr>
            <a:r>
              <a:rPr lang="de-DE" sz="1200" spc="20" dirty="0"/>
              <a:t>Beitragsberechnung Oktober 2022 für </a:t>
            </a:r>
            <a:r>
              <a:rPr lang="de-DE" sz="1200" spc="20" dirty="0" err="1"/>
              <a:t>Midijobber</a:t>
            </a:r>
            <a:r>
              <a:rPr lang="de-DE" sz="1200" spc="20" dirty="0"/>
              <a:t> mit einem Arbeitsentgelt (AE) von 1.000 EUR/Monat:</a:t>
            </a:r>
          </a:p>
          <a:p>
            <a:pPr>
              <a:spcBef>
                <a:spcPts val="0"/>
              </a:spcBef>
              <a:tabLst>
                <a:tab pos="9324975" algn="r"/>
              </a:tabLst>
            </a:pPr>
            <a:r>
              <a:rPr lang="de-DE" sz="1200" spc="20" dirty="0"/>
              <a:t>(1) Gesamtbeitrag aus (1,14401111 × AE – 230,4177777 =)	</a:t>
            </a:r>
            <a:r>
              <a:rPr lang="de-DE" sz="1200" b="1" spc="20" dirty="0">
                <a:solidFill>
                  <a:srgbClr val="A50816"/>
                </a:solidFill>
              </a:rPr>
              <a:t>913,59 EUR</a:t>
            </a:r>
          </a:p>
          <a:p>
            <a:pPr>
              <a:spcBef>
                <a:spcPts val="0"/>
              </a:spcBef>
              <a:tabLst>
                <a:tab pos="9324975" algn="r"/>
              </a:tabLst>
            </a:pPr>
            <a:r>
              <a:rPr lang="de-DE" sz="1200" spc="20" dirty="0"/>
              <a:t>(2) Arbeitnehmeranteil aus (1,48148148 x AE – 770,3703703 =)	</a:t>
            </a:r>
            <a:r>
              <a:rPr lang="de-DE" sz="1200" b="1" spc="20" dirty="0">
                <a:solidFill>
                  <a:srgbClr val="A50816"/>
                </a:solidFill>
              </a:rPr>
              <a:t>711,11 EUR </a:t>
            </a:r>
          </a:p>
          <a:p>
            <a:pPr marL="0" indent="0">
              <a:spcBef>
                <a:spcPts val="1200"/>
              </a:spcBef>
              <a:buSzPct val="130000"/>
              <a:buNone/>
            </a:pPr>
            <a:r>
              <a:rPr lang="de-DE" sz="1200" spc="20" dirty="0"/>
              <a:t>Beitragslastverteilung Oktober 2022 (≠ Sachsen, in EUR):</a:t>
            </a:r>
          </a:p>
          <a:p>
            <a:pPr marL="0" indent="0">
              <a:spcBef>
                <a:spcPts val="0"/>
              </a:spcBef>
              <a:buSzPct val="130000"/>
              <a:buNone/>
            </a:pPr>
            <a:endParaRPr lang="de-DE" sz="1350" b="1" spc="23" dirty="0">
              <a:solidFill>
                <a:srgbClr val="00B0F0"/>
              </a:solidFill>
            </a:endParaRPr>
          </a:p>
        </p:txBody>
      </p:sp>
      <p:sp>
        <p:nvSpPr>
          <p:cNvPr id="8" name="Textplatzhalter 7">
            <a:extLst>
              <a:ext uri="{FF2B5EF4-FFF2-40B4-BE49-F238E27FC236}">
                <a16:creationId xmlns:a16="http://schemas.microsoft.com/office/drawing/2014/main" id="{B451CA5E-0D9D-4D1F-B3A7-1675D889B60B}"/>
              </a:ext>
            </a:extLst>
          </p:cNvPr>
          <p:cNvSpPr>
            <a:spLocks noGrp="1"/>
          </p:cNvSpPr>
          <p:nvPr>
            <p:ph type="body" sz="quarter" idx="14"/>
          </p:nvPr>
        </p:nvSpPr>
        <p:spPr/>
        <p:txBody>
          <a:bodyPr/>
          <a:lstStyle/>
          <a:p>
            <a:r>
              <a:rPr lang="de-DE" b="0" spc="8" dirty="0"/>
              <a:t>Beitragsberechnung</a:t>
            </a:r>
          </a:p>
        </p:txBody>
      </p:sp>
      <p:sp>
        <p:nvSpPr>
          <p:cNvPr id="5" name="Fußzeilenplatzhalter 4">
            <a:extLst>
              <a:ext uri="{FF2B5EF4-FFF2-40B4-BE49-F238E27FC236}">
                <a16:creationId xmlns:a16="http://schemas.microsoft.com/office/drawing/2014/main" id="{F126D435-0F31-45AB-A09F-BBF1775D8634}"/>
              </a:ext>
            </a:extLst>
          </p:cNvPr>
          <p:cNvSpPr>
            <a:spLocks noGrp="1"/>
          </p:cNvSpPr>
          <p:nvPr>
            <p:ph type="ftr" sz="quarter" idx="15"/>
          </p:nvPr>
        </p:nvSpPr>
        <p:spPr/>
        <p:txBody>
          <a:bodyPr/>
          <a:lstStyle/>
          <a:p>
            <a:r>
              <a:rPr lang="de-DE"/>
              <a:t>Alles Wichtige für das Jahr 2023</a:t>
            </a:r>
            <a:endParaRPr lang="de-DE" dirty="0"/>
          </a:p>
        </p:txBody>
      </p:sp>
      <p:sp>
        <p:nvSpPr>
          <p:cNvPr id="6" name="Foliennummernplatzhalter 5">
            <a:extLst>
              <a:ext uri="{FF2B5EF4-FFF2-40B4-BE49-F238E27FC236}">
                <a16:creationId xmlns:a16="http://schemas.microsoft.com/office/drawing/2014/main" id="{8A56B324-52AC-4670-8D33-9930B00BAF63}"/>
              </a:ext>
            </a:extLst>
          </p:cNvPr>
          <p:cNvSpPr>
            <a:spLocks noGrp="1"/>
          </p:cNvSpPr>
          <p:nvPr>
            <p:ph type="sldNum" sz="quarter" idx="16"/>
          </p:nvPr>
        </p:nvSpPr>
        <p:spPr/>
        <p:txBody>
          <a:bodyPr/>
          <a:lstStyle/>
          <a:p>
            <a:fld id="{BE799682-1F0A-4BE5-A402-BB0EBC4D5055}" type="slidenum">
              <a:rPr lang="de-DE" smtClean="0"/>
              <a:pPr/>
              <a:t>17</a:t>
            </a:fld>
            <a:endParaRPr lang="de-DE" dirty="0"/>
          </a:p>
        </p:txBody>
      </p:sp>
      <p:graphicFrame>
        <p:nvGraphicFramePr>
          <p:cNvPr id="2" name="Tabelle 1">
            <a:extLst>
              <a:ext uri="{FF2B5EF4-FFF2-40B4-BE49-F238E27FC236}">
                <a16:creationId xmlns:a16="http://schemas.microsoft.com/office/drawing/2014/main" id="{23DE67E2-8B9D-44E0-EEA5-35545DFB48D2}"/>
              </a:ext>
            </a:extLst>
          </p:cNvPr>
          <p:cNvGraphicFramePr>
            <a:graphicFrameLocks noGrp="1"/>
          </p:cNvGraphicFramePr>
          <p:nvPr/>
        </p:nvGraphicFramePr>
        <p:xfrm>
          <a:off x="575686" y="2825050"/>
          <a:ext cx="7812737" cy="1726460"/>
        </p:xfrm>
        <a:graphic>
          <a:graphicData uri="http://schemas.openxmlformats.org/drawingml/2006/table">
            <a:tbl>
              <a:tblPr bandRow="1">
                <a:tableStyleId>{21E4AEA4-8DFA-4A89-87EB-49C32662AFE0}</a:tableStyleId>
              </a:tblPr>
              <a:tblGrid>
                <a:gridCol w="2578232">
                  <a:extLst>
                    <a:ext uri="{9D8B030D-6E8A-4147-A177-3AD203B41FA5}">
                      <a16:colId xmlns:a16="http://schemas.microsoft.com/office/drawing/2014/main" val="483287200"/>
                    </a:ext>
                  </a:extLst>
                </a:gridCol>
                <a:gridCol w="1343699">
                  <a:extLst>
                    <a:ext uri="{9D8B030D-6E8A-4147-A177-3AD203B41FA5}">
                      <a16:colId xmlns:a16="http://schemas.microsoft.com/office/drawing/2014/main" val="3471539434"/>
                    </a:ext>
                  </a:extLst>
                </a:gridCol>
                <a:gridCol w="1245058">
                  <a:extLst>
                    <a:ext uri="{9D8B030D-6E8A-4147-A177-3AD203B41FA5}">
                      <a16:colId xmlns:a16="http://schemas.microsoft.com/office/drawing/2014/main" val="3285688214"/>
                    </a:ext>
                  </a:extLst>
                </a:gridCol>
                <a:gridCol w="1245058">
                  <a:extLst>
                    <a:ext uri="{9D8B030D-6E8A-4147-A177-3AD203B41FA5}">
                      <a16:colId xmlns:a16="http://schemas.microsoft.com/office/drawing/2014/main" val="912257150"/>
                    </a:ext>
                  </a:extLst>
                </a:gridCol>
                <a:gridCol w="1400690">
                  <a:extLst>
                    <a:ext uri="{9D8B030D-6E8A-4147-A177-3AD203B41FA5}">
                      <a16:colId xmlns:a16="http://schemas.microsoft.com/office/drawing/2014/main" val="146230978"/>
                    </a:ext>
                  </a:extLst>
                </a:gridCol>
              </a:tblGrid>
              <a:tr h="275696">
                <a:tc>
                  <a:txBody>
                    <a:bodyPr/>
                    <a:lstStyle/>
                    <a:p>
                      <a:r>
                        <a:rPr lang="de-DE" sz="1050" b="1" spc="20" baseline="0" dirty="0">
                          <a:solidFill>
                            <a:schemeClr val="bg1"/>
                          </a:solidFill>
                          <a:latin typeface="+mn-lt"/>
                          <a:cs typeface="Arial" panose="020B0604020202020204" pitchFamily="34" charset="0"/>
                        </a:rPr>
                        <a:t>-</a:t>
                      </a:r>
                    </a:p>
                  </a:txBody>
                  <a:tcPr marL="36000" marR="91454" marT="36000" marB="36024" anchor="b">
                    <a:solidFill>
                      <a:schemeClr val="accent6"/>
                    </a:solidFill>
                  </a:tcPr>
                </a:tc>
                <a:tc>
                  <a:txBody>
                    <a:bodyPr/>
                    <a:lstStyle/>
                    <a:p>
                      <a:pPr algn="ctr"/>
                      <a:r>
                        <a:rPr lang="de-DE" sz="1050" b="1" spc="20" baseline="0" dirty="0">
                          <a:solidFill>
                            <a:schemeClr val="bg1"/>
                          </a:solidFill>
                          <a:latin typeface="+mn-lt"/>
                        </a:rPr>
                        <a:t>Gesamt</a:t>
                      </a:r>
                      <a:endParaRPr lang="de-DE" sz="1050" b="1" spc="20" baseline="0" dirty="0">
                        <a:solidFill>
                          <a:schemeClr val="bg1"/>
                        </a:solidFill>
                        <a:latin typeface="+mn-lt"/>
                        <a:cs typeface="Arial" panose="020B0604020202020204" pitchFamily="34" charset="0"/>
                      </a:endParaRPr>
                    </a:p>
                  </a:txBody>
                  <a:tcPr marL="36000" marR="91454" marT="36000" marB="36024" anchor="b">
                    <a:solidFill>
                      <a:schemeClr val="accent6"/>
                    </a:solidFill>
                  </a:tcPr>
                </a:tc>
                <a:tc>
                  <a:txBody>
                    <a:bodyPr/>
                    <a:lstStyle/>
                    <a:p>
                      <a:pPr algn="ctr"/>
                      <a:r>
                        <a:rPr lang="de-DE" sz="1050" b="1" spc="20" baseline="0" dirty="0">
                          <a:solidFill>
                            <a:schemeClr val="bg1"/>
                          </a:solidFill>
                          <a:latin typeface="+mn-lt"/>
                        </a:rPr>
                        <a:t>AN-Anteil</a:t>
                      </a:r>
                      <a:endParaRPr lang="de-DE" sz="1050" b="1" spc="20" baseline="0" dirty="0">
                        <a:solidFill>
                          <a:schemeClr val="bg1"/>
                        </a:solidFill>
                        <a:latin typeface="+mn-lt"/>
                        <a:cs typeface="Arial" panose="020B0604020202020204" pitchFamily="34" charset="0"/>
                      </a:endParaRPr>
                    </a:p>
                  </a:txBody>
                  <a:tcPr marL="36000" marR="91454" marT="36000" marB="36024" anchor="b">
                    <a:solidFill>
                      <a:schemeClr val="accent6"/>
                    </a:solidFill>
                  </a:tcPr>
                </a:tc>
                <a:tc>
                  <a:txBody>
                    <a:bodyPr/>
                    <a:lstStyle/>
                    <a:p>
                      <a:pPr algn="ctr"/>
                      <a:r>
                        <a:rPr lang="de-DE" sz="1050" b="1" spc="20" baseline="0" dirty="0">
                          <a:solidFill>
                            <a:schemeClr val="bg1"/>
                          </a:solidFill>
                          <a:latin typeface="+mn-lt"/>
                        </a:rPr>
                        <a:t>AG-Anteil</a:t>
                      </a:r>
                      <a:endParaRPr lang="de-DE" sz="1050" b="1" spc="20" baseline="0" dirty="0">
                        <a:solidFill>
                          <a:schemeClr val="bg1"/>
                        </a:solidFill>
                        <a:latin typeface="+mn-lt"/>
                        <a:cs typeface="Arial" panose="020B0604020202020204" pitchFamily="34" charset="0"/>
                      </a:endParaRPr>
                    </a:p>
                  </a:txBody>
                  <a:tcPr marL="36000" marR="91454" marT="36000" marB="36024" anchor="b">
                    <a:solidFill>
                      <a:schemeClr val="accent6"/>
                    </a:solidFill>
                  </a:tcPr>
                </a:tc>
                <a:tc>
                  <a:txBody>
                    <a:bodyPr/>
                    <a:lstStyle/>
                    <a:p>
                      <a:pPr algn="ctr"/>
                      <a:r>
                        <a:rPr lang="de-DE" sz="1050" b="1" spc="20" baseline="0" dirty="0">
                          <a:solidFill>
                            <a:schemeClr val="bg1"/>
                          </a:solidFill>
                          <a:latin typeface="+mn-lt"/>
                        </a:rPr>
                        <a:t>Ersparnis AN</a:t>
                      </a:r>
                      <a:endParaRPr lang="de-DE" sz="1050" b="1" spc="20" baseline="0" dirty="0">
                        <a:solidFill>
                          <a:schemeClr val="bg1"/>
                        </a:solidFill>
                        <a:latin typeface="+mn-lt"/>
                        <a:cs typeface="Arial" panose="020B0604020202020204" pitchFamily="34" charset="0"/>
                      </a:endParaRPr>
                    </a:p>
                  </a:txBody>
                  <a:tcPr marL="36000" marR="91454" marT="36000" marB="36024" anchor="b">
                    <a:solidFill>
                      <a:schemeClr val="accent6"/>
                    </a:solidFill>
                  </a:tcPr>
                </a:tc>
                <a:extLst>
                  <a:ext uri="{0D108BD9-81ED-4DB2-BD59-A6C34878D82A}">
                    <a16:rowId xmlns:a16="http://schemas.microsoft.com/office/drawing/2014/main" val="2683740111"/>
                  </a:ext>
                </a:extLst>
              </a:tr>
              <a:tr h="224968">
                <a:tc>
                  <a:txBody>
                    <a:bodyPr/>
                    <a:lstStyle/>
                    <a:p>
                      <a:r>
                        <a:rPr lang="de-DE" sz="1050" spc="20" baseline="0" dirty="0">
                          <a:solidFill>
                            <a:schemeClr val="tx1"/>
                          </a:solidFill>
                          <a:latin typeface="+mn-lt"/>
                        </a:rPr>
                        <a:t>KV-Beitrag</a:t>
                      </a:r>
                      <a:endParaRPr lang="de-DE" sz="1050" spc="20" baseline="0" dirty="0">
                        <a:solidFill>
                          <a:schemeClr val="tx1"/>
                        </a:solidFill>
                        <a:latin typeface="+mn-lt"/>
                        <a:cs typeface="Arial" panose="020B0604020202020204" pitchFamily="34" charset="0"/>
                      </a:endParaRPr>
                    </a:p>
                  </a:txBody>
                  <a:tcPr marL="36000" marR="91454" marT="36000" marB="36024"/>
                </a:tc>
                <a:tc>
                  <a:txBody>
                    <a:bodyPr/>
                    <a:lstStyle/>
                    <a:p>
                      <a:pPr algn="r"/>
                      <a:r>
                        <a:rPr lang="de-DE" sz="1050" spc="20" baseline="0" dirty="0">
                          <a:solidFill>
                            <a:schemeClr val="tx1"/>
                          </a:solidFill>
                          <a:latin typeface="+mn-lt"/>
                        </a:rPr>
                        <a:t>133,38</a:t>
                      </a:r>
                      <a:endParaRPr lang="de-DE" sz="1050" spc="20" baseline="0" dirty="0">
                        <a:solidFill>
                          <a:schemeClr val="tx1"/>
                        </a:solidFill>
                        <a:latin typeface="+mn-lt"/>
                        <a:cs typeface="Arial" panose="020B0604020202020204" pitchFamily="34" charset="0"/>
                      </a:endParaRPr>
                    </a:p>
                  </a:txBody>
                  <a:tcPr marL="36000" marR="144022" marT="36000" marB="36024" anchor="ctr"/>
                </a:tc>
                <a:tc>
                  <a:txBody>
                    <a:bodyPr/>
                    <a:lstStyle/>
                    <a:p>
                      <a:pPr algn="r"/>
                      <a:r>
                        <a:rPr lang="de-DE" sz="1050" spc="20" baseline="0" dirty="0">
                          <a:solidFill>
                            <a:schemeClr val="tx1"/>
                          </a:solidFill>
                          <a:latin typeface="+mn-lt"/>
                        </a:rPr>
                        <a:t>51,91</a:t>
                      </a:r>
                      <a:endParaRPr lang="de-DE" sz="1050" spc="20" baseline="0" dirty="0">
                        <a:solidFill>
                          <a:schemeClr val="tx1"/>
                        </a:solidFill>
                        <a:latin typeface="+mn-lt"/>
                        <a:cs typeface="Arial" panose="020B0604020202020204" pitchFamily="34" charset="0"/>
                      </a:endParaRPr>
                    </a:p>
                  </a:txBody>
                  <a:tcPr marL="36000" marR="144022" marT="36000" marB="36024" anchor="ctr"/>
                </a:tc>
                <a:tc>
                  <a:txBody>
                    <a:bodyPr/>
                    <a:lstStyle/>
                    <a:p>
                      <a:pPr algn="r"/>
                      <a:r>
                        <a:rPr lang="de-DE" sz="1050" spc="20" baseline="0" dirty="0">
                          <a:solidFill>
                            <a:schemeClr val="tx1"/>
                          </a:solidFill>
                          <a:latin typeface="+mn-lt"/>
                        </a:rPr>
                        <a:t>81,47</a:t>
                      </a:r>
                      <a:endParaRPr lang="de-DE" sz="1050" spc="20" baseline="0" dirty="0">
                        <a:solidFill>
                          <a:schemeClr val="tx1"/>
                        </a:solidFill>
                        <a:latin typeface="+mn-lt"/>
                        <a:cs typeface="Arial" panose="020B0604020202020204" pitchFamily="34" charset="0"/>
                      </a:endParaRPr>
                    </a:p>
                  </a:txBody>
                  <a:tcPr marL="36000" marR="144022" marT="36000" marB="36024" anchor="ctr"/>
                </a:tc>
                <a:tc>
                  <a:txBody>
                    <a:bodyPr/>
                    <a:lstStyle/>
                    <a:p>
                      <a:pPr algn="r"/>
                      <a:r>
                        <a:rPr lang="de-DE" sz="1050" spc="20" baseline="0" dirty="0">
                          <a:solidFill>
                            <a:schemeClr val="tx1"/>
                          </a:solidFill>
                        </a:rPr>
                        <a:t>21,09</a:t>
                      </a:r>
                      <a:endParaRPr lang="de-DE" sz="1050" spc="20" baseline="0" dirty="0">
                        <a:solidFill>
                          <a:schemeClr val="tx1"/>
                        </a:solidFill>
                        <a:latin typeface="Arial" panose="020B0604020202020204" pitchFamily="34" charset="0"/>
                        <a:cs typeface="Arial" panose="020B0604020202020204" pitchFamily="34" charset="0"/>
                      </a:endParaRPr>
                    </a:p>
                  </a:txBody>
                  <a:tcPr marL="180027" marR="144022" marT="45750" marB="36024" anchor="ctr"/>
                </a:tc>
                <a:extLst>
                  <a:ext uri="{0D108BD9-81ED-4DB2-BD59-A6C34878D82A}">
                    <a16:rowId xmlns:a16="http://schemas.microsoft.com/office/drawing/2014/main" val="2548801086"/>
                  </a:ext>
                </a:extLst>
              </a:tr>
              <a:tr h="224968">
                <a:tc>
                  <a:txBody>
                    <a:bodyPr/>
                    <a:lstStyle/>
                    <a:p>
                      <a:r>
                        <a:rPr lang="de-DE" sz="1050" spc="20" baseline="0" dirty="0">
                          <a:solidFill>
                            <a:schemeClr val="tx1"/>
                          </a:solidFill>
                          <a:latin typeface="+mn-lt"/>
                        </a:rPr>
                        <a:t>KV-Zusatzbeitrag (1,3 %)</a:t>
                      </a:r>
                      <a:endParaRPr lang="de-DE" sz="1050" spc="20" baseline="0" dirty="0">
                        <a:solidFill>
                          <a:schemeClr val="tx1"/>
                        </a:solidFill>
                        <a:latin typeface="+mn-lt"/>
                        <a:cs typeface="Arial" panose="020B0604020202020204" pitchFamily="34" charset="0"/>
                      </a:endParaRPr>
                    </a:p>
                  </a:txBody>
                  <a:tcPr marL="36000" marR="91454" marT="36000" marB="36024"/>
                </a:tc>
                <a:tc>
                  <a:txBody>
                    <a:bodyPr/>
                    <a:lstStyle/>
                    <a:p>
                      <a:pPr algn="r"/>
                      <a:r>
                        <a:rPr lang="de-DE" sz="1050" spc="20" baseline="0" dirty="0">
                          <a:solidFill>
                            <a:schemeClr val="tx1"/>
                          </a:solidFill>
                          <a:latin typeface="+mn-lt"/>
                        </a:rPr>
                        <a:t>11,88</a:t>
                      </a:r>
                      <a:endParaRPr lang="de-DE" sz="1050" spc="20" baseline="0" dirty="0">
                        <a:solidFill>
                          <a:schemeClr val="tx1"/>
                        </a:solidFill>
                        <a:latin typeface="+mn-lt"/>
                        <a:cs typeface="Arial" panose="020B0604020202020204" pitchFamily="34" charset="0"/>
                      </a:endParaRPr>
                    </a:p>
                  </a:txBody>
                  <a:tcPr marL="36000" marR="144022" marT="36000" marB="36024" anchor="ctr"/>
                </a:tc>
                <a:tc>
                  <a:txBody>
                    <a:bodyPr/>
                    <a:lstStyle/>
                    <a:p>
                      <a:pPr algn="r"/>
                      <a:r>
                        <a:rPr lang="de-DE" sz="1050" spc="20" baseline="0" dirty="0">
                          <a:solidFill>
                            <a:schemeClr val="tx1"/>
                          </a:solidFill>
                          <a:latin typeface="+mn-lt"/>
                        </a:rPr>
                        <a:t>4,62</a:t>
                      </a:r>
                      <a:endParaRPr lang="de-DE" sz="1050" spc="20" baseline="0" dirty="0">
                        <a:solidFill>
                          <a:schemeClr val="tx1"/>
                        </a:solidFill>
                        <a:latin typeface="+mn-lt"/>
                        <a:cs typeface="Arial" panose="020B0604020202020204" pitchFamily="34" charset="0"/>
                      </a:endParaRPr>
                    </a:p>
                  </a:txBody>
                  <a:tcPr marL="36000" marR="144022" marT="36000" marB="36024" anchor="ctr"/>
                </a:tc>
                <a:tc>
                  <a:txBody>
                    <a:bodyPr/>
                    <a:lstStyle/>
                    <a:p>
                      <a:pPr algn="r"/>
                      <a:r>
                        <a:rPr lang="de-DE" sz="1050" spc="20" baseline="0" dirty="0">
                          <a:solidFill>
                            <a:schemeClr val="tx1"/>
                          </a:solidFill>
                          <a:latin typeface="+mn-lt"/>
                        </a:rPr>
                        <a:t>7,26</a:t>
                      </a:r>
                      <a:endParaRPr lang="de-DE" sz="1050" spc="20" baseline="0" dirty="0">
                        <a:solidFill>
                          <a:schemeClr val="tx1"/>
                        </a:solidFill>
                        <a:latin typeface="+mn-lt"/>
                        <a:cs typeface="Arial" panose="020B0604020202020204" pitchFamily="34" charset="0"/>
                      </a:endParaRPr>
                    </a:p>
                  </a:txBody>
                  <a:tcPr marL="36000" marR="144022" marT="36000" marB="36024" anchor="ctr"/>
                </a:tc>
                <a:tc>
                  <a:txBody>
                    <a:bodyPr/>
                    <a:lstStyle/>
                    <a:p>
                      <a:pPr algn="r"/>
                      <a:r>
                        <a:rPr lang="de-DE" sz="1050" spc="20" baseline="0" dirty="0">
                          <a:solidFill>
                            <a:schemeClr val="tx1"/>
                          </a:solidFill>
                        </a:rPr>
                        <a:t>1,88</a:t>
                      </a:r>
                      <a:endParaRPr lang="de-DE" sz="1050" spc="20" baseline="0" dirty="0">
                        <a:solidFill>
                          <a:schemeClr val="tx1"/>
                        </a:solidFill>
                        <a:latin typeface="Arial" panose="020B0604020202020204" pitchFamily="34" charset="0"/>
                        <a:cs typeface="Arial" panose="020B0604020202020204" pitchFamily="34" charset="0"/>
                      </a:endParaRPr>
                    </a:p>
                  </a:txBody>
                  <a:tcPr marL="180027" marR="144022" marT="45750" marB="36024" anchor="ctr"/>
                </a:tc>
                <a:extLst>
                  <a:ext uri="{0D108BD9-81ED-4DB2-BD59-A6C34878D82A}">
                    <a16:rowId xmlns:a16="http://schemas.microsoft.com/office/drawing/2014/main" val="1315420083"/>
                  </a:ext>
                </a:extLst>
              </a:tr>
              <a:tr h="224968">
                <a:tc>
                  <a:txBody>
                    <a:bodyPr/>
                    <a:lstStyle/>
                    <a:p>
                      <a:r>
                        <a:rPr lang="de-DE" sz="1050" spc="20" baseline="0" dirty="0">
                          <a:solidFill>
                            <a:schemeClr val="tx1"/>
                          </a:solidFill>
                          <a:latin typeface="+mn-lt"/>
                        </a:rPr>
                        <a:t>RV-Beitrag</a:t>
                      </a:r>
                      <a:endParaRPr lang="de-DE" sz="1050" spc="20" baseline="0" dirty="0">
                        <a:solidFill>
                          <a:schemeClr val="tx1"/>
                        </a:solidFill>
                        <a:latin typeface="+mn-lt"/>
                        <a:cs typeface="Arial" panose="020B0604020202020204" pitchFamily="34" charset="0"/>
                      </a:endParaRPr>
                    </a:p>
                  </a:txBody>
                  <a:tcPr marL="36000" marR="91454" marT="36000" marB="36024"/>
                </a:tc>
                <a:tc>
                  <a:txBody>
                    <a:bodyPr/>
                    <a:lstStyle/>
                    <a:p>
                      <a:pPr algn="r"/>
                      <a:r>
                        <a:rPr lang="de-DE" sz="1050" spc="20" baseline="0" dirty="0">
                          <a:solidFill>
                            <a:schemeClr val="tx1"/>
                          </a:solidFill>
                          <a:latin typeface="+mn-lt"/>
                        </a:rPr>
                        <a:t>169,92</a:t>
                      </a:r>
                      <a:endParaRPr lang="de-DE" sz="1050" spc="20" baseline="0" dirty="0">
                        <a:solidFill>
                          <a:schemeClr val="tx1"/>
                        </a:solidFill>
                        <a:latin typeface="+mn-lt"/>
                        <a:cs typeface="Arial" panose="020B0604020202020204" pitchFamily="34" charset="0"/>
                      </a:endParaRPr>
                    </a:p>
                  </a:txBody>
                  <a:tcPr marL="36000" marR="144022" marT="36000" marB="36024" anchor="ctr"/>
                </a:tc>
                <a:tc>
                  <a:txBody>
                    <a:bodyPr/>
                    <a:lstStyle/>
                    <a:p>
                      <a:pPr algn="r"/>
                      <a:r>
                        <a:rPr lang="de-DE" sz="1050" spc="20" baseline="0" dirty="0">
                          <a:solidFill>
                            <a:schemeClr val="tx1"/>
                          </a:solidFill>
                          <a:latin typeface="+mn-lt"/>
                        </a:rPr>
                        <a:t>66,13</a:t>
                      </a:r>
                      <a:endParaRPr lang="de-DE" sz="1050" spc="20" baseline="0" dirty="0">
                        <a:solidFill>
                          <a:schemeClr val="tx1"/>
                        </a:solidFill>
                        <a:latin typeface="+mn-lt"/>
                        <a:cs typeface="Arial" panose="020B0604020202020204" pitchFamily="34" charset="0"/>
                      </a:endParaRPr>
                    </a:p>
                  </a:txBody>
                  <a:tcPr marL="36000" marR="144022" marT="36000" marB="36024" anchor="ctr"/>
                </a:tc>
                <a:tc>
                  <a:txBody>
                    <a:bodyPr/>
                    <a:lstStyle/>
                    <a:p>
                      <a:pPr algn="r"/>
                      <a:r>
                        <a:rPr lang="de-DE" sz="1050" spc="20" baseline="0" dirty="0">
                          <a:solidFill>
                            <a:schemeClr val="tx1"/>
                          </a:solidFill>
                          <a:latin typeface="+mn-lt"/>
                        </a:rPr>
                        <a:t>103,79</a:t>
                      </a:r>
                      <a:endParaRPr lang="de-DE" sz="1050" spc="20" baseline="0" dirty="0">
                        <a:solidFill>
                          <a:schemeClr val="tx1"/>
                        </a:solidFill>
                        <a:latin typeface="+mn-lt"/>
                        <a:cs typeface="Arial" panose="020B0604020202020204" pitchFamily="34" charset="0"/>
                      </a:endParaRPr>
                    </a:p>
                  </a:txBody>
                  <a:tcPr marL="36000" marR="144022" marT="36000" marB="36024" anchor="ctr"/>
                </a:tc>
                <a:tc>
                  <a:txBody>
                    <a:bodyPr/>
                    <a:lstStyle/>
                    <a:p>
                      <a:pPr algn="r"/>
                      <a:r>
                        <a:rPr lang="de-DE" sz="1050" spc="20" baseline="0" dirty="0">
                          <a:solidFill>
                            <a:schemeClr val="tx1"/>
                          </a:solidFill>
                        </a:rPr>
                        <a:t>26,87</a:t>
                      </a:r>
                      <a:endParaRPr lang="de-DE" sz="1050" spc="20" baseline="0" dirty="0">
                        <a:solidFill>
                          <a:schemeClr val="tx1"/>
                        </a:solidFill>
                        <a:latin typeface="Arial" panose="020B0604020202020204" pitchFamily="34" charset="0"/>
                        <a:cs typeface="Arial" panose="020B0604020202020204" pitchFamily="34" charset="0"/>
                      </a:endParaRPr>
                    </a:p>
                  </a:txBody>
                  <a:tcPr marL="180027" marR="144022" marT="45750" marB="36024" anchor="ctr"/>
                </a:tc>
                <a:extLst>
                  <a:ext uri="{0D108BD9-81ED-4DB2-BD59-A6C34878D82A}">
                    <a16:rowId xmlns:a16="http://schemas.microsoft.com/office/drawing/2014/main" val="2634822223"/>
                  </a:ext>
                </a:extLst>
              </a:tr>
              <a:tr h="224968">
                <a:tc>
                  <a:txBody>
                    <a:bodyPr/>
                    <a:lstStyle/>
                    <a:p>
                      <a:r>
                        <a:rPr lang="de-DE" sz="1050" spc="20" baseline="0" dirty="0">
                          <a:solidFill>
                            <a:schemeClr val="tx1"/>
                          </a:solidFill>
                          <a:latin typeface="+mn-lt"/>
                        </a:rPr>
                        <a:t>ALV-Beitrag</a:t>
                      </a:r>
                      <a:endParaRPr lang="de-DE" sz="1050" spc="20" baseline="0" dirty="0">
                        <a:solidFill>
                          <a:schemeClr val="tx1"/>
                        </a:solidFill>
                        <a:latin typeface="+mn-lt"/>
                        <a:cs typeface="Arial" panose="020B0604020202020204" pitchFamily="34" charset="0"/>
                      </a:endParaRPr>
                    </a:p>
                  </a:txBody>
                  <a:tcPr marL="36000" marR="91454" marT="36000" marB="36024"/>
                </a:tc>
                <a:tc>
                  <a:txBody>
                    <a:bodyPr/>
                    <a:lstStyle/>
                    <a:p>
                      <a:pPr algn="r"/>
                      <a:r>
                        <a:rPr lang="de-DE" sz="1050" spc="20" baseline="0" dirty="0">
                          <a:solidFill>
                            <a:schemeClr val="tx1"/>
                          </a:solidFill>
                          <a:latin typeface="+mn-lt"/>
                        </a:rPr>
                        <a:t>21,92</a:t>
                      </a:r>
                      <a:endParaRPr lang="de-DE" sz="1050" spc="20" baseline="0" dirty="0">
                        <a:solidFill>
                          <a:schemeClr val="tx1"/>
                        </a:solidFill>
                        <a:latin typeface="+mn-lt"/>
                        <a:cs typeface="Arial" panose="020B0604020202020204" pitchFamily="34" charset="0"/>
                      </a:endParaRPr>
                    </a:p>
                  </a:txBody>
                  <a:tcPr marL="36000" marR="144022" marT="36000" marB="36024" anchor="ctr"/>
                </a:tc>
                <a:tc>
                  <a:txBody>
                    <a:bodyPr/>
                    <a:lstStyle/>
                    <a:p>
                      <a:pPr algn="r"/>
                      <a:r>
                        <a:rPr lang="de-DE" sz="1050" spc="20" baseline="0" dirty="0">
                          <a:solidFill>
                            <a:schemeClr val="tx1"/>
                          </a:solidFill>
                          <a:latin typeface="+mn-lt"/>
                        </a:rPr>
                        <a:t>8,53</a:t>
                      </a:r>
                      <a:endParaRPr lang="de-DE" sz="1050" spc="20" baseline="0" dirty="0">
                        <a:solidFill>
                          <a:schemeClr val="tx1"/>
                        </a:solidFill>
                        <a:latin typeface="+mn-lt"/>
                        <a:cs typeface="Arial" panose="020B0604020202020204" pitchFamily="34" charset="0"/>
                      </a:endParaRPr>
                    </a:p>
                  </a:txBody>
                  <a:tcPr marL="36000" marR="144022" marT="36000" marB="36024" anchor="ctr"/>
                </a:tc>
                <a:tc>
                  <a:txBody>
                    <a:bodyPr/>
                    <a:lstStyle/>
                    <a:p>
                      <a:pPr algn="r"/>
                      <a:r>
                        <a:rPr lang="de-DE" sz="1050" spc="20" baseline="0" dirty="0">
                          <a:solidFill>
                            <a:schemeClr val="tx1"/>
                          </a:solidFill>
                          <a:latin typeface="+mn-lt"/>
                        </a:rPr>
                        <a:t>13,39</a:t>
                      </a:r>
                      <a:endParaRPr lang="de-DE" sz="1050" spc="20" baseline="0" dirty="0">
                        <a:solidFill>
                          <a:schemeClr val="tx1"/>
                        </a:solidFill>
                        <a:latin typeface="+mn-lt"/>
                        <a:cs typeface="Arial" panose="020B0604020202020204" pitchFamily="34" charset="0"/>
                      </a:endParaRPr>
                    </a:p>
                  </a:txBody>
                  <a:tcPr marL="36000" marR="144022" marT="36000" marB="36024" anchor="ctr"/>
                </a:tc>
                <a:tc>
                  <a:txBody>
                    <a:bodyPr/>
                    <a:lstStyle/>
                    <a:p>
                      <a:pPr algn="r"/>
                      <a:r>
                        <a:rPr lang="de-DE" sz="1050" spc="20" baseline="0" dirty="0">
                          <a:solidFill>
                            <a:schemeClr val="tx1"/>
                          </a:solidFill>
                        </a:rPr>
                        <a:t>3,47</a:t>
                      </a:r>
                      <a:endParaRPr lang="de-DE" sz="1050" spc="20" baseline="0" dirty="0">
                        <a:solidFill>
                          <a:schemeClr val="tx1"/>
                        </a:solidFill>
                        <a:latin typeface="Arial" panose="020B0604020202020204" pitchFamily="34" charset="0"/>
                        <a:cs typeface="Arial" panose="020B0604020202020204" pitchFamily="34" charset="0"/>
                      </a:endParaRPr>
                    </a:p>
                  </a:txBody>
                  <a:tcPr marL="180027" marR="144022" marT="45750" marB="36024" anchor="ctr"/>
                </a:tc>
                <a:extLst>
                  <a:ext uri="{0D108BD9-81ED-4DB2-BD59-A6C34878D82A}">
                    <a16:rowId xmlns:a16="http://schemas.microsoft.com/office/drawing/2014/main" val="345471042"/>
                  </a:ext>
                </a:extLst>
              </a:tr>
              <a:tr h="224968">
                <a:tc>
                  <a:txBody>
                    <a:bodyPr/>
                    <a:lstStyle/>
                    <a:p>
                      <a:r>
                        <a:rPr lang="de-DE" sz="1050" spc="20" baseline="0" dirty="0">
                          <a:solidFill>
                            <a:schemeClr val="tx1"/>
                          </a:solidFill>
                          <a:latin typeface="+mn-lt"/>
                        </a:rPr>
                        <a:t>PV-Beitrag (kinderlos)</a:t>
                      </a:r>
                      <a:endParaRPr lang="de-DE" sz="1050" spc="20" baseline="0" dirty="0">
                        <a:solidFill>
                          <a:schemeClr val="tx1"/>
                        </a:solidFill>
                        <a:latin typeface="+mn-lt"/>
                        <a:cs typeface="Arial" panose="020B0604020202020204" pitchFamily="34" charset="0"/>
                      </a:endParaRPr>
                    </a:p>
                  </a:txBody>
                  <a:tcPr marL="36000" marR="91454" marT="36000" marB="36024"/>
                </a:tc>
                <a:tc>
                  <a:txBody>
                    <a:bodyPr/>
                    <a:lstStyle/>
                    <a:p>
                      <a:pPr algn="r"/>
                      <a:r>
                        <a:rPr lang="de-DE" sz="1050" spc="20" baseline="0" dirty="0">
                          <a:solidFill>
                            <a:schemeClr val="tx1"/>
                          </a:solidFill>
                          <a:latin typeface="+mn-lt"/>
                        </a:rPr>
                        <a:t>31,06</a:t>
                      </a:r>
                      <a:endParaRPr lang="de-DE" sz="1050" spc="20" baseline="0" dirty="0">
                        <a:solidFill>
                          <a:schemeClr val="tx1"/>
                        </a:solidFill>
                        <a:latin typeface="+mn-lt"/>
                        <a:cs typeface="Arial" panose="020B0604020202020204" pitchFamily="34" charset="0"/>
                      </a:endParaRPr>
                    </a:p>
                  </a:txBody>
                  <a:tcPr marL="36000" marR="144022" marT="36000" marB="36024" anchor="ctr"/>
                </a:tc>
                <a:tc>
                  <a:txBody>
                    <a:bodyPr/>
                    <a:lstStyle/>
                    <a:p>
                      <a:pPr algn="r"/>
                      <a:r>
                        <a:rPr lang="de-DE" sz="1050" spc="20" baseline="0" dirty="0">
                          <a:solidFill>
                            <a:schemeClr val="tx1"/>
                          </a:solidFill>
                          <a:latin typeface="+mn-lt"/>
                        </a:rPr>
                        <a:t>14,04*</a:t>
                      </a:r>
                      <a:endParaRPr lang="de-DE" sz="1050" spc="20" baseline="0" dirty="0">
                        <a:solidFill>
                          <a:schemeClr val="tx1"/>
                        </a:solidFill>
                        <a:latin typeface="+mn-lt"/>
                        <a:cs typeface="Arial" panose="020B0604020202020204" pitchFamily="34" charset="0"/>
                      </a:endParaRPr>
                    </a:p>
                  </a:txBody>
                  <a:tcPr marL="36000" marR="144022" marT="36000" marB="36024" anchor="ctr"/>
                </a:tc>
                <a:tc>
                  <a:txBody>
                    <a:bodyPr/>
                    <a:lstStyle/>
                    <a:p>
                      <a:pPr algn="r"/>
                      <a:r>
                        <a:rPr lang="de-DE" sz="1050" spc="20" baseline="0" dirty="0">
                          <a:solidFill>
                            <a:schemeClr val="tx1"/>
                          </a:solidFill>
                          <a:latin typeface="+mn-lt"/>
                        </a:rPr>
                        <a:t>17,02</a:t>
                      </a:r>
                      <a:endParaRPr lang="de-DE" sz="1050" spc="20" baseline="0" dirty="0">
                        <a:solidFill>
                          <a:schemeClr val="tx1"/>
                        </a:solidFill>
                        <a:latin typeface="+mn-lt"/>
                        <a:cs typeface="Arial" panose="020B0604020202020204" pitchFamily="34" charset="0"/>
                      </a:endParaRPr>
                    </a:p>
                  </a:txBody>
                  <a:tcPr marL="36000" marR="144022" marT="36000" marB="36024" anchor="ctr"/>
                </a:tc>
                <a:tc>
                  <a:txBody>
                    <a:bodyPr/>
                    <a:lstStyle/>
                    <a:p>
                      <a:pPr algn="r"/>
                      <a:r>
                        <a:rPr lang="de-DE" sz="1050" spc="20" baseline="0" dirty="0">
                          <a:solidFill>
                            <a:schemeClr val="tx1"/>
                          </a:solidFill>
                        </a:rPr>
                        <a:t>4,71</a:t>
                      </a:r>
                      <a:endParaRPr lang="de-DE" sz="1050" spc="20" baseline="0" dirty="0">
                        <a:solidFill>
                          <a:schemeClr val="tx1"/>
                        </a:solidFill>
                        <a:latin typeface="Arial" panose="020B0604020202020204" pitchFamily="34" charset="0"/>
                        <a:cs typeface="Arial" panose="020B0604020202020204" pitchFamily="34" charset="0"/>
                      </a:endParaRPr>
                    </a:p>
                  </a:txBody>
                  <a:tcPr marL="180027" marR="144022" marT="45750" marB="36024" anchor="ctr"/>
                </a:tc>
                <a:extLst>
                  <a:ext uri="{0D108BD9-81ED-4DB2-BD59-A6C34878D82A}">
                    <a16:rowId xmlns:a16="http://schemas.microsoft.com/office/drawing/2014/main" val="416668089"/>
                  </a:ext>
                </a:extLst>
              </a:tr>
              <a:tr h="224968">
                <a:tc>
                  <a:txBody>
                    <a:bodyPr/>
                    <a:lstStyle/>
                    <a:p>
                      <a:r>
                        <a:rPr lang="de-DE" sz="1050" b="1" spc="20" baseline="0" dirty="0">
                          <a:solidFill>
                            <a:schemeClr val="tx1"/>
                          </a:solidFill>
                          <a:latin typeface="+mn-lt"/>
                        </a:rPr>
                        <a:t>Insgesamt</a:t>
                      </a:r>
                      <a:endParaRPr lang="de-DE" sz="1050" b="1" spc="20" baseline="0" dirty="0">
                        <a:solidFill>
                          <a:schemeClr val="tx1"/>
                        </a:solidFill>
                        <a:latin typeface="+mn-lt"/>
                        <a:cs typeface="Arial" panose="020B0604020202020204" pitchFamily="34" charset="0"/>
                      </a:endParaRPr>
                    </a:p>
                  </a:txBody>
                  <a:tcPr marL="36000" marR="91454" marT="36000" marB="36024"/>
                </a:tc>
                <a:tc>
                  <a:txBody>
                    <a:bodyPr/>
                    <a:lstStyle/>
                    <a:p>
                      <a:pPr algn="r"/>
                      <a:r>
                        <a:rPr lang="de-DE" sz="1050" b="1" spc="20" baseline="0" dirty="0">
                          <a:solidFill>
                            <a:schemeClr val="tx1"/>
                          </a:solidFill>
                          <a:latin typeface="+mn-lt"/>
                        </a:rPr>
                        <a:t>368,16</a:t>
                      </a:r>
                      <a:endParaRPr lang="de-DE" sz="1050" b="1" spc="20" baseline="0" dirty="0">
                        <a:solidFill>
                          <a:schemeClr val="tx1"/>
                        </a:solidFill>
                        <a:latin typeface="+mn-lt"/>
                        <a:cs typeface="Arial" panose="020B0604020202020204" pitchFamily="34" charset="0"/>
                      </a:endParaRPr>
                    </a:p>
                  </a:txBody>
                  <a:tcPr marL="36000" marR="144022" marT="36000" marB="36024" anchor="ctr"/>
                </a:tc>
                <a:tc>
                  <a:txBody>
                    <a:bodyPr/>
                    <a:lstStyle/>
                    <a:p>
                      <a:pPr algn="r"/>
                      <a:r>
                        <a:rPr lang="de-DE" sz="1050" b="1" spc="20" baseline="0" dirty="0">
                          <a:solidFill>
                            <a:schemeClr val="tx1"/>
                          </a:solidFill>
                          <a:latin typeface="+mn-lt"/>
                        </a:rPr>
                        <a:t>145,23</a:t>
                      </a:r>
                      <a:endParaRPr lang="de-DE" sz="1050" b="1" spc="20" baseline="0" dirty="0">
                        <a:solidFill>
                          <a:schemeClr val="tx1"/>
                        </a:solidFill>
                        <a:latin typeface="+mn-lt"/>
                        <a:cs typeface="Arial" panose="020B0604020202020204" pitchFamily="34" charset="0"/>
                      </a:endParaRPr>
                    </a:p>
                  </a:txBody>
                  <a:tcPr marL="36000" marR="144022" marT="36000" marB="36024" anchor="ctr"/>
                </a:tc>
                <a:tc>
                  <a:txBody>
                    <a:bodyPr/>
                    <a:lstStyle/>
                    <a:p>
                      <a:pPr algn="r"/>
                      <a:r>
                        <a:rPr lang="de-DE" sz="1050" b="1" spc="20" baseline="0" dirty="0">
                          <a:solidFill>
                            <a:schemeClr val="tx1"/>
                          </a:solidFill>
                          <a:latin typeface="+mn-lt"/>
                        </a:rPr>
                        <a:t>222,93</a:t>
                      </a:r>
                      <a:endParaRPr lang="de-DE" sz="1050" b="1" spc="20" baseline="0" dirty="0">
                        <a:solidFill>
                          <a:schemeClr val="tx1"/>
                        </a:solidFill>
                        <a:latin typeface="+mn-lt"/>
                        <a:cs typeface="Arial" panose="020B0604020202020204" pitchFamily="34" charset="0"/>
                      </a:endParaRPr>
                    </a:p>
                  </a:txBody>
                  <a:tcPr marL="36000" marR="144022" marT="36000" marB="36024" anchor="ctr"/>
                </a:tc>
                <a:tc>
                  <a:txBody>
                    <a:bodyPr/>
                    <a:lstStyle/>
                    <a:p>
                      <a:pPr algn="r"/>
                      <a:r>
                        <a:rPr lang="de-DE" sz="1050" b="1" spc="20" baseline="0" dirty="0">
                          <a:solidFill>
                            <a:schemeClr val="tx1"/>
                          </a:solidFill>
                        </a:rPr>
                        <a:t>58,02</a:t>
                      </a:r>
                      <a:endParaRPr lang="de-DE" sz="1050" b="1" spc="20" baseline="0" dirty="0">
                        <a:solidFill>
                          <a:schemeClr val="tx1"/>
                        </a:solidFill>
                        <a:latin typeface="Arial" panose="020B0604020202020204" pitchFamily="34" charset="0"/>
                        <a:cs typeface="Arial" panose="020B0604020202020204" pitchFamily="34" charset="0"/>
                      </a:endParaRPr>
                    </a:p>
                  </a:txBody>
                  <a:tcPr marL="180027" marR="144022" marT="45750" marB="36024" anchor="ctr"/>
                </a:tc>
                <a:extLst>
                  <a:ext uri="{0D108BD9-81ED-4DB2-BD59-A6C34878D82A}">
                    <a16:rowId xmlns:a16="http://schemas.microsoft.com/office/drawing/2014/main" val="2080272835"/>
                  </a:ext>
                </a:extLst>
              </a:tr>
            </a:tbl>
          </a:graphicData>
        </a:graphic>
      </p:graphicFrame>
      <p:sp>
        <p:nvSpPr>
          <p:cNvPr id="4" name="Textfeld 3">
            <a:extLst>
              <a:ext uri="{FF2B5EF4-FFF2-40B4-BE49-F238E27FC236}">
                <a16:creationId xmlns:a16="http://schemas.microsoft.com/office/drawing/2014/main" id="{DA3CE294-4C4D-6963-86B6-D5675B30E7D9}"/>
              </a:ext>
            </a:extLst>
          </p:cNvPr>
          <p:cNvSpPr txBox="1"/>
          <p:nvPr/>
        </p:nvSpPr>
        <p:spPr>
          <a:xfrm>
            <a:off x="4648188" y="5702379"/>
            <a:ext cx="5604611" cy="246221"/>
          </a:xfrm>
          <a:prstGeom prst="rect">
            <a:avLst/>
          </a:prstGeom>
          <a:noFill/>
        </p:spPr>
        <p:txBody>
          <a:bodyPr wrap="square" rtlCol="0">
            <a:spAutoFit/>
          </a:bodyPr>
          <a:lstStyle/>
          <a:p>
            <a:r>
              <a:rPr lang="de-DE" sz="1000" b="1" spc="20" dirty="0">
                <a:latin typeface="+mj-lt"/>
                <a:cs typeface="Arial" panose="020B0604020202020204" pitchFamily="34" charset="0"/>
              </a:rPr>
              <a:t>*) Inklusive PV-Beitragszuschlag: 913,59 EUR x 0,35 % = 3,20 EUR </a:t>
            </a:r>
          </a:p>
        </p:txBody>
      </p:sp>
      <p:sp>
        <p:nvSpPr>
          <p:cNvPr id="11" name="Textfeld 10">
            <a:extLst>
              <a:ext uri="{FF2B5EF4-FFF2-40B4-BE49-F238E27FC236}">
                <a16:creationId xmlns:a16="http://schemas.microsoft.com/office/drawing/2014/main" id="{D47A2B79-3B02-FAAF-B035-62ABB64DC275}"/>
              </a:ext>
            </a:extLst>
          </p:cNvPr>
          <p:cNvSpPr txBox="1"/>
          <p:nvPr/>
        </p:nvSpPr>
        <p:spPr>
          <a:xfrm>
            <a:off x="597126" y="4585087"/>
            <a:ext cx="5597377" cy="246221"/>
          </a:xfrm>
          <a:prstGeom prst="rect">
            <a:avLst/>
          </a:prstGeom>
          <a:noFill/>
        </p:spPr>
        <p:txBody>
          <a:bodyPr wrap="square" rtlCol="0">
            <a:spAutoFit/>
          </a:bodyPr>
          <a:lstStyle/>
          <a:p>
            <a:r>
              <a:rPr lang="de-DE" sz="1000" spc="20" dirty="0">
                <a:latin typeface="+mj-lt"/>
                <a:cs typeface="Arial" panose="020B0604020202020204" pitchFamily="34" charset="0"/>
              </a:rPr>
              <a:t>*) Inklusive PV-Beitragszuschlag: 913,59 EUR x 0,35 % = 3,20 EUR </a:t>
            </a:r>
          </a:p>
        </p:txBody>
      </p:sp>
    </p:spTree>
    <p:extLst>
      <p:ext uri="{BB962C8B-B14F-4D97-AF65-F5344CB8AC3E}">
        <p14:creationId xmlns:p14="http://schemas.microsoft.com/office/powerpoint/2010/main" val="2669194263"/>
      </p:ext>
    </p:extLst>
  </p:cSld>
  <p:clrMapOvr>
    <a:masterClrMapping/>
  </p:clrMapOvr>
  <p:transition advClick="0" advTm="6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AEE7B0F-BBBA-4B5B-BC5D-B33BF5AC13FB}"/>
              </a:ext>
            </a:extLst>
          </p:cNvPr>
          <p:cNvSpPr>
            <a:spLocks noGrp="1"/>
          </p:cNvSpPr>
          <p:nvPr>
            <p:ph sz="quarter" idx="13"/>
          </p:nvPr>
        </p:nvSpPr>
        <p:spPr>
          <a:xfrm>
            <a:off x="468314" y="1275874"/>
            <a:ext cx="8100000" cy="3304698"/>
          </a:xfrm>
        </p:spPr>
        <p:txBody>
          <a:bodyPr/>
          <a:lstStyle/>
          <a:p>
            <a:pPr marL="197644" indent="-197644">
              <a:spcBef>
                <a:spcPts val="330"/>
              </a:spcBef>
              <a:buSzPct val="130000"/>
              <a:tabLst>
                <a:tab pos="6319838" algn="r"/>
              </a:tabLst>
            </a:pPr>
            <a:r>
              <a:rPr lang="de-DE" sz="1200" spc="8" dirty="0"/>
              <a:t>Zur Erinnerung: Versicherungspflicht in </a:t>
            </a:r>
            <a:r>
              <a:rPr lang="de-DE" sz="1200" b="1" spc="8" dirty="0"/>
              <a:t>KV/PV und ALV </a:t>
            </a:r>
            <a:r>
              <a:rPr lang="de-DE" sz="1200" spc="8" dirty="0"/>
              <a:t>bleibt erhalten, sofern im </a:t>
            </a:r>
            <a:r>
              <a:rPr lang="de-DE" sz="1200" b="1" spc="8" dirty="0"/>
              <a:t>September 2022 </a:t>
            </a:r>
            <a:r>
              <a:rPr lang="de-DE" sz="1200" spc="8" dirty="0"/>
              <a:t>regelmäßiges Arbeitsentgelt von 450,01 bis 520 EUR</a:t>
            </a:r>
          </a:p>
          <a:p>
            <a:pPr marL="197644" indent="-197644">
              <a:spcBef>
                <a:spcPts val="330"/>
              </a:spcBef>
              <a:buSzPct val="130000"/>
              <a:tabLst>
                <a:tab pos="6319838" algn="r"/>
              </a:tabLst>
            </a:pPr>
            <a:r>
              <a:rPr lang="de-DE" sz="1200" spc="8" dirty="0"/>
              <a:t>Bisherige Beitragsbemessung/-tragung längstens bis 31. Dezember 2023 mit „alter“ Formel (</a:t>
            </a:r>
            <a:r>
              <a:rPr lang="de-DE" sz="1200" b="1" spc="8" dirty="0">
                <a:solidFill>
                  <a:srgbClr val="A50816"/>
                </a:solidFill>
              </a:rPr>
              <a:t>Formel 3</a:t>
            </a:r>
            <a:r>
              <a:rPr lang="de-DE" sz="1200" spc="8" dirty="0"/>
              <a:t>, FÜ 2022 = 0,7509, FÜ 2023 = Bekanntgabe BMAS bis 31.12.2022)   </a:t>
            </a:r>
          </a:p>
          <a:p>
            <a:pPr marL="197644" indent="-197644">
              <a:spcBef>
                <a:spcPts val="330"/>
              </a:spcBef>
              <a:buSzPct val="130000"/>
              <a:tabLst>
                <a:tab pos="6319838" algn="r"/>
              </a:tabLst>
            </a:pPr>
            <a:r>
              <a:rPr lang="de-DE" sz="1200" b="1" spc="8" dirty="0"/>
              <a:t>KV/PV/ALV</a:t>
            </a:r>
            <a:r>
              <a:rPr lang="de-DE" sz="1200" spc="8" dirty="0"/>
              <a:t>: Beitragsbemessung als </a:t>
            </a:r>
            <a:r>
              <a:rPr lang="de-DE" sz="1200" b="1" spc="8" dirty="0" err="1"/>
              <a:t>Midijob</a:t>
            </a:r>
            <a:r>
              <a:rPr lang="de-DE" sz="1200" spc="8" dirty="0"/>
              <a:t> wenn Versicherungspflicht fortbesteht, d. h.</a:t>
            </a:r>
          </a:p>
          <a:p>
            <a:pPr marL="554832" lvl="1" indent="-197644">
              <a:spcBef>
                <a:spcPts val="330"/>
              </a:spcBef>
              <a:buSzPct val="130000"/>
              <a:tabLst>
                <a:tab pos="6319838" algn="r"/>
              </a:tabLst>
            </a:pPr>
            <a:r>
              <a:rPr lang="de-DE" sz="1200" spc="8" dirty="0"/>
              <a:t>keine Reduzierung/Erhöhung Arbeitsentgelt auf ≤ 450 EUR bzw. &gt; 520 EUR</a:t>
            </a:r>
          </a:p>
          <a:p>
            <a:pPr marL="554832" lvl="1" indent="-197644">
              <a:spcBef>
                <a:spcPts val="330"/>
              </a:spcBef>
              <a:buSzPct val="130000"/>
              <a:tabLst>
                <a:tab pos="6319838" algn="r"/>
              </a:tabLst>
            </a:pPr>
            <a:r>
              <a:rPr lang="de-DE" sz="1200" spc="8" dirty="0"/>
              <a:t>kein Familienversicherungsanspruch (KV/PV)</a:t>
            </a:r>
          </a:p>
          <a:p>
            <a:pPr marL="554832" lvl="1" indent="-197644">
              <a:spcBef>
                <a:spcPts val="330"/>
              </a:spcBef>
              <a:buSzPct val="130000"/>
              <a:tabLst>
                <a:tab pos="6319838" algn="r"/>
              </a:tabLst>
            </a:pPr>
            <a:r>
              <a:rPr lang="de-DE" sz="1200" spc="8" dirty="0"/>
              <a:t>keine Befreiung erklärt</a:t>
            </a:r>
          </a:p>
          <a:p>
            <a:pPr marL="197644" indent="-197644">
              <a:spcBef>
                <a:spcPts val="330"/>
              </a:spcBef>
              <a:buSzPct val="130000"/>
              <a:tabLst>
                <a:tab pos="6319838" algn="r"/>
              </a:tabLst>
            </a:pPr>
            <a:r>
              <a:rPr lang="de-DE" sz="1200" b="1" spc="8" dirty="0"/>
              <a:t>RV</a:t>
            </a:r>
            <a:r>
              <a:rPr lang="de-DE" sz="1200" spc="8" dirty="0"/>
              <a:t>: Pflicht-/Pauschalbeiträge als </a:t>
            </a:r>
            <a:r>
              <a:rPr lang="de-DE" sz="1200" b="1" spc="8" dirty="0"/>
              <a:t>Minijob</a:t>
            </a:r>
            <a:r>
              <a:rPr lang="de-DE" sz="1200" spc="8" dirty="0"/>
              <a:t> (bei gewerblichen/freiberuflichen Arbeitgebern),  </a:t>
            </a:r>
            <a:br>
              <a:rPr lang="de-DE" sz="1200" spc="8" dirty="0"/>
            </a:br>
            <a:r>
              <a:rPr lang="de-DE" sz="1200" spc="8" dirty="0"/>
              <a:t>Besonderheit bei Beschäftigung im Privathaushalt</a:t>
            </a:r>
          </a:p>
        </p:txBody>
      </p:sp>
      <p:sp>
        <p:nvSpPr>
          <p:cNvPr id="5" name="Fußzeilenplatzhalter 4">
            <a:extLst>
              <a:ext uri="{FF2B5EF4-FFF2-40B4-BE49-F238E27FC236}">
                <a16:creationId xmlns:a16="http://schemas.microsoft.com/office/drawing/2014/main" id="{F126D435-0F31-45AB-A09F-BBF1775D8634}"/>
              </a:ext>
            </a:extLst>
          </p:cNvPr>
          <p:cNvSpPr>
            <a:spLocks noGrp="1"/>
          </p:cNvSpPr>
          <p:nvPr>
            <p:ph type="ftr" sz="quarter" idx="15"/>
          </p:nvPr>
        </p:nvSpPr>
        <p:spPr/>
        <p:txBody>
          <a:bodyPr/>
          <a:lstStyle/>
          <a:p>
            <a:r>
              <a:rPr lang="de-DE"/>
              <a:t>Alles Wichtige für das Jahr 2023</a:t>
            </a:r>
            <a:endParaRPr lang="de-DE" dirty="0"/>
          </a:p>
        </p:txBody>
      </p:sp>
      <p:sp>
        <p:nvSpPr>
          <p:cNvPr id="6" name="Foliennummernplatzhalter 5">
            <a:extLst>
              <a:ext uri="{FF2B5EF4-FFF2-40B4-BE49-F238E27FC236}">
                <a16:creationId xmlns:a16="http://schemas.microsoft.com/office/drawing/2014/main" id="{8A56B324-52AC-4670-8D33-9930B00BAF63}"/>
              </a:ext>
            </a:extLst>
          </p:cNvPr>
          <p:cNvSpPr>
            <a:spLocks noGrp="1"/>
          </p:cNvSpPr>
          <p:nvPr>
            <p:ph type="sldNum" sz="quarter" idx="16"/>
          </p:nvPr>
        </p:nvSpPr>
        <p:spPr/>
        <p:txBody>
          <a:bodyPr/>
          <a:lstStyle/>
          <a:p>
            <a:fld id="{BE799682-1F0A-4BE5-A402-BB0EBC4D5055}" type="slidenum">
              <a:rPr lang="de-DE" smtClean="0"/>
              <a:pPr/>
              <a:t>18</a:t>
            </a:fld>
            <a:endParaRPr lang="de-DE" dirty="0"/>
          </a:p>
        </p:txBody>
      </p:sp>
      <p:sp>
        <p:nvSpPr>
          <p:cNvPr id="7" name="Titel 5">
            <a:extLst>
              <a:ext uri="{FF2B5EF4-FFF2-40B4-BE49-F238E27FC236}">
                <a16:creationId xmlns:a16="http://schemas.microsoft.com/office/drawing/2014/main" id="{70DDC8F4-C5A2-4C1A-AA3B-79466688E98D}"/>
              </a:ext>
            </a:extLst>
          </p:cNvPr>
          <p:cNvSpPr>
            <a:spLocks noGrp="1"/>
          </p:cNvSpPr>
          <p:nvPr>
            <p:ph type="title"/>
          </p:nvPr>
        </p:nvSpPr>
        <p:spPr>
          <a:xfrm>
            <a:off x="455616" y="288133"/>
            <a:ext cx="7413625" cy="404209"/>
          </a:xfrm>
        </p:spPr>
        <p:txBody>
          <a:bodyPr/>
          <a:lstStyle/>
          <a:p>
            <a:r>
              <a:rPr lang="de-DE" spc="8" dirty="0"/>
              <a:t>Reform: Mindestlohn, Minijobs und </a:t>
            </a:r>
            <a:r>
              <a:rPr lang="de-DE" spc="8" dirty="0" err="1"/>
              <a:t>Midijobs</a:t>
            </a:r>
            <a:endParaRPr lang="de-DE" dirty="0"/>
          </a:p>
        </p:txBody>
      </p:sp>
      <p:sp>
        <p:nvSpPr>
          <p:cNvPr id="8" name="Textplatzhalter 7">
            <a:extLst>
              <a:ext uri="{FF2B5EF4-FFF2-40B4-BE49-F238E27FC236}">
                <a16:creationId xmlns:a16="http://schemas.microsoft.com/office/drawing/2014/main" id="{B451CA5E-0D9D-4D1F-B3A7-1675D889B60B}"/>
              </a:ext>
            </a:extLst>
          </p:cNvPr>
          <p:cNvSpPr>
            <a:spLocks noGrp="1"/>
          </p:cNvSpPr>
          <p:nvPr>
            <p:ph type="body" sz="quarter" idx="14"/>
          </p:nvPr>
        </p:nvSpPr>
        <p:spPr>
          <a:xfrm>
            <a:off x="468313" y="692945"/>
            <a:ext cx="7416800" cy="258603"/>
          </a:xfrm>
        </p:spPr>
        <p:txBody>
          <a:bodyPr/>
          <a:lstStyle/>
          <a:p>
            <a:r>
              <a:rPr lang="de-DE" b="0" spc="8" dirty="0" err="1"/>
              <a:t>Midijobs</a:t>
            </a:r>
            <a:r>
              <a:rPr lang="de-DE" b="0" spc="8" dirty="0"/>
              <a:t>: Übergangsregelung bis 31. Dezember 2023   </a:t>
            </a:r>
          </a:p>
        </p:txBody>
      </p:sp>
    </p:spTree>
    <p:extLst>
      <p:ext uri="{BB962C8B-B14F-4D97-AF65-F5344CB8AC3E}">
        <p14:creationId xmlns:p14="http://schemas.microsoft.com/office/powerpoint/2010/main" val="424516757"/>
      </p:ext>
    </p:extLst>
  </p:cSld>
  <p:clrMapOvr>
    <a:masterClrMapping/>
  </p:clrMapOvr>
  <p:transition advClick="0" advTm="6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5">
            <a:extLst>
              <a:ext uri="{FF2B5EF4-FFF2-40B4-BE49-F238E27FC236}">
                <a16:creationId xmlns:a16="http://schemas.microsoft.com/office/drawing/2014/main" id="{70DDC8F4-C5A2-4C1A-AA3B-79466688E98D}"/>
              </a:ext>
            </a:extLst>
          </p:cNvPr>
          <p:cNvSpPr>
            <a:spLocks noGrp="1"/>
          </p:cNvSpPr>
          <p:nvPr>
            <p:ph type="title"/>
          </p:nvPr>
        </p:nvSpPr>
        <p:spPr/>
        <p:txBody>
          <a:bodyPr/>
          <a:lstStyle/>
          <a:p>
            <a:r>
              <a:rPr lang="de-DE" spc="8" dirty="0"/>
              <a:t>Reform: Mindestlohn, Minijobs und </a:t>
            </a:r>
            <a:r>
              <a:rPr lang="de-DE" spc="8" dirty="0" err="1"/>
              <a:t>Midijobs</a:t>
            </a:r>
            <a:endParaRPr lang="de-DE" dirty="0"/>
          </a:p>
        </p:txBody>
      </p:sp>
      <p:sp>
        <p:nvSpPr>
          <p:cNvPr id="3" name="Inhaltsplatzhalter 2">
            <a:extLst>
              <a:ext uri="{FF2B5EF4-FFF2-40B4-BE49-F238E27FC236}">
                <a16:creationId xmlns:a16="http://schemas.microsoft.com/office/drawing/2014/main" id="{BAEE7B0F-BBBA-4B5B-BC5D-B33BF5AC13FB}"/>
              </a:ext>
            </a:extLst>
          </p:cNvPr>
          <p:cNvSpPr>
            <a:spLocks noGrp="1"/>
          </p:cNvSpPr>
          <p:nvPr>
            <p:ph sz="quarter" idx="13"/>
          </p:nvPr>
        </p:nvSpPr>
        <p:spPr>
          <a:xfrm>
            <a:off x="468314" y="900000"/>
            <a:ext cx="7920000" cy="3304698"/>
          </a:xfrm>
        </p:spPr>
        <p:txBody>
          <a:bodyPr/>
          <a:lstStyle/>
          <a:p>
            <a:pPr marL="0" marR="0" lvl="0" indent="0" algn="l" defTabSz="914400" rtl="0" eaLnBrk="1" fontAlgn="base" latinLnBrk="0" hangingPunct="1">
              <a:lnSpc>
                <a:spcPct val="100000"/>
              </a:lnSpc>
              <a:spcBef>
                <a:spcPts val="600"/>
              </a:spcBef>
              <a:spcAft>
                <a:spcPct val="0"/>
              </a:spcAft>
              <a:buClr>
                <a:srgbClr val="DC0A1E"/>
              </a:buClr>
              <a:buSzTx/>
              <a:buFont typeface="Arial" panose="020B0604020202020204" pitchFamily="34" charset="0"/>
              <a:buNone/>
              <a:tabLst/>
              <a:defRPr/>
            </a:pPr>
            <a:r>
              <a:rPr kumimoji="0" lang="de-DE" sz="1350" b="1" i="1" u="none" strike="noStrike" kern="0" cap="none" spc="0" normalizeH="0" baseline="0" noProof="0" dirty="0">
                <a:ln>
                  <a:noFill/>
                </a:ln>
                <a:solidFill>
                  <a:srgbClr val="CE1620"/>
                </a:solidFill>
                <a:effectLst/>
                <a:uLnTx/>
                <a:uFillTx/>
                <a:latin typeface="Verdana" panose="020B0604030504040204" pitchFamily="34" charset="0"/>
                <a:ea typeface="Verdana" panose="020B0604030504040204" pitchFamily="34" charset="0"/>
              </a:rPr>
              <a:t>_______________________________________________________________</a:t>
            </a:r>
            <a:br>
              <a:rPr kumimoji="0" lang="de-DE" sz="1350" b="1" i="1" u="none" strike="noStrike" kern="0" cap="none" spc="0" normalizeH="0" baseline="0" noProof="0" dirty="0">
                <a:ln>
                  <a:noFill/>
                </a:ln>
                <a:solidFill>
                  <a:srgbClr val="009EEB"/>
                </a:solidFill>
                <a:effectLst/>
                <a:uLnTx/>
                <a:uFillTx/>
                <a:latin typeface="Verdana" panose="020B0604030504040204" pitchFamily="34" charset="0"/>
                <a:ea typeface="Verdana" panose="020B0604030504040204" pitchFamily="34" charset="0"/>
              </a:rPr>
            </a:br>
            <a:r>
              <a:rPr kumimoji="0" lang="de-DE" sz="1200" b="1" i="0" u="none" strike="noStrike" kern="0" cap="none" spc="0" normalizeH="0" baseline="0" noProof="0" dirty="0">
                <a:ln>
                  <a:noFill/>
                </a:ln>
                <a:solidFill>
                  <a:srgbClr val="000000"/>
                </a:solidFill>
                <a:effectLst/>
                <a:uLnTx/>
                <a:uFillTx/>
              </a:rPr>
              <a:t>Beispiel</a:t>
            </a:r>
          </a:p>
          <a:p>
            <a:pPr marL="0" indent="0">
              <a:spcBef>
                <a:spcPts val="0"/>
              </a:spcBef>
              <a:spcAft>
                <a:spcPts val="600"/>
              </a:spcAft>
              <a:buNone/>
            </a:pPr>
            <a:br>
              <a:rPr lang="de-DE" sz="1200" spc="-8" dirty="0"/>
            </a:br>
            <a:r>
              <a:rPr lang="de-DE" sz="1200" spc="-8" dirty="0"/>
              <a:t>Eine Hausaufgabenhilfe war seit Jahren für ein Nachhilfeinstitut geringfügig entlohnt beschäftigt und familienversichert über ihren Ehemann (10 Wochenstunden zu Mindestlohnbedingungen). Da eine Anpassung der Arbeitszeit unmöglich war, bestand SV-Pflicht seit 1.7.2022 (10 Stunden x 10,45 EUR x 13 Wochen : 3 Monate = </a:t>
            </a:r>
            <a:r>
              <a:rPr lang="de-DE" sz="1200" b="1" spc="-8" dirty="0">
                <a:solidFill>
                  <a:srgbClr val="A50816"/>
                </a:solidFill>
              </a:rPr>
              <a:t>452,83 EUR</a:t>
            </a:r>
            <a:r>
              <a:rPr lang="de-DE" sz="1200" spc="-8" dirty="0"/>
              <a:t>). </a:t>
            </a:r>
          </a:p>
          <a:p>
            <a:pPr>
              <a:spcBef>
                <a:spcPts val="0"/>
              </a:spcBef>
              <a:spcAft>
                <a:spcPts val="600"/>
              </a:spcAft>
            </a:pPr>
            <a:r>
              <a:rPr lang="de-DE" sz="1200" spc="8" dirty="0"/>
              <a:t>Seit 1.10.2022 liegt nun grundsätzlich wieder eine geringfügig entlohnte Beschäftigung vor (10 Stunden x 12,00 EUR x 13 Wochen : 3 Monate = </a:t>
            </a:r>
            <a:r>
              <a:rPr lang="de-DE" sz="1200" b="1" spc="8" dirty="0">
                <a:solidFill>
                  <a:srgbClr val="A50816"/>
                </a:solidFill>
              </a:rPr>
              <a:t>520,00 EUR</a:t>
            </a:r>
            <a:r>
              <a:rPr lang="de-DE" sz="1200" spc="8" dirty="0"/>
              <a:t>).</a:t>
            </a:r>
            <a:br>
              <a:rPr lang="de-DE" sz="1200" spc="8" dirty="0"/>
            </a:br>
            <a:r>
              <a:rPr lang="de-DE" sz="1200" spc="8" dirty="0"/>
              <a:t>Die Übergangsregelung in der KV/PV findet keine Anwendung, da seit 1.10.2022 wieder Anspruch auf Familienversicherung besteht. Abhängig davon, ob gegenüber dem Nachhilfeinstitut die Befreiung von der Übergangsregelung in der ALV erklärt wird oder nicht, ergeben sich folgende Konsequenzen (RV-Pflicht unterstellt):</a:t>
            </a:r>
          </a:p>
          <a:p>
            <a:pPr lvl="1">
              <a:spcBef>
                <a:spcPts val="0"/>
              </a:spcBef>
              <a:spcAft>
                <a:spcPts val="600"/>
              </a:spcAft>
            </a:pPr>
            <a:r>
              <a:rPr lang="de-DE" sz="1200" spc="8" dirty="0"/>
              <a:t>Abmeldung (</a:t>
            </a:r>
            <a:r>
              <a:rPr lang="de-DE" sz="1200" b="1" spc="8" dirty="0"/>
              <a:t>32</a:t>
            </a:r>
            <a:r>
              <a:rPr lang="de-DE" sz="1200" spc="8" dirty="0"/>
              <a:t>) zum 30.9.2022, Krankenkasse, PGR 101, BGR </a:t>
            </a:r>
            <a:r>
              <a:rPr lang="de-DE" sz="1200" b="1" spc="8" dirty="0"/>
              <a:t>1111</a:t>
            </a:r>
          </a:p>
          <a:p>
            <a:pPr lvl="1">
              <a:spcBef>
                <a:spcPts val="0"/>
              </a:spcBef>
              <a:spcAft>
                <a:spcPts val="600"/>
              </a:spcAft>
            </a:pPr>
            <a:r>
              <a:rPr lang="de-DE" sz="1200" spc="8" dirty="0"/>
              <a:t>Anmeldung (</a:t>
            </a:r>
            <a:r>
              <a:rPr lang="de-DE" sz="1200" b="1" spc="8" dirty="0"/>
              <a:t>12</a:t>
            </a:r>
            <a:r>
              <a:rPr lang="de-DE" sz="1200" spc="8" dirty="0"/>
              <a:t>) zum 1.10.2022, Minijob-Zentrale, PGR 109, BGR </a:t>
            </a:r>
            <a:r>
              <a:rPr lang="de-DE" sz="1200" b="1" spc="8" dirty="0"/>
              <a:t>6100 und</a:t>
            </a:r>
            <a:br>
              <a:rPr lang="de-DE" sz="1200" spc="8" dirty="0"/>
            </a:br>
            <a:r>
              <a:rPr lang="de-DE" sz="1200" spc="8" dirty="0"/>
              <a:t>Anmeldung (</a:t>
            </a:r>
            <a:r>
              <a:rPr lang="de-DE" sz="1200" b="1" spc="8" dirty="0"/>
              <a:t>12</a:t>
            </a:r>
            <a:r>
              <a:rPr lang="de-DE" sz="1200" spc="8" dirty="0"/>
              <a:t>) zum 1.10.2022, Krankenkasse, PGR 109, BGR </a:t>
            </a:r>
            <a:r>
              <a:rPr lang="de-DE" sz="1200" b="1" spc="8" dirty="0"/>
              <a:t>0010</a:t>
            </a:r>
            <a:r>
              <a:rPr lang="de-DE" sz="1200" spc="8" dirty="0"/>
              <a:t> </a:t>
            </a:r>
          </a:p>
          <a:p>
            <a:pPr lvl="1">
              <a:spcBef>
                <a:spcPts val="0"/>
              </a:spcBef>
              <a:spcAft>
                <a:spcPts val="600"/>
              </a:spcAft>
            </a:pPr>
            <a:r>
              <a:rPr lang="de-DE" sz="1200" b="1" spc="8" dirty="0"/>
              <a:t>oder</a:t>
            </a:r>
            <a:r>
              <a:rPr lang="de-DE" sz="1200" spc="8" dirty="0"/>
              <a:t> nur Anmeldung (</a:t>
            </a:r>
            <a:r>
              <a:rPr lang="de-DE" sz="1200" b="1" spc="8" dirty="0"/>
              <a:t>12</a:t>
            </a:r>
            <a:r>
              <a:rPr lang="de-DE" sz="1200" spc="8" dirty="0"/>
              <a:t>) zum 1.10.2022, Minijob-Zentrale, PGR 109, BGR </a:t>
            </a:r>
            <a:r>
              <a:rPr lang="de-DE" sz="1200" b="1" spc="8" dirty="0"/>
              <a:t>6100</a:t>
            </a:r>
          </a:p>
        </p:txBody>
      </p:sp>
      <p:sp>
        <p:nvSpPr>
          <p:cNvPr id="5" name="Fußzeilenplatzhalter 4">
            <a:extLst>
              <a:ext uri="{FF2B5EF4-FFF2-40B4-BE49-F238E27FC236}">
                <a16:creationId xmlns:a16="http://schemas.microsoft.com/office/drawing/2014/main" id="{F126D435-0F31-45AB-A09F-BBF1775D8634}"/>
              </a:ext>
            </a:extLst>
          </p:cNvPr>
          <p:cNvSpPr>
            <a:spLocks noGrp="1"/>
          </p:cNvSpPr>
          <p:nvPr>
            <p:ph type="ftr" sz="quarter" idx="15"/>
          </p:nvPr>
        </p:nvSpPr>
        <p:spPr/>
        <p:txBody>
          <a:bodyPr/>
          <a:lstStyle/>
          <a:p>
            <a:r>
              <a:rPr lang="de-DE"/>
              <a:t>Alles Wichtige für das Jahr 2023</a:t>
            </a:r>
            <a:endParaRPr lang="de-DE" dirty="0"/>
          </a:p>
        </p:txBody>
      </p:sp>
      <p:sp>
        <p:nvSpPr>
          <p:cNvPr id="6" name="Foliennummernplatzhalter 5">
            <a:extLst>
              <a:ext uri="{FF2B5EF4-FFF2-40B4-BE49-F238E27FC236}">
                <a16:creationId xmlns:a16="http://schemas.microsoft.com/office/drawing/2014/main" id="{8A56B324-52AC-4670-8D33-9930B00BAF63}"/>
              </a:ext>
            </a:extLst>
          </p:cNvPr>
          <p:cNvSpPr>
            <a:spLocks noGrp="1"/>
          </p:cNvSpPr>
          <p:nvPr>
            <p:ph type="sldNum" sz="quarter" idx="16"/>
          </p:nvPr>
        </p:nvSpPr>
        <p:spPr/>
        <p:txBody>
          <a:bodyPr/>
          <a:lstStyle/>
          <a:p>
            <a:fld id="{BE799682-1F0A-4BE5-A402-BB0EBC4D5055}" type="slidenum">
              <a:rPr lang="de-DE" smtClean="0"/>
              <a:pPr/>
              <a:t>19</a:t>
            </a:fld>
            <a:endParaRPr lang="de-DE" dirty="0"/>
          </a:p>
        </p:txBody>
      </p:sp>
      <p:sp>
        <p:nvSpPr>
          <p:cNvPr id="2" name="Textplatzhalter 3">
            <a:extLst>
              <a:ext uri="{FF2B5EF4-FFF2-40B4-BE49-F238E27FC236}">
                <a16:creationId xmlns:a16="http://schemas.microsoft.com/office/drawing/2014/main" id="{3EA8AF81-00D9-0ABE-76A7-16E6D5F81308}"/>
              </a:ext>
            </a:extLst>
          </p:cNvPr>
          <p:cNvSpPr>
            <a:spLocks noGrp="1"/>
          </p:cNvSpPr>
          <p:nvPr>
            <p:ph type="body" sz="quarter" idx="14"/>
          </p:nvPr>
        </p:nvSpPr>
        <p:spPr>
          <a:xfrm>
            <a:off x="468313" y="692945"/>
            <a:ext cx="7416800" cy="258603"/>
          </a:xfrm>
        </p:spPr>
        <p:txBody>
          <a:bodyPr/>
          <a:lstStyle/>
          <a:p>
            <a:r>
              <a:rPr lang="de-DE" dirty="0"/>
              <a:t>Übergangsregelung</a:t>
            </a:r>
          </a:p>
        </p:txBody>
      </p:sp>
    </p:spTree>
    <p:extLst>
      <p:ext uri="{BB962C8B-B14F-4D97-AF65-F5344CB8AC3E}">
        <p14:creationId xmlns:p14="http://schemas.microsoft.com/office/powerpoint/2010/main" val="3312253031"/>
      </p:ext>
    </p:extLst>
  </p:cSld>
  <p:clrMapOvr>
    <a:masterClrMapping/>
  </p:clrMapOvr>
  <p:transition advClick="0" advTm="6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Ihre Ansprechpartner</a:t>
            </a:r>
          </a:p>
        </p:txBody>
      </p:sp>
      <p:sp>
        <p:nvSpPr>
          <p:cNvPr id="5" name="Fußzeilenplatzhalter 4"/>
          <p:cNvSpPr>
            <a:spLocks noGrp="1"/>
          </p:cNvSpPr>
          <p:nvPr>
            <p:ph type="ftr" sz="quarter" idx="15"/>
          </p:nvPr>
        </p:nvSpPr>
        <p:spPr/>
        <p:txBody>
          <a:bodyPr/>
          <a:lstStyle/>
          <a:p>
            <a:r>
              <a:rPr lang="de-DE"/>
              <a:t>hkk Jahreswechselseminar</a:t>
            </a:r>
            <a:endParaRPr lang="de-DE" dirty="0"/>
          </a:p>
        </p:txBody>
      </p:sp>
      <p:sp>
        <p:nvSpPr>
          <p:cNvPr id="6" name="Foliennummernplatzhalter 5"/>
          <p:cNvSpPr>
            <a:spLocks noGrp="1"/>
          </p:cNvSpPr>
          <p:nvPr>
            <p:ph type="sldNum" sz="quarter" idx="16"/>
          </p:nvPr>
        </p:nvSpPr>
        <p:spPr/>
        <p:txBody>
          <a:bodyPr/>
          <a:lstStyle/>
          <a:p>
            <a:fld id="{BE799682-1F0A-4BE5-A402-BB0EBC4D5055}" type="slidenum">
              <a:rPr lang="de-DE" smtClean="0"/>
              <a:pPr/>
              <a:t>2</a:t>
            </a:fld>
            <a:endParaRPr lang="de-DE" dirty="0"/>
          </a:p>
        </p:txBody>
      </p:sp>
      <p:sp>
        <p:nvSpPr>
          <p:cNvPr id="7" name="Text Box 2"/>
          <p:cNvSpPr txBox="1">
            <a:spLocks noGrp="1" noChangeArrowheads="1"/>
          </p:cNvSpPr>
          <p:nvPr>
            <p:ph sz="quarter" idx="13"/>
          </p:nvPr>
        </p:nvSpPr>
        <p:spPr bwMode="auto">
          <a:xfrm>
            <a:off x="467544" y="915566"/>
            <a:ext cx="7416800" cy="2359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82563" indent="-182563">
              <a:tabLst>
                <a:tab pos="182563" algn="l"/>
              </a:tabLst>
              <a:defRPr sz="2400">
                <a:solidFill>
                  <a:schemeClr val="tx1"/>
                </a:solidFill>
                <a:latin typeface="Arial" charset="0"/>
                <a:cs typeface="Arial" charset="0"/>
              </a:defRPr>
            </a:lvl1pPr>
            <a:lvl2pPr marL="742950" indent="-285750">
              <a:tabLst>
                <a:tab pos="182563" algn="l"/>
              </a:tabLst>
              <a:defRPr sz="2400">
                <a:solidFill>
                  <a:schemeClr val="tx1"/>
                </a:solidFill>
                <a:latin typeface="Arial" charset="0"/>
                <a:cs typeface="Arial" charset="0"/>
              </a:defRPr>
            </a:lvl2pPr>
            <a:lvl3pPr marL="1143000" indent="-228600">
              <a:tabLst>
                <a:tab pos="182563" algn="l"/>
              </a:tabLst>
              <a:defRPr sz="2400">
                <a:solidFill>
                  <a:schemeClr val="tx1"/>
                </a:solidFill>
                <a:latin typeface="Arial" charset="0"/>
                <a:cs typeface="Arial" charset="0"/>
              </a:defRPr>
            </a:lvl3pPr>
            <a:lvl4pPr marL="1600200" indent="-228600">
              <a:tabLst>
                <a:tab pos="182563" algn="l"/>
              </a:tabLst>
              <a:defRPr sz="2400">
                <a:solidFill>
                  <a:schemeClr val="tx1"/>
                </a:solidFill>
                <a:latin typeface="Arial" charset="0"/>
                <a:cs typeface="Arial" charset="0"/>
              </a:defRPr>
            </a:lvl4pPr>
            <a:lvl5pPr marL="2057400" indent="-228600">
              <a:tabLst>
                <a:tab pos="182563" algn="l"/>
              </a:tabLst>
              <a:defRPr sz="2400">
                <a:solidFill>
                  <a:schemeClr val="tx1"/>
                </a:solidFill>
                <a:latin typeface="Arial" charset="0"/>
                <a:cs typeface="Arial" charset="0"/>
              </a:defRPr>
            </a:lvl5pPr>
            <a:lvl6pPr marL="2514600" indent="-228600" eaLnBrk="0" fontAlgn="base" hangingPunct="0">
              <a:spcBef>
                <a:spcPct val="0"/>
              </a:spcBef>
              <a:spcAft>
                <a:spcPct val="0"/>
              </a:spcAft>
              <a:tabLst>
                <a:tab pos="182563" algn="l"/>
              </a:tabLst>
              <a:defRPr sz="2400">
                <a:solidFill>
                  <a:schemeClr val="tx1"/>
                </a:solidFill>
                <a:latin typeface="Arial" charset="0"/>
                <a:cs typeface="Arial" charset="0"/>
              </a:defRPr>
            </a:lvl6pPr>
            <a:lvl7pPr marL="2971800" indent="-228600" eaLnBrk="0" fontAlgn="base" hangingPunct="0">
              <a:spcBef>
                <a:spcPct val="0"/>
              </a:spcBef>
              <a:spcAft>
                <a:spcPct val="0"/>
              </a:spcAft>
              <a:tabLst>
                <a:tab pos="182563" algn="l"/>
              </a:tabLst>
              <a:defRPr sz="2400">
                <a:solidFill>
                  <a:schemeClr val="tx1"/>
                </a:solidFill>
                <a:latin typeface="Arial" charset="0"/>
                <a:cs typeface="Arial" charset="0"/>
              </a:defRPr>
            </a:lvl7pPr>
            <a:lvl8pPr marL="3429000" indent="-228600" eaLnBrk="0" fontAlgn="base" hangingPunct="0">
              <a:spcBef>
                <a:spcPct val="0"/>
              </a:spcBef>
              <a:spcAft>
                <a:spcPct val="0"/>
              </a:spcAft>
              <a:tabLst>
                <a:tab pos="182563" algn="l"/>
              </a:tabLst>
              <a:defRPr sz="2400">
                <a:solidFill>
                  <a:schemeClr val="tx1"/>
                </a:solidFill>
                <a:latin typeface="Arial" charset="0"/>
                <a:cs typeface="Arial" charset="0"/>
              </a:defRPr>
            </a:lvl8pPr>
            <a:lvl9pPr marL="3886200" indent="-228600" eaLnBrk="0" fontAlgn="base" hangingPunct="0">
              <a:spcBef>
                <a:spcPct val="0"/>
              </a:spcBef>
              <a:spcAft>
                <a:spcPct val="0"/>
              </a:spcAft>
              <a:tabLst>
                <a:tab pos="182563" algn="l"/>
              </a:tabLst>
              <a:defRPr sz="2400">
                <a:solidFill>
                  <a:schemeClr val="tx1"/>
                </a:solidFill>
                <a:latin typeface="Arial" charset="0"/>
                <a:cs typeface="Arial" charset="0"/>
              </a:defRPr>
            </a:lvl9pPr>
          </a:lstStyle>
          <a:p>
            <a:pPr marL="0" indent="0" eaLnBrk="1" hangingPunct="1">
              <a:lnSpc>
                <a:spcPts val="2500"/>
              </a:lnSpc>
              <a:spcAft>
                <a:spcPts val="1200"/>
              </a:spcAft>
              <a:buNone/>
            </a:pPr>
            <a:r>
              <a:rPr lang="de-DE" altLang="de-DE" sz="1600" b="1" dirty="0">
                <a:solidFill>
                  <a:srgbClr val="CE1620"/>
                </a:solidFill>
                <a:latin typeface="Verdana" pitchFamily="34" charset="0"/>
              </a:rPr>
              <a:t>l</a:t>
            </a:r>
            <a:r>
              <a:rPr lang="de-DE" altLang="de-DE" sz="1600" b="1" dirty="0">
                <a:solidFill>
                  <a:srgbClr val="D6490F"/>
                </a:solidFill>
                <a:latin typeface="Verdana" pitchFamily="34" charset="0"/>
              </a:rPr>
              <a:t> </a:t>
            </a:r>
            <a:r>
              <a:rPr lang="de-DE" altLang="de-DE" sz="1600" dirty="0">
                <a:latin typeface="Verdana" pitchFamily="34" charset="0"/>
              </a:rPr>
              <a:t>	</a:t>
            </a:r>
            <a:r>
              <a:rPr lang="de-DE" altLang="de-DE" sz="1300" dirty="0">
                <a:latin typeface="Verdana" pitchFamily="34" charset="0"/>
              </a:rPr>
              <a:t>Dennis Hülstede</a:t>
            </a:r>
          </a:p>
          <a:p>
            <a:pPr marL="0" indent="0" eaLnBrk="1" hangingPunct="1">
              <a:lnSpc>
                <a:spcPts val="2500"/>
              </a:lnSpc>
              <a:spcAft>
                <a:spcPts val="1200"/>
              </a:spcAft>
              <a:buNone/>
            </a:pPr>
            <a:r>
              <a:rPr lang="de-DE" altLang="de-DE" sz="1300" dirty="0">
                <a:latin typeface="Verdana" pitchFamily="34" charset="0"/>
              </a:rPr>
              <a:t>	Telefon: 0421 3655-1602</a:t>
            </a:r>
          </a:p>
          <a:p>
            <a:pPr marL="0" indent="0" eaLnBrk="1" hangingPunct="1">
              <a:lnSpc>
                <a:spcPts val="2500"/>
              </a:lnSpc>
              <a:spcAft>
                <a:spcPts val="1200"/>
              </a:spcAft>
              <a:buNone/>
            </a:pPr>
            <a:r>
              <a:rPr lang="de-DE" altLang="de-DE" sz="1300" b="1" dirty="0">
                <a:latin typeface="Verdana" pitchFamily="34" charset="0"/>
              </a:rPr>
              <a:t>   </a:t>
            </a:r>
            <a:r>
              <a:rPr lang="de-DE" altLang="de-DE" sz="1300" dirty="0">
                <a:latin typeface="Verdana" pitchFamily="34" charset="0"/>
              </a:rPr>
              <a:t>E-Mail: Dennis.Huelstede@hkk.de</a:t>
            </a:r>
          </a:p>
          <a:p>
            <a:pPr marL="0" indent="0" eaLnBrk="1" hangingPunct="1">
              <a:lnSpc>
                <a:spcPts val="2500"/>
              </a:lnSpc>
              <a:spcAft>
                <a:spcPts val="1200"/>
              </a:spcAft>
              <a:buNone/>
            </a:pPr>
            <a:endParaRPr lang="de-DE" altLang="de-DE" sz="1600" dirty="0">
              <a:latin typeface="Verdana" pitchFamily="34" charset="0"/>
            </a:endParaRPr>
          </a:p>
          <a:p>
            <a:pPr marL="0" indent="0" eaLnBrk="1" hangingPunct="1">
              <a:lnSpc>
                <a:spcPts val="2500"/>
              </a:lnSpc>
              <a:spcAft>
                <a:spcPts val="1200"/>
              </a:spcAft>
              <a:buNone/>
            </a:pPr>
            <a:r>
              <a:rPr lang="de-DE" altLang="de-DE" sz="1600" dirty="0">
                <a:latin typeface="Verdana" pitchFamily="34" charset="0"/>
              </a:rPr>
              <a:t>	</a:t>
            </a:r>
            <a:r>
              <a:rPr lang="de-DE" altLang="de-DE" sz="1600" b="1" dirty="0">
                <a:latin typeface="Verdana" pitchFamily="34" charset="0"/>
              </a:rPr>
              <a:t> </a:t>
            </a:r>
            <a:r>
              <a:rPr lang="de-DE" altLang="de-DE" sz="1600" dirty="0">
                <a:latin typeface="Verdana" pitchFamily="34" charset="0"/>
              </a:rPr>
              <a:t>	</a:t>
            </a:r>
            <a:r>
              <a:rPr lang="de-DE" altLang="de-DE" sz="1600" b="1" dirty="0">
                <a:latin typeface="Verdana" pitchFamily="34" charset="0"/>
              </a:rPr>
              <a:t> </a:t>
            </a:r>
            <a:r>
              <a:rPr lang="de-DE" altLang="de-DE" sz="1600" dirty="0">
                <a:latin typeface="Verdana" pitchFamily="34" charset="0"/>
              </a:rPr>
              <a:t>	</a:t>
            </a:r>
          </a:p>
        </p:txBody>
      </p:sp>
      <p:sp>
        <p:nvSpPr>
          <p:cNvPr id="12" name="Text Box 2"/>
          <p:cNvSpPr txBox="1">
            <a:spLocks noChangeArrowheads="1"/>
          </p:cNvSpPr>
          <p:nvPr/>
        </p:nvSpPr>
        <p:spPr bwMode="auto">
          <a:xfrm>
            <a:off x="477254" y="2727967"/>
            <a:ext cx="7416800" cy="241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82563" indent="-182563" algn="l" rtl="0" eaLnBrk="1" fontAlgn="base" hangingPunct="1">
              <a:spcBef>
                <a:spcPct val="20000"/>
              </a:spcBef>
              <a:spcAft>
                <a:spcPct val="0"/>
              </a:spcAft>
              <a:buClr>
                <a:schemeClr val="tx2"/>
              </a:buClr>
              <a:buFont typeface="Arial" panose="020B0604020202020204" pitchFamily="34" charset="0"/>
              <a:buChar char="•"/>
              <a:tabLst>
                <a:tab pos="182563" algn="l"/>
              </a:tabLst>
              <a:defRPr sz="2400" baseline="0">
                <a:solidFill>
                  <a:schemeClr val="tx1"/>
                </a:solidFill>
                <a:latin typeface="Arial" charset="0"/>
                <a:ea typeface="Verdana" panose="020B0604030504040204" pitchFamily="34" charset="0"/>
                <a:cs typeface="Arial" charset="0"/>
              </a:defRPr>
            </a:lvl1pPr>
            <a:lvl2pPr marL="742950" indent="-285750" algn="l" rtl="0" eaLnBrk="1" fontAlgn="base" hangingPunct="1">
              <a:spcBef>
                <a:spcPct val="20000"/>
              </a:spcBef>
              <a:spcAft>
                <a:spcPct val="0"/>
              </a:spcAft>
              <a:buClr>
                <a:schemeClr val="tx2"/>
              </a:buClr>
              <a:buFont typeface="Arial" panose="020B0604020202020204" pitchFamily="34" charset="0"/>
              <a:buChar char="•"/>
              <a:tabLst>
                <a:tab pos="182563" algn="l"/>
              </a:tabLst>
              <a:defRPr sz="2400">
                <a:solidFill>
                  <a:schemeClr val="tx1"/>
                </a:solidFill>
                <a:latin typeface="Arial" charset="0"/>
                <a:ea typeface="Verdana" panose="020B0604030504040204" pitchFamily="34" charset="0"/>
                <a:cs typeface="Arial" charset="0"/>
              </a:defRPr>
            </a:lvl2pPr>
            <a:lvl3pPr marL="1143000" indent="-228600" algn="l" rtl="0" eaLnBrk="1" fontAlgn="base" hangingPunct="1">
              <a:spcBef>
                <a:spcPct val="20000"/>
              </a:spcBef>
              <a:spcAft>
                <a:spcPct val="0"/>
              </a:spcAft>
              <a:buClr>
                <a:schemeClr val="tx2"/>
              </a:buClr>
              <a:buFont typeface="Arial" panose="020B0604020202020204" pitchFamily="34" charset="0"/>
              <a:buChar char="•"/>
              <a:tabLst>
                <a:tab pos="182563" algn="l"/>
              </a:tabLst>
              <a:defRPr sz="2400">
                <a:solidFill>
                  <a:schemeClr val="tx1"/>
                </a:solidFill>
                <a:latin typeface="Arial" charset="0"/>
                <a:ea typeface="Verdana" panose="020B0604030504040204" pitchFamily="34" charset="0"/>
                <a:cs typeface="Arial" charset="0"/>
              </a:defRPr>
            </a:lvl3pPr>
            <a:lvl4pPr marL="1600200" indent="-228600" algn="l" rtl="0" eaLnBrk="1" fontAlgn="base" hangingPunct="1">
              <a:spcBef>
                <a:spcPct val="20000"/>
              </a:spcBef>
              <a:spcAft>
                <a:spcPct val="0"/>
              </a:spcAft>
              <a:buClr>
                <a:schemeClr val="tx2"/>
              </a:buClr>
              <a:buFont typeface="Arial" panose="020B0604020202020204" pitchFamily="34" charset="0"/>
              <a:buChar char="•"/>
              <a:tabLst>
                <a:tab pos="182563" algn="l"/>
              </a:tabLst>
              <a:defRPr sz="2400">
                <a:solidFill>
                  <a:schemeClr val="tx1"/>
                </a:solidFill>
                <a:latin typeface="Arial" charset="0"/>
                <a:ea typeface="Verdana" panose="020B0604030504040204" pitchFamily="34" charset="0"/>
                <a:cs typeface="Arial" charset="0"/>
              </a:defRPr>
            </a:lvl4pPr>
            <a:lvl5pPr marL="2057400" indent="-228600" algn="l" rtl="0" eaLnBrk="1" fontAlgn="base" hangingPunct="1">
              <a:spcBef>
                <a:spcPct val="20000"/>
              </a:spcBef>
              <a:spcAft>
                <a:spcPct val="0"/>
              </a:spcAft>
              <a:buChar char="»"/>
              <a:tabLst>
                <a:tab pos="182563" algn="l"/>
              </a:tabLst>
              <a:defRPr sz="2400">
                <a:solidFill>
                  <a:schemeClr val="tx1"/>
                </a:solidFill>
                <a:latin typeface="Arial" charset="0"/>
                <a:cs typeface="Arial" charset="0"/>
              </a:defRPr>
            </a:lvl5pPr>
            <a:lvl6pPr marL="2514600" indent="-228600" algn="l" rtl="0" eaLnBrk="0" fontAlgn="base" hangingPunct="0">
              <a:spcBef>
                <a:spcPct val="0"/>
              </a:spcBef>
              <a:spcAft>
                <a:spcPct val="0"/>
              </a:spcAft>
              <a:buChar char="»"/>
              <a:tabLst>
                <a:tab pos="182563" algn="l"/>
              </a:tabLst>
              <a:defRPr sz="2400">
                <a:solidFill>
                  <a:schemeClr val="tx1"/>
                </a:solidFill>
                <a:latin typeface="Arial" charset="0"/>
                <a:cs typeface="Arial" charset="0"/>
              </a:defRPr>
            </a:lvl6pPr>
            <a:lvl7pPr marL="2971800" indent="-228600" algn="l" rtl="0" eaLnBrk="0" fontAlgn="base" hangingPunct="0">
              <a:spcBef>
                <a:spcPct val="0"/>
              </a:spcBef>
              <a:spcAft>
                <a:spcPct val="0"/>
              </a:spcAft>
              <a:buChar char="»"/>
              <a:tabLst>
                <a:tab pos="182563" algn="l"/>
              </a:tabLst>
              <a:defRPr sz="2400">
                <a:solidFill>
                  <a:schemeClr val="tx1"/>
                </a:solidFill>
                <a:latin typeface="Arial" charset="0"/>
                <a:cs typeface="Arial" charset="0"/>
              </a:defRPr>
            </a:lvl7pPr>
            <a:lvl8pPr marL="3429000" indent="-228600" algn="l" rtl="0" eaLnBrk="0" fontAlgn="base" hangingPunct="0">
              <a:spcBef>
                <a:spcPct val="0"/>
              </a:spcBef>
              <a:spcAft>
                <a:spcPct val="0"/>
              </a:spcAft>
              <a:buChar char="»"/>
              <a:tabLst>
                <a:tab pos="182563" algn="l"/>
              </a:tabLst>
              <a:defRPr sz="2400">
                <a:solidFill>
                  <a:schemeClr val="tx1"/>
                </a:solidFill>
                <a:latin typeface="Arial" charset="0"/>
                <a:cs typeface="Arial" charset="0"/>
              </a:defRPr>
            </a:lvl8pPr>
            <a:lvl9pPr marL="3886200" indent="-228600" algn="l" rtl="0" eaLnBrk="0" fontAlgn="base" hangingPunct="0">
              <a:spcBef>
                <a:spcPct val="0"/>
              </a:spcBef>
              <a:spcAft>
                <a:spcPct val="0"/>
              </a:spcAft>
              <a:buChar char="»"/>
              <a:tabLst>
                <a:tab pos="182563" algn="l"/>
              </a:tabLst>
              <a:defRPr sz="2400">
                <a:solidFill>
                  <a:schemeClr val="tx1"/>
                </a:solidFill>
                <a:latin typeface="Arial" charset="0"/>
                <a:cs typeface="Arial" charset="0"/>
              </a:defRPr>
            </a:lvl9pPr>
          </a:lstStyle>
          <a:p>
            <a:pPr marL="0" indent="0">
              <a:lnSpc>
                <a:spcPts val="2500"/>
              </a:lnSpc>
              <a:spcAft>
                <a:spcPts val="1200"/>
              </a:spcAft>
              <a:buFont typeface="Arial" panose="020B0604020202020204" pitchFamily="34" charset="0"/>
              <a:buNone/>
            </a:pPr>
            <a:r>
              <a:rPr lang="de-DE" altLang="de-DE" sz="1600" b="1" kern="0" dirty="0">
                <a:solidFill>
                  <a:srgbClr val="CE1620"/>
                </a:solidFill>
                <a:latin typeface="Verdana" pitchFamily="34" charset="0"/>
              </a:rPr>
              <a:t>l</a:t>
            </a:r>
            <a:r>
              <a:rPr lang="de-DE" altLang="de-DE" sz="1600" b="1" kern="0" dirty="0">
                <a:solidFill>
                  <a:srgbClr val="D6490F"/>
                </a:solidFill>
                <a:latin typeface="Verdana" pitchFamily="34" charset="0"/>
              </a:rPr>
              <a:t> </a:t>
            </a:r>
            <a:r>
              <a:rPr lang="de-DE" altLang="de-DE" sz="1600" kern="0" dirty="0">
                <a:latin typeface="Verdana" pitchFamily="34" charset="0"/>
              </a:rPr>
              <a:t>	</a:t>
            </a:r>
            <a:r>
              <a:rPr lang="de-DE" altLang="de-DE" sz="1300" kern="0" dirty="0">
                <a:latin typeface="Verdana" pitchFamily="34" charset="0"/>
              </a:rPr>
              <a:t>Mirko Hohlen</a:t>
            </a:r>
          </a:p>
          <a:p>
            <a:pPr marL="0" indent="0">
              <a:lnSpc>
                <a:spcPts val="2500"/>
              </a:lnSpc>
              <a:spcAft>
                <a:spcPts val="1200"/>
              </a:spcAft>
              <a:buFont typeface="Arial" panose="020B0604020202020204" pitchFamily="34" charset="0"/>
              <a:buNone/>
            </a:pPr>
            <a:r>
              <a:rPr lang="de-DE" altLang="de-DE" sz="1300" kern="0" dirty="0">
                <a:latin typeface="Verdana" pitchFamily="34" charset="0"/>
              </a:rPr>
              <a:t>	Telefon: 0421 3655-1104</a:t>
            </a:r>
          </a:p>
          <a:p>
            <a:pPr marL="0" indent="0">
              <a:lnSpc>
                <a:spcPts val="2500"/>
              </a:lnSpc>
              <a:spcAft>
                <a:spcPts val="1200"/>
              </a:spcAft>
              <a:buFont typeface="Arial" panose="020B0604020202020204" pitchFamily="34" charset="0"/>
              <a:buNone/>
            </a:pPr>
            <a:r>
              <a:rPr lang="de-DE" altLang="de-DE" sz="1300" b="1" kern="0" dirty="0">
                <a:latin typeface="Verdana" pitchFamily="34" charset="0"/>
              </a:rPr>
              <a:t>   </a:t>
            </a:r>
            <a:r>
              <a:rPr lang="de-DE" altLang="de-DE" sz="1300" kern="0" dirty="0">
                <a:latin typeface="Verdana" pitchFamily="34" charset="0"/>
              </a:rPr>
              <a:t>E-Mail: Mirko.Hohlen@hkk.de</a:t>
            </a:r>
          </a:p>
          <a:p>
            <a:pPr marL="0" indent="0">
              <a:lnSpc>
                <a:spcPts val="2500"/>
              </a:lnSpc>
              <a:spcAft>
                <a:spcPts val="1200"/>
              </a:spcAft>
              <a:buFont typeface="Arial" panose="020B0604020202020204" pitchFamily="34" charset="0"/>
              <a:buNone/>
            </a:pPr>
            <a:endParaRPr lang="de-DE" altLang="de-DE" sz="1600" kern="0" dirty="0">
              <a:latin typeface="Verdana" pitchFamily="34" charset="0"/>
            </a:endParaRPr>
          </a:p>
          <a:p>
            <a:pPr marL="0" indent="0">
              <a:lnSpc>
                <a:spcPts val="2500"/>
              </a:lnSpc>
              <a:spcAft>
                <a:spcPts val="1200"/>
              </a:spcAft>
              <a:buFont typeface="Arial" panose="020B0604020202020204" pitchFamily="34" charset="0"/>
              <a:buNone/>
            </a:pPr>
            <a:r>
              <a:rPr lang="de-DE" altLang="de-DE" sz="1600" kern="0" dirty="0">
                <a:latin typeface="Verdana" pitchFamily="34" charset="0"/>
              </a:rPr>
              <a:t>	</a:t>
            </a:r>
            <a:r>
              <a:rPr lang="de-DE" altLang="de-DE" sz="1600" b="1" kern="0" dirty="0">
                <a:latin typeface="Verdana" pitchFamily="34" charset="0"/>
              </a:rPr>
              <a:t> </a:t>
            </a:r>
            <a:r>
              <a:rPr lang="de-DE" altLang="de-DE" sz="1600" kern="0" dirty="0">
                <a:latin typeface="Verdana" pitchFamily="34" charset="0"/>
              </a:rPr>
              <a:t>	</a:t>
            </a:r>
            <a:r>
              <a:rPr lang="de-DE" altLang="de-DE" sz="1600" b="1" kern="0" dirty="0">
                <a:latin typeface="Verdana" pitchFamily="34" charset="0"/>
              </a:rPr>
              <a:t> </a:t>
            </a:r>
            <a:r>
              <a:rPr lang="de-DE" altLang="de-DE" sz="1600" kern="0" dirty="0">
                <a:latin typeface="Verdana" pitchFamily="34" charset="0"/>
              </a:rPr>
              <a:t>	</a:t>
            </a:r>
          </a:p>
        </p:txBody>
      </p:sp>
    </p:spTree>
    <p:extLst>
      <p:ext uri="{BB962C8B-B14F-4D97-AF65-F5344CB8AC3E}">
        <p14:creationId xmlns:p14="http://schemas.microsoft.com/office/powerpoint/2010/main" val="403226445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F126D435-0F31-45AB-A09F-BBF1775D8634}"/>
              </a:ext>
            </a:extLst>
          </p:cNvPr>
          <p:cNvSpPr>
            <a:spLocks noGrp="1"/>
          </p:cNvSpPr>
          <p:nvPr>
            <p:ph type="ftr" sz="quarter" idx="15"/>
          </p:nvPr>
        </p:nvSpPr>
        <p:spPr/>
        <p:txBody>
          <a:bodyPr/>
          <a:lstStyle/>
          <a:p>
            <a:r>
              <a:rPr lang="de-DE"/>
              <a:t>Alles Wichtige für das Jahr 2023</a:t>
            </a:r>
            <a:endParaRPr lang="de-DE" dirty="0"/>
          </a:p>
        </p:txBody>
      </p:sp>
      <p:sp>
        <p:nvSpPr>
          <p:cNvPr id="6" name="Foliennummernplatzhalter 5">
            <a:extLst>
              <a:ext uri="{FF2B5EF4-FFF2-40B4-BE49-F238E27FC236}">
                <a16:creationId xmlns:a16="http://schemas.microsoft.com/office/drawing/2014/main" id="{8A56B324-52AC-4670-8D33-9930B00BAF63}"/>
              </a:ext>
            </a:extLst>
          </p:cNvPr>
          <p:cNvSpPr>
            <a:spLocks noGrp="1"/>
          </p:cNvSpPr>
          <p:nvPr>
            <p:ph type="sldNum" sz="quarter" idx="16"/>
          </p:nvPr>
        </p:nvSpPr>
        <p:spPr/>
        <p:txBody>
          <a:bodyPr/>
          <a:lstStyle/>
          <a:p>
            <a:fld id="{BE799682-1F0A-4BE5-A402-BB0EBC4D5055}" type="slidenum">
              <a:rPr lang="de-DE" smtClean="0"/>
              <a:pPr/>
              <a:t>20</a:t>
            </a:fld>
            <a:endParaRPr lang="de-DE" dirty="0"/>
          </a:p>
        </p:txBody>
      </p:sp>
      <p:sp>
        <p:nvSpPr>
          <p:cNvPr id="7" name="Titel 5">
            <a:extLst>
              <a:ext uri="{FF2B5EF4-FFF2-40B4-BE49-F238E27FC236}">
                <a16:creationId xmlns:a16="http://schemas.microsoft.com/office/drawing/2014/main" id="{70DDC8F4-C5A2-4C1A-AA3B-79466688E98D}"/>
              </a:ext>
            </a:extLst>
          </p:cNvPr>
          <p:cNvSpPr>
            <a:spLocks noGrp="1"/>
          </p:cNvSpPr>
          <p:nvPr>
            <p:ph type="title"/>
          </p:nvPr>
        </p:nvSpPr>
        <p:spPr>
          <a:xfrm>
            <a:off x="455616" y="288133"/>
            <a:ext cx="7413625" cy="404209"/>
          </a:xfrm>
        </p:spPr>
        <p:txBody>
          <a:bodyPr/>
          <a:lstStyle/>
          <a:p>
            <a:r>
              <a:rPr lang="de-DE" spc="8" dirty="0"/>
              <a:t>Elektronischer Datenaustausch</a:t>
            </a:r>
          </a:p>
        </p:txBody>
      </p:sp>
      <p:sp>
        <p:nvSpPr>
          <p:cNvPr id="8" name="Textplatzhalter 7">
            <a:extLst>
              <a:ext uri="{FF2B5EF4-FFF2-40B4-BE49-F238E27FC236}">
                <a16:creationId xmlns:a16="http://schemas.microsoft.com/office/drawing/2014/main" id="{B451CA5E-0D9D-4D1F-B3A7-1675D889B60B}"/>
              </a:ext>
            </a:extLst>
          </p:cNvPr>
          <p:cNvSpPr>
            <a:spLocks noGrp="1"/>
          </p:cNvSpPr>
          <p:nvPr>
            <p:ph type="body" sz="quarter" idx="14"/>
          </p:nvPr>
        </p:nvSpPr>
        <p:spPr>
          <a:xfrm>
            <a:off x="468313" y="692945"/>
            <a:ext cx="7416800" cy="258603"/>
          </a:xfrm>
        </p:spPr>
        <p:txBody>
          <a:bodyPr/>
          <a:lstStyle/>
          <a:p>
            <a:r>
              <a:rPr lang="de-DE" b="0" spc="8" dirty="0" err="1"/>
              <a:t>eAU</a:t>
            </a:r>
            <a:r>
              <a:rPr lang="de-DE" b="0" spc="8" dirty="0"/>
              <a:t> – Phase I</a:t>
            </a:r>
          </a:p>
        </p:txBody>
      </p:sp>
      <p:sp>
        <p:nvSpPr>
          <p:cNvPr id="3" name="Inhaltsplatzhalter 2">
            <a:extLst>
              <a:ext uri="{FF2B5EF4-FFF2-40B4-BE49-F238E27FC236}">
                <a16:creationId xmlns:a16="http://schemas.microsoft.com/office/drawing/2014/main" id="{7DA1F176-4AD1-DB79-E2E5-68BDA6220C2D}"/>
              </a:ext>
            </a:extLst>
          </p:cNvPr>
          <p:cNvSpPr>
            <a:spLocks noGrp="1"/>
          </p:cNvSpPr>
          <p:nvPr>
            <p:ph sz="quarter" idx="13"/>
          </p:nvPr>
        </p:nvSpPr>
        <p:spPr>
          <a:xfrm>
            <a:off x="468314" y="1275874"/>
            <a:ext cx="7560070" cy="3304698"/>
          </a:xfrm>
        </p:spPr>
        <p:txBody>
          <a:bodyPr/>
          <a:lstStyle/>
          <a:p>
            <a:pPr marL="0" indent="0">
              <a:buNone/>
            </a:pPr>
            <a:r>
              <a:rPr lang="de-DE" sz="1200" b="1" dirty="0"/>
              <a:t>Phase I: Datenübermittlung der Ärzte </a:t>
            </a:r>
            <a:r>
              <a:rPr lang="de-DE" sz="1200" dirty="0"/>
              <a:t>(seit 1. Januar 2022 verpflichtend)</a:t>
            </a:r>
          </a:p>
          <a:p>
            <a:endParaRPr lang="de-DE" dirty="0"/>
          </a:p>
          <a:p>
            <a:endParaRPr lang="de-DE" dirty="0"/>
          </a:p>
          <a:p>
            <a:endParaRPr lang="de-DE" dirty="0"/>
          </a:p>
          <a:p>
            <a:endParaRPr lang="de-DE" dirty="0"/>
          </a:p>
          <a:p>
            <a:pPr marL="285750" indent="-285750">
              <a:buFont typeface="Wingdings" panose="05000000000000000000" pitchFamily="2" charset="2"/>
              <a:buChar char="§"/>
            </a:pPr>
            <a:endParaRPr lang="de-DE" sz="1200" dirty="0"/>
          </a:p>
          <a:p>
            <a:pPr marL="285750" indent="-285750">
              <a:buFont typeface="Wingdings" panose="05000000000000000000" pitchFamily="2" charset="2"/>
              <a:buChar char="§"/>
            </a:pPr>
            <a:r>
              <a:rPr lang="de-DE" sz="1200" dirty="0"/>
              <a:t>Nicht beteiligt sind derzeit u. a. Privatärzte sowie Ärzte im Ausland</a:t>
            </a:r>
          </a:p>
          <a:p>
            <a:pPr marL="285750" indent="-285750">
              <a:buFont typeface="Wingdings" panose="05000000000000000000" pitchFamily="2" charset="2"/>
              <a:buChar char="§"/>
            </a:pPr>
            <a:r>
              <a:rPr lang="de-DE" sz="1200" dirty="0"/>
              <a:t>Patienten bekommen weiterhin AU-Bescheinigung (Papierausdruck, sog. Stylesheets) mit Unterschrift und Diagnosen (als gesetzlich vorgesehenes Beweismittel gerichtlich/außergerichtlich)</a:t>
            </a:r>
          </a:p>
          <a:p>
            <a:pPr marL="285750" indent="-285750">
              <a:buFont typeface="Wingdings" panose="05000000000000000000" pitchFamily="2" charset="2"/>
              <a:buChar char="§"/>
            </a:pPr>
            <a:endParaRPr lang="de-DE" sz="1200" dirty="0"/>
          </a:p>
          <a:p>
            <a:pPr marL="0" indent="0">
              <a:buNone/>
            </a:pPr>
            <a:r>
              <a:rPr lang="de-DE" sz="1200" b="1" dirty="0">
                <a:solidFill>
                  <a:schemeClr val="accent4"/>
                </a:solidFill>
              </a:rPr>
              <a:t>Hinweis:</a:t>
            </a:r>
            <a:r>
              <a:rPr lang="de-DE" sz="1200" dirty="0"/>
              <a:t> Ab 1. Januar 2023 besteht nur noch Anzeigepflicht (keine Vorlagepflicht mehr) – es ist also ausreichend, sich einem Arzt vorzustellen, das Bestehen von AU feststellen zu lassen und (telefonisch) die AU und ihre voraussichtliche Dauer dem Arbeitgeber mitzuteilen.</a:t>
            </a:r>
          </a:p>
          <a:p>
            <a:pPr marL="0" indent="0">
              <a:buNone/>
            </a:pPr>
            <a:endParaRPr lang="de-DE" dirty="0"/>
          </a:p>
        </p:txBody>
      </p:sp>
      <p:sp>
        <p:nvSpPr>
          <p:cNvPr id="2" name="Rechteck: abgerundete Ecken 1">
            <a:extLst>
              <a:ext uri="{FF2B5EF4-FFF2-40B4-BE49-F238E27FC236}">
                <a16:creationId xmlns:a16="http://schemas.microsoft.com/office/drawing/2014/main" id="{E33E8B20-F554-D784-0FA9-FCF955A20554}"/>
              </a:ext>
            </a:extLst>
          </p:cNvPr>
          <p:cNvSpPr/>
          <p:nvPr/>
        </p:nvSpPr>
        <p:spPr>
          <a:xfrm>
            <a:off x="596165" y="1707654"/>
            <a:ext cx="2134800" cy="792088"/>
          </a:xfrm>
          <a:prstGeom prst="roundRect">
            <a:avLst/>
          </a:prstGeom>
          <a:solidFill>
            <a:srgbClr val="A50816"/>
          </a:solidFill>
          <a:ln w="25400" cap="flat" cmpd="sng" algn="ctr">
            <a:solidFill>
              <a:srgbClr val="A50816"/>
            </a:solidFill>
            <a:prstDash val="solid"/>
          </a:ln>
          <a:effectLst>
            <a:outerShdw blurRad="50800" dist="38100" dir="18900000" algn="bl" rotWithShape="0">
              <a:prstClr val="black">
                <a:alpha val="40000"/>
              </a:prstClr>
            </a:outerShdw>
          </a:effectLst>
        </p:spPr>
        <p:txBody>
          <a:bodyPr lIns="36000" rIns="36000" anchor="ctr"/>
          <a:lstStyle/>
          <a:p>
            <a:pPr marL="0" marR="0" lvl="0" indent="0" algn="ctr" defTabSz="914400" eaLnBrk="0" fontAlgn="base" latinLnBrk="0" hangingPunct="0">
              <a:spcBef>
                <a:spcPct val="0"/>
              </a:spcBef>
              <a:spcAft>
                <a:spcPct val="0"/>
              </a:spcAft>
              <a:buClrTx/>
              <a:buSzTx/>
              <a:buFontTx/>
              <a:buNone/>
              <a:tabLst/>
              <a:defRPr/>
            </a:pPr>
            <a:r>
              <a:rPr kumimoji="0" lang="de-DE" sz="1200" b="1" i="0" u="none" strike="noStrike" kern="0" cap="none" spc="10" normalizeH="0" baseline="0" noProof="0" dirty="0">
                <a:ln>
                  <a:noFill/>
                </a:ln>
                <a:solidFill>
                  <a:schemeClr val="bg1"/>
                </a:solidFill>
                <a:effectLst/>
                <a:uLnTx/>
                <a:uFillTx/>
                <a:latin typeface="+mj-lt"/>
                <a:ea typeface="+mn-ea"/>
                <a:cs typeface="Arial" panose="020B0604020202020204" pitchFamily="34" charset="0"/>
              </a:rPr>
              <a:t>Vertragsarzt</a:t>
            </a:r>
            <a:br>
              <a:rPr kumimoji="0" lang="de-DE" sz="1200" b="1" i="0" u="none" strike="noStrike" kern="0" cap="none" spc="10" normalizeH="0" baseline="0" noProof="0" dirty="0">
                <a:ln>
                  <a:noFill/>
                </a:ln>
                <a:solidFill>
                  <a:schemeClr val="bg1"/>
                </a:solidFill>
                <a:effectLst/>
                <a:uLnTx/>
                <a:uFillTx/>
                <a:latin typeface="+mj-lt"/>
                <a:ea typeface="+mn-ea"/>
                <a:cs typeface="Arial" panose="020B0604020202020204" pitchFamily="34" charset="0"/>
              </a:rPr>
            </a:br>
            <a:r>
              <a:rPr kumimoji="0" lang="de-DE" sz="1200" i="0" u="none" strike="noStrike" kern="0" cap="none" spc="10" normalizeH="0" baseline="0" noProof="0" dirty="0">
                <a:ln>
                  <a:noFill/>
                </a:ln>
                <a:solidFill>
                  <a:schemeClr val="bg1"/>
                </a:solidFill>
                <a:effectLst/>
                <a:uLnTx/>
                <a:uFillTx/>
                <a:latin typeface="+mj-lt"/>
                <a:ea typeface="+mn-ea"/>
                <a:cs typeface="Arial" panose="020B0604020202020204" pitchFamily="34" charset="0"/>
              </a:rPr>
              <a:t>(mindestens einmal täglich)</a:t>
            </a:r>
          </a:p>
        </p:txBody>
      </p:sp>
      <p:grpSp>
        <p:nvGrpSpPr>
          <p:cNvPr id="4" name="Gruppieren 3">
            <a:extLst>
              <a:ext uri="{FF2B5EF4-FFF2-40B4-BE49-F238E27FC236}">
                <a16:creationId xmlns:a16="http://schemas.microsoft.com/office/drawing/2014/main" id="{6733FDE0-811F-15C4-950C-7B2AB1915C9F}"/>
              </a:ext>
            </a:extLst>
          </p:cNvPr>
          <p:cNvGrpSpPr>
            <a:grpSpLocks/>
          </p:cNvGrpSpPr>
          <p:nvPr/>
        </p:nvGrpSpPr>
        <p:grpSpPr bwMode="auto">
          <a:xfrm>
            <a:off x="2858816" y="1707654"/>
            <a:ext cx="5391520" cy="792088"/>
            <a:chOff x="3585648" y="2008374"/>
            <a:chExt cx="5580671" cy="897777"/>
          </a:xfrm>
          <a:solidFill>
            <a:schemeClr val="accent1"/>
          </a:solidFill>
        </p:grpSpPr>
        <p:sp>
          <p:nvSpPr>
            <p:cNvPr id="9" name="Pfeil: nach rechts 8">
              <a:extLst>
                <a:ext uri="{FF2B5EF4-FFF2-40B4-BE49-F238E27FC236}">
                  <a16:creationId xmlns:a16="http://schemas.microsoft.com/office/drawing/2014/main" id="{32C89B6A-B296-49C7-C7BD-1768C5158CE1}"/>
                </a:ext>
              </a:extLst>
            </p:cNvPr>
            <p:cNvSpPr/>
            <p:nvPr/>
          </p:nvSpPr>
          <p:spPr>
            <a:xfrm>
              <a:off x="3585648" y="2152018"/>
              <a:ext cx="3239881" cy="610489"/>
            </a:xfrm>
            <a:prstGeom prst="rightArrow">
              <a:avLst/>
            </a:prstGeom>
            <a:solidFill>
              <a:srgbClr val="DC0A1E"/>
            </a:solidFill>
            <a:ln w="19050" cap="flat" cmpd="sng" algn="ctr">
              <a:solidFill>
                <a:srgbClr val="DC0A1E"/>
              </a:solidFill>
              <a:prstDash val="solid"/>
            </a:ln>
            <a:effectLst/>
          </p:spPr>
          <p:txBody>
            <a:bodyPr anchor="ctr"/>
            <a:lstStyle/>
            <a:p>
              <a:pPr marL="0" marR="0" lvl="0" indent="0" algn="ctr" defTabSz="914400" eaLnBrk="0" fontAlgn="base" latinLnBrk="0" hangingPunct="0">
                <a:spcBef>
                  <a:spcPct val="0"/>
                </a:spcBef>
                <a:spcAft>
                  <a:spcPct val="0"/>
                </a:spcAft>
                <a:buClrTx/>
                <a:buSzTx/>
                <a:buFontTx/>
                <a:buNone/>
                <a:tabLst/>
                <a:defRPr/>
              </a:pPr>
              <a:r>
                <a:rPr kumimoji="0" lang="de-DE" sz="1200" b="1" i="0" u="none" strike="noStrike" kern="0" cap="none" spc="10" normalizeH="0" noProof="0" dirty="0">
                  <a:ln>
                    <a:noFill/>
                  </a:ln>
                  <a:solidFill>
                    <a:schemeClr val="bg1"/>
                  </a:solidFill>
                  <a:effectLst/>
                  <a:uLnTx/>
                  <a:uFillTx/>
                  <a:latin typeface="+mj-lt"/>
                  <a:ea typeface="+mn-ea"/>
                  <a:cs typeface="Arial" panose="020B0604020202020204" pitchFamily="34" charset="0"/>
                </a:rPr>
                <a:t>Datenübermittlung </a:t>
              </a:r>
              <a:r>
                <a:rPr kumimoji="0" lang="de-DE" sz="1200" b="1" i="0" u="none" strike="noStrike" kern="0" cap="none" spc="10" normalizeH="0" noProof="0" dirty="0" err="1">
                  <a:ln>
                    <a:noFill/>
                  </a:ln>
                  <a:solidFill>
                    <a:schemeClr val="bg1"/>
                  </a:solidFill>
                  <a:effectLst/>
                  <a:uLnTx/>
                  <a:uFillTx/>
                  <a:latin typeface="+mj-lt"/>
                  <a:ea typeface="+mn-ea"/>
                  <a:cs typeface="Arial" panose="020B0604020202020204" pitchFamily="34" charset="0"/>
                </a:rPr>
                <a:t>eAU</a:t>
              </a:r>
              <a:endParaRPr kumimoji="0" lang="de-DE" sz="1200" b="1" i="0" u="none" strike="noStrike" kern="0" cap="none" spc="10" normalizeH="0" noProof="0" dirty="0">
                <a:ln>
                  <a:noFill/>
                </a:ln>
                <a:solidFill>
                  <a:schemeClr val="bg1"/>
                </a:solidFill>
                <a:effectLst/>
                <a:uLnTx/>
                <a:uFillTx/>
                <a:latin typeface="+mj-lt"/>
                <a:ea typeface="+mn-ea"/>
                <a:cs typeface="Arial" panose="020B0604020202020204" pitchFamily="34" charset="0"/>
              </a:endParaRPr>
            </a:p>
          </p:txBody>
        </p:sp>
        <p:sp>
          <p:nvSpPr>
            <p:cNvPr id="10" name="Rechteck: abgerundete Ecken 8">
              <a:extLst>
                <a:ext uri="{FF2B5EF4-FFF2-40B4-BE49-F238E27FC236}">
                  <a16:creationId xmlns:a16="http://schemas.microsoft.com/office/drawing/2014/main" id="{45A0B1C2-EAE1-8091-A580-3820D3AB15B1}"/>
                </a:ext>
              </a:extLst>
            </p:cNvPr>
            <p:cNvSpPr/>
            <p:nvPr/>
          </p:nvSpPr>
          <p:spPr>
            <a:xfrm>
              <a:off x="6957866" y="2008374"/>
              <a:ext cx="2208453" cy="897777"/>
            </a:xfrm>
            <a:prstGeom prst="roundRect">
              <a:avLst/>
            </a:prstGeom>
            <a:solidFill>
              <a:srgbClr val="A50816"/>
            </a:solidFill>
            <a:ln w="25400" cap="flat" cmpd="sng" algn="ctr">
              <a:solidFill>
                <a:srgbClr val="A50816"/>
              </a:solidFill>
              <a:prstDash val="solid"/>
            </a:ln>
            <a:effectLst>
              <a:outerShdw blurRad="50800" dist="38100" dir="18900000" algn="bl" rotWithShape="0">
                <a:prstClr val="black">
                  <a:alpha val="40000"/>
                </a:prstClr>
              </a:outerShdw>
            </a:effectLst>
          </p:spPr>
          <p:txBody>
            <a:bodyPr lIns="36000" rIns="36000" anchor="ctr"/>
            <a:lstStyle/>
            <a:p>
              <a:pPr marL="0" marR="0" lvl="0" indent="0" algn="ctr" defTabSz="914400" eaLnBrk="0" fontAlgn="base" latinLnBrk="0" hangingPunct="0">
                <a:spcBef>
                  <a:spcPct val="0"/>
                </a:spcBef>
                <a:spcAft>
                  <a:spcPct val="0"/>
                </a:spcAft>
                <a:buClrTx/>
                <a:buSzTx/>
                <a:buFontTx/>
                <a:buNone/>
                <a:tabLst/>
                <a:defRPr/>
              </a:pPr>
              <a:r>
                <a:rPr kumimoji="0" lang="de-DE" sz="1200" b="1" i="0" u="none" strike="noStrike" kern="0" cap="none" spc="10" normalizeH="0" baseline="0" noProof="0" dirty="0">
                  <a:ln>
                    <a:noFill/>
                  </a:ln>
                  <a:solidFill>
                    <a:schemeClr val="bg1"/>
                  </a:solidFill>
                  <a:effectLst/>
                  <a:uLnTx/>
                  <a:uFillTx/>
                  <a:latin typeface="+mj-lt"/>
                  <a:ea typeface="+mn-ea"/>
                  <a:cs typeface="Arial" panose="020B0604020202020204" pitchFamily="34" charset="0"/>
                </a:rPr>
                <a:t>Krankenkasse </a:t>
              </a:r>
              <a:r>
                <a:rPr kumimoji="0" lang="de-DE" sz="1200" i="0" u="none" strike="noStrike" kern="0" cap="none" spc="10" normalizeH="0" baseline="0" noProof="0" dirty="0">
                  <a:ln>
                    <a:noFill/>
                  </a:ln>
                  <a:solidFill>
                    <a:schemeClr val="bg1"/>
                  </a:solidFill>
                  <a:effectLst/>
                  <a:uLnTx/>
                  <a:uFillTx/>
                  <a:latin typeface="+mj-lt"/>
                  <a:ea typeface="+mn-ea"/>
                  <a:cs typeface="Arial" panose="020B0604020202020204" pitchFamily="34" charset="0"/>
                </a:rPr>
                <a:t>(Institutskennzeichen </a:t>
              </a:r>
              <a:r>
                <a:rPr lang="de-DE" sz="1200" kern="0" spc="10" dirty="0">
                  <a:solidFill>
                    <a:schemeClr val="bg1"/>
                  </a:solidFill>
                  <a:latin typeface="+mj-lt"/>
                  <a:cs typeface="Arial" panose="020B0604020202020204" pitchFamily="34" charset="0"/>
                </a:rPr>
                <a:t>laut </a:t>
              </a:r>
              <a:r>
                <a:rPr kumimoji="0" lang="de-DE" sz="1200" i="0" u="none" strike="noStrike" kern="0" cap="none" spc="10" normalizeH="0" baseline="0" noProof="0" dirty="0">
                  <a:ln>
                    <a:noFill/>
                  </a:ln>
                  <a:solidFill>
                    <a:schemeClr val="bg1"/>
                  </a:solidFill>
                  <a:effectLst/>
                  <a:uLnTx/>
                  <a:uFillTx/>
                  <a:latin typeface="+mj-lt"/>
                  <a:ea typeface="+mn-ea"/>
                  <a:cs typeface="Arial" panose="020B0604020202020204" pitchFamily="34" charset="0"/>
                </a:rPr>
                <a:t>eGK) </a:t>
              </a:r>
            </a:p>
          </p:txBody>
        </p:sp>
      </p:grpSp>
    </p:spTree>
    <p:extLst>
      <p:ext uri="{BB962C8B-B14F-4D97-AF65-F5344CB8AC3E}">
        <p14:creationId xmlns:p14="http://schemas.microsoft.com/office/powerpoint/2010/main" val="1520013509"/>
      </p:ext>
    </p:extLst>
  </p:cSld>
  <p:clrMapOvr>
    <a:masterClrMapping/>
  </p:clrMapOvr>
  <p:transition advClick="0" advTm="6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F126D435-0F31-45AB-A09F-BBF1775D8634}"/>
              </a:ext>
            </a:extLst>
          </p:cNvPr>
          <p:cNvSpPr>
            <a:spLocks noGrp="1"/>
          </p:cNvSpPr>
          <p:nvPr>
            <p:ph type="ftr" sz="quarter" idx="15"/>
          </p:nvPr>
        </p:nvSpPr>
        <p:spPr/>
        <p:txBody>
          <a:bodyPr/>
          <a:lstStyle/>
          <a:p>
            <a:r>
              <a:rPr lang="de-DE"/>
              <a:t>Alles Wichtige für das Jahr 2023</a:t>
            </a:r>
            <a:endParaRPr lang="de-DE" dirty="0"/>
          </a:p>
        </p:txBody>
      </p:sp>
      <p:sp>
        <p:nvSpPr>
          <p:cNvPr id="6" name="Foliennummernplatzhalter 5">
            <a:extLst>
              <a:ext uri="{FF2B5EF4-FFF2-40B4-BE49-F238E27FC236}">
                <a16:creationId xmlns:a16="http://schemas.microsoft.com/office/drawing/2014/main" id="{8A56B324-52AC-4670-8D33-9930B00BAF63}"/>
              </a:ext>
            </a:extLst>
          </p:cNvPr>
          <p:cNvSpPr>
            <a:spLocks noGrp="1"/>
          </p:cNvSpPr>
          <p:nvPr>
            <p:ph type="sldNum" sz="quarter" idx="16"/>
          </p:nvPr>
        </p:nvSpPr>
        <p:spPr/>
        <p:txBody>
          <a:bodyPr/>
          <a:lstStyle/>
          <a:p>
            <a:fld id="{BE799682-1F0A-4BE5-A402-BB0EBC4D5055}" type="slidenum">
              <a:rPr lang="de-DE" smtClean="0"/>
              <a:pPr/>
              <a:t>21</a:t>
            </a:fld>
            <a:endParaRPr lang="de-DE" dirty="0"/>
          </a:p>
        </p:txBody>
      </p:sp>
      <p:sp>
        <p:nvSpPr>
          <p:cNvPr id="7" name="Titel 5">
            <a:extLst>
              <a:ext uri="{FF2B5EF4-FFF2-40B4-BE49-F238E27FC236}">
                <a16:creationId xmlns:a16="http://schemas.microsoft.com/office/drawing/2014/main" id="{70DDC8F4-C5A2-4C1A-AA3B-79466688E98D}"/>
              </a:ext>
            </a:extLst>
          </p:cNvPr>
          <p:cNvSpPr>
            <a:spLocks noGrp="1"/>
          </p:cNvSpPr>
          <p:nvPr>
            <p:ph type="title"/>
          </p:nvPr>
        </p:nvSpPr>
        <p:spPr>
          <a:xfrm>
            <a:off x="455616" y="288133"/>
            <a:ext cx="7413625" cy="404209"/>
          </a:xfrm>
        </p:spPr>
        <p:txBody>
          <a:bodyPr/>
          <a:lstStyle/>
          <a:p>
            <a:r>
              <a:rPr lang="de-DE" spc="8" dirty="0"/>
              <a:t>Elektronischer Datenaustausch</a:t>
            </a:r>
          </a:p>
        </p:txBody>
      </p:sp>
      <p:sp>
        <p:nvSpPr>
          <p:cNvPr id="8" name="Textplatzhalter 7">
            <a:extLst>
              <a:ext uri="{FF2B5EF4-FFF2-40B4-BE49-F238E27FC236}">
                <a16:creationId xmlns:a16="http://schemas.microsoft.com/office/drawing/2014/main" id="{B451CA5E-0D9D-4D1F-B3A7-1675D889B60B}"/>
              </a:ext>
            </a:extLst>
          </p:cNvPr>
          <p:cNvSpPr>
            <a:spLocks noGrp="1"/>
          </p:cNvSpPr>
          <p:nvPr>
            <p:ph type="body" sz="quarter" idx="14"/>
          </p:nvPr>
        </p:nvSpPr>
        <p:spPr>
          <a:xfrm>
            <a:off x="468313" y="692945"/>
            <a:ext cx="7416800" cy="258603"/>
          </a:xfrm>
        </p:spPr>
        <p:txBody>
          <a:bodyPr/>
          <a:lstStyle/>
          <a:p>
            <a:r>
              <a:rPr lang="de-DE" b="0" spc="8" dirty="0" err="1"/>
              <a:t>eAU</a:t>
            </a:r>
            <a:r>
              <a:rPr lang="de-DE" b="0" spc="8" dirty="0"/>
              <a:t> – Phase II</a:t>
            </a:r>
          </a:p>
        </p:txBody>
      </p:sp>
      <p:sp>
        <p:nvSpPr>
          <p:cNvPr id="3" name="Inhaltsplatzhalter 2">
            <a:extLst>
              <a:ext uri="{FF2B5EF4-FFF2-40B4-BE49-F238E27FC236}">
                <a16:creationId xmlns:a16="http://schemas.microsoft.com/office/drawing/2014/main" id="{7DA1F176-4AD1-DB79-E2E5-68BDA6220C2D}"/>
              </a:ext>
            </a:extLst>
          </p:cNvPr>
          <p:cNvSpPr>
            <a:spLocks noGrp="1"/>
          </p:cNvSpPr>
          <p:nvPr>
            <p:ph sz="quarter" idx="13"/>
          </p:nvPr>
        </p:nvSpPr>
        <p:spPr>
          <a:xfrm>
            <a:off x="468314" y="1275874"/>
            <a:ext cx="7632078" cy="3304698"/>
          </a:xfrm>
        </p:spPr>
        <p:txBody>
          <a:bodyPr/>
          <a:lstStyle/>
          <a:p>
            <a:pPr marL="0" indent="0">
              <a:buNone/>
            </a:pPr>
            <a:r>
              <a:rPr lang="de-DE" sz="1200" b="1" dirty="0"/>
              <a:t>Phase II: Verfahren mit den Arbeitgebern </a:t>
            </a:r>
            <a:r>
              <a:rPr lang="de-DE" sz="1200" dirty="0"/>
              <a:t>(</a:t>
            </a:r>
            <a:r>
              <a:rPr lang="de-DE" sz="1200" dirty="0">
                <a:solidFill>
                  <a:srgbClr val="DC0A1E"/>
                </a:solidFill>
              </a:rPr>
              <a:t>ab 1. Januar 2023 verpflichtend</a:t>
            </a:r>
            <a:r>
              <a:rPr lang="de-DE" sz="1200" dirty="0"/>
              <a:t>)</a:t>
            </a:r>
          </a:p>
          <a:p>
            <a:r>
              <a:rPr lang="de-DE" sz="1200" b="1" dirty="0"/>
              <a:t>Gesicherter/verschlüsselter Abruf </a:t>
            </a:r>
            <a:r>
              <a:rPr lang="de-DE" sz="1200" dirty="0"/>
              <a:t>mittels Abrechnungsprogramm bzw. Ausfüllhilfe:</a:t>
            </a:r>
          </a:p>
          <a:p>
            <a:endParaRPr lang="de-DE" sz="1200" dirty="0"/>
          </a:p>
          <a:p>
            <a:pPr marL="0" indent="0">
              <a:buNone/>
            </a:pPr>
            <a:endParaRPr lang="de-DE" sz="1200" dirty="0"/>
          </a:p>
          <a:p>
            <a:pPr marL="0" indent="0">
              <a:buNone/>
            </a:pPr>
            <a:endParaRPr lang="de-DE" sz="1200" dirty="0"/>
          </a:p>
          <a:p>
            <a:pPr marL="0" indent="0">
              <a:buNone/>
            </a:pPr>
            <a:endParaRPr lang="de-DE" sz="1200" dirty="0"/>
          </a:p>
          <a:p>
            <a:pPr marL="0" indent="0">
              <a:buNone/>
            </a:pPr>
            <a:r>
              <a:rPr lang="de-DE" sz="1200" b="1" dirty="0"/>
              <a:t>Voraussetzungen</a:t>
            </a:r>
            <a:r>
              <a:rPr lang="de-DE" sz="1200" dirty="0"/>
              <a:t>: Arbeitgeber sind zum Erhalt der AU-Daten nur berechtigt, wenn</a:t>
            </a:r>
          </a:p>
          <a:p>
            <a:r>
              <a:rPr lang="de-DE" sz="1200" dirty="0"/>
              <a:t>für angefragte Zeiträume ein Beschäftigungsverhältnis mit Arbeitnehmer bestand </a:t>
            </a:r>
            <a:r>
              <a:rPr lang="de-DE" sz="1200" b="1" dirty="0"/>
              <a:t>und</a:t>
            </a:r>
          </a:p>
          <a:p>
            <a:r>
              <a:rPr lang="de-DE" sz="1200" dirty="0"/>
              <a:t>dieser seiner Anzeigepflicht nachgekommen ist (kein regelmäßiger automatisierter Abruf!)</a:t>
            </a:r>
          </a:p>
          <a:p>
            <a:pPr marL="0" indent="0">
              <a:buNone/>
            </a:pPr>
            <a:r>
              <a:rPr lang="de-DE" sz="1200" dirty="0"/>
              <a:t>Rückübermittlung </a:t>
            </a:r>
            <a:r>
              <a:rPr lang="de-DE" sz="1200" b="1" dirty="0"/>
              <a:t>unverzüglich</a:t>
            </a:r>
            <a:r>
              <a:rPr lang="de-DE" sz="1200" dirty="0"/>
              <a:t>, spätestens jedoch am folgenden Werktag (Samstag ≠ Werktag)</a:t>
            </a:r>
            <a:br>
              <a:rPr lang="de-DE" sz="1200" dirty="0"/>
            </a:br>
            <a:endParaRPr lang="de-DE" sz="1200" dirty="0"/>
          </a:p>
          <a:p>
            <a:pPr marL="0" indent="0">
              <a:buNone/>
            </a:pPr>
            <a:r>
              <a:rPr lang="de-DE" sz="1200" b="1" dirty="0"/>
              <a:t>Hinweis</a:t>
            </a:r>
            <a:r>
              <a:rPr lang="de-DE" sz="1200" dirty="0"/>
              <a:t>: Abruf sinnvoll </a:t>
            </a:r>
            <a:r>
              <a:rPr lang="de-DE" sz="1200" b="1" dirty="0"/>
              <a:t>frühestens</a:t>
            </a:r>
            <a:r>
              <a:rPr lang="de-DE" sz="1200" dirty="0"/>
              <a:t> am 5. Fehltag (2. Fehltag, sofern Arbeitgeber ärztliche Feststellung früher verlangt), weil AU-Daten sonst noch nicht vorliegen (Ziel: </a:t>
            </a:r>
            <a:r>
              <a:rPr lang="de-DE" sz="1200" b="1" dirty="0"/>
              <a:t>Meldegrund 4 </a:t>
            </a:r>
            <a:r>
              <a:rPr lang="de-DE" sz="1200" dirty="0"/>
              <a:t>vermeiden).</a:t>
            </a:r>
          </a:p>
        </p:txBody>
      </p:sp>
      <p:sp>
        <p:nvSpPr>
          <p:cNvPr id="2" name="Rechteck: abgerundete Ecken 1">
            <a:extLst>
              <a:ext uri="{FF2B5EF4-FFF2-40B4-BE49-F238E27FC236}">
                <a16:creationId xmlns:a16="http://schemas.microsoft.com/office/drawing/2014/main" id="{E33E8B20-F554-D784-0FA9-FCF955A20554}"/>
              </a:ext>
            </a:extLst>
          </p:cNvPr>
          <p:cNvSpPr/>
          <p:nvPr/>
        </p:nvSpPr>
        <p:spPr>
          <a:xfrm>
            <a:off x="539552" y="1923678"/>
            <a:ext cx="2134800" cy="538620"/>
          </a:xfrm>
          <a:prstGeom prst="roundRect">
            <a:avLst/>
          </a:prstGeom>
          <a:solidFill>
            <a:srgbClr val="A50816"/>
          </a:solidFill>
          <a:ln w="25400" cap="flat" cmpd="sng" algn="ctr">
            <a:solidFill>
              <a:srgbClr val="A50816"/>
            </a:solidFill>
            <a:prstDash val="solid"/>
          </a:ln>
          <a:effectLst>
            <a:outerShdw blurRad="50800" dist="38100" dir="18900000" algn="bl" rotWithShape="0">
              <a:prstClr val="black">
                <a:alpha val="40000"/>
              </a:prstClr>
            </a:outerShdw>
          </a:effectLst>
        </p:spPr>
        <p:txBody>
          <a:bodyPr lIns="36000" rIns="36000" anchor="ctr"/>
          <a:lstStyle/>
          <a:p>
            <a:pPr lvl="0" algn="ctr" eaLnBrk="0" hangingPunct="0">
              <a:defRPr/>
            </a:pPr>
            <a:r>
              <a:rPr lang="de-DE" sz="1200" b="1" kern="0" spc="10">
                <a:solidFill>
                  <a:schemeClr val="bg1"/>
                </a:solidFill>
                <a:latin typeface="+mj-lt"/>
                <a:cs typeface="Arial" panose="020B0604020202020204" pitchFamily="34" charset="0"/>
              </a:rPr>
              <a:t>Arbeitgeber</a:t>
            </a:r>
            <a:br>
              <a:rPr kumimoji="0" lang="de-DE" sz="1200" b="1" i="0" u="none" strike="noStrike" kern="0" cap="none" spc="10" normalizeH="0" baseline="0" noProof="0" dirty="0">
                <a:ln>
                  <a:noFill/>
                </a:ln>
                <a:solidFill>
                  <a:schemeClr val="bg1"/>
                </a:solidFill>
                <a:effectLst/>
                <a:uLnTx/>
                <a:uFillTx/>
                <a:latin typeface="+mj-lt"/>
                <a:ea typeface="+mn-ea"/>
                <a:cs typeface="Arial" panose="020B0604020202020204" pitchFamily="34" charset="0"/>
              </a:rPr>
            </a:br>
            <a:r>
              <a:rPr lang="de-DE" sz="1200" kern="0" spc="10" dirty="0">
                <a:solidFill>
                  <a:schemeClr val="bg1"/>
                </a:solidFill>
                <a:latin typeface="+mj-lt"/>
                <a:cs typeface="Arial" panose="020B0604020202020204" pitchFamily="34" charset="0"/>
              </a:rPr>
              <a:t>(AGTOSV)</a:t>
            </a:r>
            <a:endParaRPr kumimoji="0" lang="de-DE" sz="1200" i="0" u="none" strike="noStrike" kern="0" cap="none" spc="10" normalizeH="0" baseline="0" noProof="0" dirty="0">
              <a:ln>
                <a:noFill/>
              </a:ln>
              <a:solidFill>
                <a:schemeClr val="bg1"/>
              </a:solidFill>
              <a:effectLst/>
              <a:uLnTx/>
              <a:uFillTx/>
              <a:latin typeface="+mj-lt"/>
              <a:cs typeface="Arial" panose="020B0604020202020204" pitchFamily="34" charset="0"/>
            </a:endParaRPr>
          </a:p>
        </p:txBody>
      </p:sp>
      <p:grpSp>
        <p:nvGrpSpPr>
          <p:cNvPr id="4" name="Gruppieren 3">
            <a:extLst>
              <a:ext uri="{FF2B5EF4-FFF2-40B4-BE49-F238E27FC236}">
                <a16:creationId xmlns:a16="http://schemas.microsoft.com/office/drawing/2014/main" id="{6733FDE0-811F-15C4-950C-7B2AB1915C9F}"/>
              </a:ext>
            </a:extLst>
          </p:cNvPr>
          <p:cNvGrpSpPr>
            <a:grpSpLocks/>
          </p:cNvGrpSpPr>
          <p:nvPr/>
        </p:nvGrpSpPr>
        <p:grpSpPr bwMode="auto">
          <a:xfrm>
            <a:off x="2802203" y="1923676"/>
            <a:ext cx="5391520" cy="538620"/>
            <a:chOff x="3585648" y="2008374"/>
            <a:chExt cx="5580671" cy="610489"/>
          </a:xfrm>
          <a:solidFill>
            <a:schemeClr val="accent1"/>
          </a:solidFill>
        </p:grpSpPr>
        <p:sp>
          <p:nvSpPr>
            <p:cNvPr id="9" name="Pfeil: nach rechts 8">
              <a:extLst>
                <a:ext uri="{FF2B5EF4-FFF2-40B4-BE49-F238E27FC236}">
                  <a16:creationId xmlns:a16="http://schemas.microsoft.com/office/drawing/2014/main" id="{32C89B6A-B296-49C7-C7BD-1768C5158CE1}"/>
                </a:ext>
              </a:extLst>
            </p:cNvPr>
            <p:cNvSpPr/>
            <p:nvPr/>
          </p:nvSpPr>
          <p:spPr>
            <a:xfrm flipH="1">
              <a:off x="3585648" y="2008374"/>
              <a:ext cx="3239881" cy="610489"/>
            </a:xfrm>
            <a:prstGeom prst="rightArrow">
              <a:avLst/>
            </a:prstGeom>
            <a:solidFill>
              <a:srgbClr val="DC0A1E"/>
            </a:solidFill>
            <a:ln w="19050" cap="flat" cmpd="sng" algn="ctr">
              <a:solidFill>
                <a:srgbClr val="DC0A1E"/>
              </a:solidFill>
              <a:prstDash val="solid"/>
            </a:ln>
            <a:effectLst/>
          </p:spPr>
          <p:txBody>
            <a:bodyPr anchor="ctr"/>
            <a:lstStyle/>
            <a:p>
              <a:pPr marL="0" marR="0" lvl="0" indent="0" algn="ctr" defTabSz="914400" eaLnBrk="0" fontAlgn="base" latinLnBrk="0" hangingPunct="0">
                <a:spcBef>
                  <a:spcPct val="0"/>
                </a:spcBef>
                <a:spcAft>
                  <a:spcPct val="0"/>
                </a:spcAft>
                <a:buClrTx/>
                <a:buSzTx/>
                <a:buFontTx/>
                <a:buNone/>
                <a:tabLst/>
                <a:defRPr/>
              </a:pPr>
              <a:r>
                <a:rPr kumimoji="0" lang="de-DE" sz="1200" b="1" i="0" u="none" strike="noStrike" kern="0" cap="none" spc="10" normalizeH="0" noProof="0" dirty="0">
                  <a:ln>
                    <a:noFill/>
                  </a:ln>
                  <a:solidFill>
                    <a:schemeClr val="bg1"/>
                  </a:solidFill>
                  <a:effectLst/>
                  <a:uLnTx/>
                  <a:uFillTx/>
                  <a:latin typeface="+mj-lt"/>
                  <a:ea typeface="+mn-ea"/>
                  <a:cs typeface="Arial" panose="020B0604020202020204" pitchFamily="34" charset="0"/>
                </a:rPr>
                <a:t>Datenabruf </a:t>
              </a:r>
              <a:r>
                <a:rPr kumimoji="0" lang="de-DE" sz="1200" b="1" i="0" u="none" strike="noStrike" kern="0" cap="none" spc="10" normalizeH="0" noProof="0" dirty="0" err="1">
                  <a:ln>
                    <a:noFill/>
                  </a:ln>
                  <a:solidFill>
                    <a:schemeClr val="bg1"/>
                  </a:solidFill>
                  <a:effectLst/>
                  <a:uLnTx/>
                  <a:uFillTx/>
                  <a:latin typeface="+mj-lt"/>
                  <a:ea typeface="+mn-ea"/>
                  <a:cs typeface="Arial" panose="020B0604020202020204" pitchFamily="34" charset="0"/>
                </a:rPr>
                <a:t>eAU</a:t>
              </a:r>
              <a:endParaRPr kumimoji="0" lang="de-DE" sz="1200" b="1" i="0" u="none" strike="noStrike" kern="0" cap="none" spc="10" normalizeH="0" noProof="0" dirty="0">
                <a:ln>
                  <a:noFill/>
                </a:ln>
                <a:solidFill>
                  <a:schemeClr val="bg1"/>
                </a:solidFill>
                <a:effectLst/>
                <a:uLnTx/>
                <a:uFillTx/>
                <a:latin typeface="+mj-lt"/>
                <a:ea typeface="+mn-ea"/>
                <a:cs typeface="Arial" panose="020B0604020202020204" pitchFamily="34" charset="0"/>
              </a:endParaRPr>
            </a:p>
          </p:txBody>
        </p:sp>
        <p:sp>
          <p:nvSpPr>
            <p:cNvPr id="10" name="Rechteck: abgerundete Ecken 8">
              <a:extLst>
                <a:ext uri="{FF2B5EF4-FFF2-40B4-BE49-F238E27FC236}">
                  <a16:creationId xmlns:a16="http://schemas.microsoft.com/office/drawing/2014/main" id="{45A0B1C2-EAE1-8091-A580-3820D3AB15B1}"/>
                </a:ext>
              </a:extLst>
            </p:cNvPr>
            <p:cNvSpPr/>
            <p:nvPr/>
          </p:nvSpPr>
          <p:spPr>
            <a:xfrm>
              <a:off x="6957866" y="2008374"/>
              <a:ext cx="2208453" cy="610489"/>
            </a:xfrm>
            <a:prstGeom prst="roundRect">
              <a:avLst/>
            </a:prstGeom>
            <a:solidFill>
              <a:srgbClr val="A50816"/>
            </a:solidFill>
            <a:ln w="25400" cap="flat" cmpd="sng" algn="ctr">
              <a:solidFill>
                <a:srgbClr val="A50816"/>
              </a:solidFill>
              <a:prstDash val="solid"/>
            </a:ln>
            <a:effectLst>
              <a:outerShdw blurRad="50800" dist="38100" dir="18900000" algn="bl" rotWithShape="0">
                <a:prstClr val="black">
                  <a:alpha val="40000"/>
                </a:prstClr>
              </a:outerShdw>
            </a:effectLst>
          </p:spPr>
          <p:txBody>
            <a:bodyPr lIns="36000" rIns="36000" anchor="ctr"/>
            <a:lstStyle/>
            <a:p>
              <a:pPr marL="0" marR="0" lvl="0" indent="0" algn="ctr" defTabSz="914400" eaLnBrk="0" fontAlgn="base" latinLnBrk="0" hangingPunct="0">
                <a:spcBef>
                  <a:spcPct val="0"/>
                </a:spcBef>
                <a:spcAft>
                  <a:spcPct val="0"/>
                </a:spcAft>
                <a:buClrTx/>
                <a:buSzTx/>
                <a:buFontTx/>
                <a:buNone/>
                <a:tabLst/>
                <a:defRPr/>
              </a:pPr>
              <a:r>
                <a:rPr kumimoji="0" lang="de-DE" sz="1200" b="1" i="0" u="none" strike="noStrike" kern="0" cap="none" spc="10" normalizeH="0" baseline="0" noProof="0" dirty="0">
                  <a:ln>
                    <a:noFill/>
                  </a:ln>
                  <a:solidFill>
                    <a:schemeClr val="bg1"/>
                  </a:solidFill>
                  <a:effectLst/>
                  <a:uLnTx/>
                  <a:uFillTx/>
                  <a:latin typeface="+mj-lt"/>
                  <a:ea typeface="+mn-ea"/>
                  <a:cs typeface="Arial" panose="020B0604020202020204" pitchFamily="34" charset="0"/>
                </a:rPr>
                <a:t>Krankenkasse </a:t>
              </a:r>
              <a:r>
                <a:rPr kumimoji="0" lang="de-DE" sz="1200" i="0" u="none" strike="noStrike" kern="0" cap="none" spc="10" normalizeH="0" baseline="0" noProof="0" dirty="0">
                  <a:ln>
                    <a:noFill/>
                  </a:ln>
                  <a:solidFill>
                    <a:schemeClr val="bg1"/>
                  </a:solidFill>
                  <a:effectLst/>
                  <a:uLnTx/>
                  <a:uFillTx/>
                  <a:latin typeface="+mj-lt"/>
                  <a:ea typeface="+mn-ea"/>
                  <a:cs typeface="Arial" panose="020B0604020202020204" pitchFamily="34" charset="0"/>
                </a:rPr>
                <a:t>(SVTOAG) </a:t>
              </a:r>
            </a:p>
          </p:txBody>
        </p:sp>
      </p:grpSp>
    </p:spTree>
    <p:extLst>
      <p:ext uri="{BB962C8B-B14F-4D97-AF65-F5344CB8AC3E}">
        <p14:creationId xmlns:p14="http://schemas.microsoft.com/office/powerpoint/2010/main" val="1177601027"/>
      </p:ext>
    </p:extLst>
  </p:cSld>
  <p:clrMapOvr>
    <a:masterClrMapping/>
  </p:clrMapOvr>
  <p:transition advClick="0" advTm="6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8A56B324-52AC-4670-8D33-9930B00BAF63}"/>
              </a:ext>
            </a:extLst>
          </p:cNvPr>
          <p:cNvSpPr>
            <a:spLocks noGrp="1"/>
          </p:cNvSpPr>
          <p:nvPr>
            <p:ph type="sldNum" sz="quarter" idx="16"/>
          </p:nvPr>
        </p:nvSpPr>
        <p:spPr/>
        <p:txBody>
          <a:bodyPr/>
          <a:lstStyle/>
          <a:p>
            <a:fld id="{BE799682-1F0A-4BE5-A402-BB0EBC4D5055}" type="slidenum">
              <a:rPr lang="de-DE" smtClean="0"/>
              <a:pPr/>
              <a:t>22</a:t>
            </a:fld>
            <a:endParaRPr lang="de-DE" dirty="0"/>
          </a:p>
        </p:txBody>
      </p:sp>
      <p:sp>
        <p:nvSpPr>
          <p:cNvPr id="7" name="Titel 5">
            <a:extLst>
              <a:ext uri="{FF2B5EF4-FFF2-40B4-BE49-F238E27FC236}">
                <a16:creationId xmlns:a16="http://schemas.microsoft.com/office/drawing/2014/main" id="{70DDC8F4-C5A2-4C1A-AA3B-79466688E98D}"/>
              </a:ext>
            </a:extLst>
          </p:cNvPr>
          <p:cNvSpPr>
            <a:spLocks noGrp="1"/>
          </p:cNvSpPr>
          <p:nvPr>
            <p:ph type="title"/>
          </p:nvPr>
        </p:nvSpPr>
        <p:spPr>
          <a:xfrm>
            <a:off x="455616" y="288133"/>
            <a:ext cx="7413625" cy="404209"/>
          </a:xfrm>
        </p:spPr>
        <p:txBody>
          <a:bodyPr/>
          <a:lstStyle/>
          <a:p>
            <a:r>
              <a:rPr lang="de-DE" spc="8" dirty="0"/>
              <a:t>Elektronischer Datenaustausch</a:t>
            </a:r>
          </a:p>
        </p:txBody>
      </p:sp>
      <p:sp>
        <p:nvSpPr>
          <p:cNvPr id="8" name="Textplatzhalter 7">
            <a:extLst>
              <a:ext uri="{FF2B5EF4-FFF2-40B4-BE49-F238E27FC236}">
                <a16:creationId xmlns:a16="http://schemas.microsoft.com/office/drawing/2014/main" id="{B451CA5E-0D9D-4D1F-B3A7-1675D889B60B}"/>
              </a:ext>
            </a:extLst>
          </p:cNvPr>
          <p:cNvSpPr>
            <a:spLocks noGrp="1"/>
          </p:cNvSpPr>
          <p:nvPr>
            <p:ph type="body" sz="quarter" idx="14"/>
          </p:nvPr>
        </p:nvSpPr>
        <p:spPr>
          <a:xfrm>
            <a:off x="468313" y="692945"/>
            <a:ext cx="7416800" cy="258603"/>
          </a:xfrm>
        </p:spPr>
        <p:txBody>
          <a:bodyPr/>
          <a:lstStyle/>
          <a:p>
            <a:r>
              <a:rPr lang="de-DE" b="0" spc="8" dirty="0"/>
              <a:t>Beginn der Arbeitsunfähigkeit beim Arbeitgeber</a:t>
            </a:r>
          </a:p>
        </p:txBody>
      </p:sp>
      <p:sp>
        <p:nvSpPr>
          <p:cNvPr id="3" name="Inhaltsplatzhalter 2">
            <a:extLst>
              <a:ext uri="{FF2B5EF4-FFF2-40B4-BE49-F238E27FC236}">
                <a16:creationId xmlns:a16="http://schemas.microsoft.com/office/drawing/2014/main" id="{7DA1F176-4AD1-DB79-E2E5-68BDA6220C2D}"/>
              </a:ext>
            </a:extLst>
          </p:cNvPr>
          <p:cNvSpPr>
            <a:spLocks noGrp="1"/>
          </p:cNvSpPr>
          <p:nvPr>
            <p:ph sz="quarter" idx="13"/>
          </p:nvPr>
        </p:nvSpPr>
        <p:spPr>
          <a:xfrm>
            <a:off x="475879" y="1055320"/>
            <a:ext cx="7632078" cy="3304698"/>
          </a:xfrm>
        </p:spPr>
        <p:txBody>
          <a:bodyPr/>
          <a:lstStyle/>
          <a:p>
            <a:pPr marL="0" indent="0">
              <a:buNone/>
            </a:pPr>
            <a:r>
              <a:rPr lang="de-DE" sz="1200" dirty="0"/>
              <a:t> </a:t>
            </a:r>
          </a:p>
        </p:txBody>
      </p:sp>
      <p:grpSp>
        <p:nvGrpSpPr>
          <p:cNvPr id="19" name="Gruppieren 18">
            <a:extLst>
              <a:ext uri="{FF2B5EF4-FFF2-40B4-BE49-F238E27FC236}">
                <a16:creationId xmlns:a16="http://schemas.microsoft.com/office/drawing/2014/main" id="{38D55750-DC76-F0E1-E47B-8C0CB6606C29}"/>
              </a:ext>
            </a:extLst>
          </p:cNvPr>
          <p:cNvGrpSpPr>
            <a:grpSpLocks/>
          </p:cNvGrpSpPr>
          <p:nvPr/>
        </p:nvGrpSpPr>
        <p:grpSpPr bwMode="auto">
          <a:xfrm>
            <a:off x="453906" y="1547299"/>
            <a:ext cx="3441257" cy="778175"/>
            <a:chOff x="972704" y="2907411"/>
            <a:chExt cx="4850184" cy="778534"/>
          </a:xfrm>
        </p:grpSpPr>
        <p:sp>
          <p:nvSpPr>
            <p:cNvPr id="20" name="Rechteck: abgerundete Ecken 19">
              <a:extLst>
                <a:ext uri="{FF2B5EF4-FFF2-40B4-BE49-F238E27FC236}">
                  <a16:creationId xmlns:a16="http://schemas.microsoft.com/office/drawing/2014/main" id="{1742252A-00B5-D790-968E-6A64CB01EC44}"/>
                </a:ext>
              </a:extLst>
            </p:cNvPr>
            <p:cNvSpPr/>
            <p:nvPr/>
          </p:nvSpPr>
          <p:spPr>
            <a:xfrm>
              <a:off x="972704" y="3196547"/>
              <a:ext cx="4850184" cy="489398"/>
            </a:xfrm>
            <a:prstGeom prst="roundRect">
              <a:avLst/>
            </a:prstGeom>
            <a:solidFill>
              <a:schemeClr val="tx2">
                <a:lumMod val="40000"/>
                <a:lumOff val="60000"/>
              </a:schemeClr>
            </a:solidFill>
            <a:ln w="25400" cap="flat" cmpd="sng" algn="ctr">
              <a:solidFill>
                <a:schemeClr val="tx2">
                  <a:lumMod val="40000"/>
                  <a:lumOff val="60000"/>
                </a:schemeClr>
              </a:solidFill>
              <a:prstDash val="solid"/>
            </a:ln>
            <a:effectLst/>
          </p:spPr>
          <p:txBody>
            <a:bodyPr lIns="36000" rIns="36000" anchor="ctr"/>
            <a:lstStyle/>
            <a:p>
              <a:pPr algn="ctr" eaLnBrk="0" fontAlgn="base" hangingPunct="0">
                <a:spcAft>
                  <a:spcPct val="0"/>
                </a:spcAft>
                <a:defRPr/>
              </a:pPr>
              <a:r>
                <a:rPr lang="de-DE" sz="1200" b="1" dirty="0">
                  <a:cs typeface="Arial" panose="020B0604020202020204" pitchFamily="34" charset="0"/>
                </a:rPr>
                <a:t>Ersterkrankung</a:t>
              </a:r>
            </a:p>
            <a:p>
              <a:pPr algn="ctr" eaLnBrk="0" fontAlgn="base" hangingPunct="0">
                <a:spcAft>
                  <a:spcPct val="0"/>
                </a:spcAft>
                <a:buClr>
                  <a:srgbClr val="00B0F0"/>
                </a:buClr>
                <a:buSzPct val="130000"/>
                <a:defRPr/>
              </a:pPr>
              <a:r>
                <a:rPr lang="de-DE" sz="1200" dirty="0">
                  <a:cs typeface="Arial" panose="020B0604020202020204" pitchFamily="34" charset="0"/>
                </a:rPr>
                <a:t>= AU-Beginn beim Arbeitgeber</a:t>
              </a:r>
              <a:endParaRPr kumimoji="0" lang="de-DE" sz="1200" b="0" i="0" u="none" strike="noStrike" kern="0" cap="none" normalizeH="0" noProof="0" dirty="0">
                <a:ln>
                  <a:noFill/>
                </a:ln>
                <a:effectLst/>
                <a:uLnTx/>
                <a:uFillTx/>
                <a:cs typeface="Arial" panose="020B0604020202020204" pitchFamily="34" charset="0"/>
              </a:endParaRPr>
            </a:p>
          </p:txBody>
        </p:sp>
        <p:sp>
          <p:nvSpPr>
            <p:cNvPr id="21" name="Pfeil: nach unten 20">
              <a:extLst>
                <a:ext uri="{FF2B5EF4-FFF2-40B4-BE49-F238E27FC236}">
                  <a16:creationId xmlns:a16="http://schemas.microsoft.com/office/drawing/2014/main" id="{8C09F70C-45BB-155C-A72D-DAF1CE2582CC}"/>
                </a:ext>
              </a:extLst>
            </p:cNvPr>
            <p:cNvSpPr/>
            <p:nvPr/>
          </p:nvSpPr>
          <p:spPr>
            <a:xfrm>
              <a:off x="3235514" y="2907411"/>
              <a:ext cx="360353" cy="215414"/>
            </a:xfrm>
            <a:prstGeom prst="downArrow">
              <a:avLst/>
            </a:prstGeom>
            <a:solidFill>
              <a:schemeClr val="tx2"/>
            </a:solidFill>
            <a:ln w="19050" cap="flat" cmpd="sng" algn="ctr">
              <a:solidFill>
                <a:schemeClr val="tx2"/>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de-DE" sz="1200" b="0" i="0" u="none" strike="noStrike" kern="0" cap="none" spc="0" normalizeH="0" baseline="0" noProof="0" dirty="0">
                <a:ln>
                  <a:noFill/>
                </a:ln>
                <a:effectLst/>
                <a:uLnTx/>
                <a:uFillTx/>
                <a:ea typeface="+mn-ea"/>
                <a:cs typeface="+mn-cs"/>
              </a:endParaRPr>
            </a:p>
          </p:txBody>
        </p:sp>
      </p:grpSp>
      <p:grpSp>
        <p:nvGrpSpPr>
          <p:cNvPr id="22" name="Gruppieren 21">
            <a:extLst>
              <a:ext uri="{FF2B5EF4-FFF2-40B4-BE49-F238E27FC236}">
                <a16:creationId xmlns:a16="http://schemas.microsoft.com/office/drawing/2014/main" id="{ABCDF879-EB91-ED82-650F-24811174D9C5}"/>
              </a:ext>
            </a:extLst>
          </p:cNvPr>
          <p:cNvGrpSpPr>
            <a:grpSpLocks/>
          </p:cNvGrpSpPr>
          <p:nvPr/>
        </p:nvGrpSpPr>
        <p:grpSpPr bwMode="auto">
          <a:xfrm>
            <a:off x="4442146" y="1562474"/>
            <a:ext cx="3441257" cy="754680"/>
            <a:chOff x="5308754" y="2937772"/>
            <a:chExt cx="4609247" cy="755028"/>
          </a:xfrm>
        </p:grpSpPr>
        <p:sp>
          <p:nvSpPr>
            <p:cNvPr id="23" name="Rechteck: abgerundete Ecken 22">
              <a:extLst>
                <a:ext uri="{FF2B5EF4-FFF2-40B4-BE49-F238E27FC236}">
                  <a16:creationId xmlns:a16="http://schemas.microsoft.com/office/drawing/2014/main" id="{E8401660-46CA-F084-ED07-76FAD50A59E0}"/>
                </a:ext>
              </a:extLst>
            </p:cNvPr>
            <p:cNvSpPr/>
            <p:nvPr/>
          </p:nvSpPr>
          <p:spPr>
            <a:xfrm>
              <a:off x="5308754" y="3203403"/>
              <a:ext cx="4609247" cy="489397"/>
            </a:xfrm>
            <a:prstGeom prst="roundRect">
              <a:avLst/>
            </a:prstGeom>
            <a:solidFill>
              <a:schemeClr val="tx2">
                <a:lumMod val="40000"/>
                <a:lumOff val="60000"/>
              </a:schemeClr>
            </a:solidFill>
            <a:ln w="25400" cap="flat" cmpd="sng" algn="ctr">
              <a:solidFill>
                <a:schemeClr val="tx2">
                  <a:lumMod val="40000"/>
                  <a:lumOff val="60000"/>
                </a:schemeClr>
              </a:solidFill>
              <a:prstDash val="solid"/>
            </a:ln>
            <a:effectLst/>
          </p:spPr>
          <p:txBody>
            <a:bodyPr lIns="36000" rIns="36000" anchor="ctr"/>
            <a:lstStyle/>
            <a:p>
              <a:pPr algn="ctr" eaLnBrk="0" fontAlgn="base" hangingPunct="0">
                <a:spcAft>
                  <a:spcPct val="0"/>
                </a:spcAft>
                <a:defRPr/>
              </a:pPr>
              <a:r>
                <a:rPr lang="de-DE" sz="1200" b="1" dirty="0">
                  <a:cs typeface="Arial" panose="020B0604020202020204" pitchFamily="34" charset="0"/>
                </a:rPr>
                <a:t>Folgeerkrankung</a:t>
              </a:r>
            </a:p>
            <a:p>
              <a:pPr algn="ctr" eaLnBrk="0" fontAlgn="base" hangingPunct="0">
                <a:spcAft>
                  <a:spcPct val="0"/>
                </a:spcAft>
                <a:buClr>
                  <a:srgbClr val="00B0F0"/>
                </a:buClr>
                <a:buSzPct val="130000"/>
                <a:defRPr/>
              </a:pPr>
              <a:r>
                <a:rPr lang="de-DE" sz="1200" dirty="0">
                  <a:cs typeface="Arial" panose="020B0604020202020204" pitchFamily="34" charset="0"/>
                </a:rPr>
                <a:t>= Tag nach Ende vorheriger AU</a:t>
              </a:r>
              <a:endParaRPr kumimoji="0" lang="de-DE" sz="1200" b="0" i="0" u="none" strike="noStrike" kern="0" cap="none" normalizeH="0" noProof="0" dirty="0">
                <a:ln>
                  <a:noFill/>
                </a:ln>
                <a:effectLst/>
                <a:uLnTx/>
                <a:uFillTx/>
                <a:cs typeface="Arial" panose="020B0604020202020204" pitchFamily="34" charset="0"/>
              </a:endParaRPr>
            </a:p>
          </p:txBody>
        </p:sp>
        <p:sp>
          <p:nvSpPr>
            <p:cNvPr id="24" name="Pfeil: nach unten 23">
              <a:extLst>
                <a:ext uri="{FF2B5EF4-FFF2-40B4-BE49-F238E27FC236}">
                  <a16:creationId xmlns:a16="http://schemas.microsoft.com/office/drawing/2014/main" id="{1CEF11FA-C5D7-CDF9-551A-021DDF73C112}"/>
                </a:ext>
              </a:extLst>
            </p:cNvPr>
            <p:cNvSpPr/>
            <p:nvPr/>
          </p:nvSpPr>
          <p:spPr>
            <a:xfrm>
              <a:off x="7414123" y="2937772"/>
              <a:ext cx="355991" cy="200229"/>
            </a:xfrm>
            <a:prstGeom prst="downArrow">
              <a:avLst/>
            </a:prstGeom>
            <a:solidFill>
              <a:schemeClr val="tx2"/>
            </a:solidFill>
            <a:ln w="19050" cap="flat" cmpd="sng" algn="ctr">
              <a:solidFill>
                <a:schemeClr val="tx2"/>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de-DE" sz="1200" b="0" i="0" u="none" strike="noStrike" kern="0" cap="none" spc="0" normalizeH="0" baseline="0" noProof="0" dirty="0">
                <a:ln>
                  <a:noFill/>
                </a:ln>
                <a:effectLst/>
                <a:uLnTx/>
                <a:uFillTx/>
                <a:ea typeface="+mn-ea"/>
                <a:cs typeface="+mn-cs"/>
              </a:endParaRPr>
            </a:p>
          </p:txBody>
        </p:sp>
      </p:grpSp>
      <p:sp>
        <p:nvSpPr>
          <p:cNvPr id="25" name="Rechteck: abgerundete Ecken 24">
            <a:extLst>
              <a:ext uri="{FF2B5EF4-FFF2-40B4-BE49-F238E27FC236}">
                <a16:creationId xmlns:a16="http://schemas.microsoft.com/office/drawing/2014/main" id="{6366841D-EC11-C764-8F19-ADF07C08E51A}"/>
              </a:ext>
            </a:extLst>
          </p:cNvPr>
          <p:cNvSpPr/>
          <p:nvPr/>
        </p:nvSpPr>
        <p:spPr>
          <a:xfrm>
            <a:off x="466603" y="1139577"/>
            <a:ext cx="7416800" cy="357525"/>
          </a:xfrm>
          <a:prstGeom prst="roundRect">
            <a:avLst/>
          </a:prstGeom>
          <a:solidFill>
            <a:schemeClr val="tx2"/>
          </a:solidFill>
          <a:ln w="25400" cap="flat" cmpd="sng" algn="ctr">
            <a:solidFill>
              <a:schemeClr val="tx2"/>
            </a:solidFill>
            <a:prstDash val="solid"/>
          </a:ln>
          <a:effectLst/>
        </p:spPr>
        <p:txBody>
          <a:bodyPr anchor="ctr"/>
          <a:lstStyle/>
          <a:p>
            <a:pPr marL="0" marR="0" lvl="0" indent="0" algn="ctr" defTabSz="914400" eaLnBrk="0" fontAlgn="base" latinLnBrk="0" hangingPunct="0">
              <a:lnSpc>
                <a:spcPct val="110000"/>
              </a:lnSpc>
              <a:spcBef>
                <a:spcPct val="0"/>
              </a:spcBef>
              <a:spcAft>
                <a:spcPct val="0"/>
              </a:spcAft>
              <a:buClrTx/>
              <a:buSzTx/>
              <a:buFontTx/>
              <a:buNone/>
              <a:tabLst/>
              <a:defRPr/>
            </a:pPr>
            <a:r>
              <a:rPr kumimoji="0" lang="de-DE" sz="1200" b="1" i="0" u="none" strike="noStrike" kern="0" cap="none" spc="10" normalizeH="0" noProof="0" dirty="0">
                <a:ln>
                  <a:noFill/>
                </a:ln>
                <a:solidFill>
                  <a:schemeClr val="bg1"/>
                </a:solidFill>
                <a:effectLst/>
                <a:uLnTx/>
                <a:uFillTx/>
                <a:ea typeface="+mn-ea"/>
                <a:cs typeface="Arial" panose="020B0604020202020204" pitchFamily="34" charset="0"/>
              </a:rPr>
              <a:t>Beginn der Arbeitsunfähigkeit beim Arbeitgeber </a:t>
            </a:r>
            <a:r>
              <a:rPr kumimoji="0" lang="de-DE" sz="1200" i="0" u="none" strike="noStrike" kern="0" cap="none" spc="10" normalizeH="0" noProof="0" dirty="0">
                <a:ln>
                  <a:noFill/>
                </a:ln>
                <a:solidFill>
                  <a:schemeClr val="bg1"/>
                </a:solidFill>
                <a:effectLst/>
                <a:uLnTx/>
                <a:uFillTx/>
                <a:ea typeface="+mn-ea"/>
                <a:cs typeface="Arial" panose="020B0604020202020204" pitchFamily="34" charset="0"/>
              </a:rPr>
              <a:t>(Datenfeld: </a:t>
            </a:r>
            <a:r>
              <a:rPr kumimoji="0" lang="de-DE" sz="1200" i="0" u="none" strike="noStrike" kern="0" cap="none" spc="10" normalizeH="0" noProof="0" dirty="0" err="1">
                <a:ln>
                  <a:noFill/>
                </a:ln>
                <a:solidFill>
                  <a:schemeClr val="bg1"/>
                </a:solidFill>
                <a:effectLst/>
                <a:uLnTx/>
                <a:uFillTx/>
                <a:ea typeface="+mn-ea"/>
                <a:cs typeface="Arial" panose="020B0604020202020204" pitchFamily="34" charset="0"/>
              </a:rPr>
              <a:t>AU_ab_AG</a:t>
            </a:r>
            <a:r>
              <a:rPr kumimoji="0" lang="de-DE" sz="1200" i="0" u="none" strike="noStrike" kern="0" cap="none" spc="10" normalizeH="0" noProof="0" dirty="0">
                <a:ln>
                  <a:noFill/>
                </a:ln>
                <a:solidFill>
                  <a:schemeClr val="bg1"/>
                </a:solidFill>
                <a:effectLst/>
                <a:uLnTx/>
                <a:uFillTx/>
                <a:ea typeface="+mn-ea"/>
                <a:cs typeface="Arial" panose="020B0604020202020204" pitchFamily="34" charset="0"/>
              </a:rPr>
              <a:t>)</a:t>
            </a:r>
          </a:p>
        </p:txBody>
      </p:sp>
      <p:grpSp>
        <p:nvGrpSpPr>
          <p:cNvPr id="26" name="Gruppieren 25">
            <a:extLst>
              <a:ext uri="{FF2B5EF4-FFF2-40B4-BE49-F238E27FC236}">
                <a16:creationId xmlns:a16="http://schemas.microsoft.com/office/drawing/2014/main" id="{30236144-D337-C4D1-E30B-078161CA781B}"/>
              </a:ext>
            </a:extLst>
          </p:cNvPr>
          <p:cNvGrpSpPr/>
          <p:nvPr/>
        </p:nvGrpSpPr>
        <p:grpSpPr>
          <a:xfrm>
            <a:off x="464219" y="2671191"/>
            <a:ext cx="7403312" cy="1701197"/>
            <a:chOff x="941982" y="4115067"/>
            <a:chExt cx="9965679" cy="1701197"/>
          </a:xfrm>
        </p:grpSpPr>
        <p:sp>
          <p:nvSpPr>
            <p:cNvPr id="27" name="Pfeil: nach unten 26">
              <a:extLst>
                <a:ext uri="{FF2B5EF4-FFF2-40B4-BE49-F238E27FC236}">
                  <a16:creationId xmlns:a16="http://schemas.microsoft.com/office/drawing/2014/main" id="{0EC71559-BEC8-2616-4C37-876B7B5F371B}"/>
                </a:ext>
              </a:extLst>
            </p:cNvPr>
            <p:cNvSpPr/>
            <p:nvPr/>
          </p:nvSpPr>
          <p:spPr bwMode="auto">
            <a:xfrm>
              <a:off x="3103147" y="4116550"/>
              <a:ext cx="360363" cy="230815"/>
            </a:xfrm>
            <a:prstGeom prst="downArrow">
              <a:avLst/>
            </a:prstGeom>
            <a:solidFill>
              <a:schemeClr val="tx2"/>
            </a:solidFill>
            <a:ln w="19050" cap="flat" cmpd="sng" algn="ctr">
              <a:solidFill>
                <a:schemeClr val="tx2"/>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de-DE" sz="1200" b="0" i="0" u="none" strike="noStrike" kern="0" cap="none" spc="0" normalizeH="0" baseline="0" noProof="0" dirty="0">
                <a:ln>
                  <a:noFill/>
                </a:ln>
                <a:effectLst/>
                <a:uLnTx/>
                <a:uFillTx/>
                <a:ea typeface="+mn-ea"/>
                <a:cs typeface="+mn-cs"/>
              </a:endParaRPr>
            </a:p>
          </p:txBody>
        </p:sp>
        <p:sp>
          <p:nvSpPr>
            <p:cNvPr id="28" name="Pfeil: nach unten 27">
              <a:extLst>
                <a:ext uri="{FF2B5EF4-FFF2-40B4-BE49-F238E27FC236}">
                  <a16:creationId xmlns:a16="http://schemas.microsoft.com/office/drawing/2014/main" id="{3D41861F-6AAE-8933-A761-81D8BBE0D74D}"/>
                </a:ext>
              </a:extLst>
            </p:cNvPr>
            <p:cNvSpPr/>
            <p:nvPr/>
          </p:nvSpPr>
          <p:spPr bwMode="auto">
            <a:xfrm>
              <a:off x="8426501" y="4115067"/>
              <a:ext cx="360000" cy="230816"/>
            </a:xfrm>
            <a:prstGeom prst="downArrow">
              <a:avLst/>
            </a:prstGeom>
            <a:solidFill>
              <a:schemeClr val="tx2"/>
            </a:solidFill>
            <a:ln w="19050" cap="flat" cmpd="sng" algn="ctr">
              <a:solidFill>
                <a:schemeClr val="tx2"/>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de-DE" sz="1200" b="0" i="0" u="none" strike="noStrike" kern="0" cap="none" spc="0" normalizeH="0" baseline="0" noProof="0" dirty="0">
                <a:ln>
                  <a:noFill/>
                </a:ln>
                <a:effectLst/>
                <a:uLnTx/>
                <a:uFillTx/>
                <a:ea typeface="+mn-ea"/>
                <a:cs typeface="+mn-cs"/>
              </a:endParaRPr>
            </a:p>
          </p:txBody>
        </p:sp>
        <p:sp>
          <p:nvSpPr>
            <p:cNvPr id="29" name="Rechteck 28">
              <a:extLst>
                <a:ext uri="{FF2B5EF4-FFF2-40B4-BE49-F238E27FC236}">
                  <a16:creationId xmlns:a16="http://schemas.microsoft.com/office/drawing/2014/main" id="{771F89DF-89B1-6B1F-68F5-46CD0EB48AB2}"/>
                </a:ext>
              </a:extLst>
            </p:cNvPr>
            <p:cNvSpPr/>
            <p:nvPr/>
          </p:nvSpPr>
          <p:spPr>
            <a:xfrm>
              <a:off x="941982" y="4404574"/>
              <a:ext cx="9965679" cy="1411690"/>
            </a:xfrm>
            <a:prstGeom prst="rect">
              <a:avLst/>
            </a:prstGeom>
            <a:solidFill>
              <a:sysClr val="window" lastClr="FFFFFF"/>
            </a:solidFill>
            <a:ln w="25400" cap="flat" cmpd="sng" algn="ctr">
              <a:solidFill>
                <a:schemeClr val="tx2">
                  <a:lumMod val="20000"/>
                  <a:lumOff val="80000"/>
                </a:schemeClr>
              </a:solidFill>
              <a:prstDash val="solid"/>
            </a:ln>
            <a:effectLst/>
          </p:spPr>
          <p:txBody>
            <a:bodyPr anchor="ctr"/>
            <a:lstStyle/>
            <a:p>
              <a:pPr marL="354013" marR="0" lvl="0" indent="-265113" defTabSz="914400" eaLnBrk="0" fontAlgn="base" latinLnBrk="0" hangingPunct="0">
                <a:lnSpc>
                  <a:spcPts val="1800"/>
                </a:lnSpc>
                <a:spcBef>
                  <a:spcPct val="0"/>
                </a:spcBef>
                <a:spcAft>
                  <a:spcPct val="0"/>
                </a:spcAft>
                <a:buClr>
                  <a:srgbClr val="00B0F0"/>
                </a:buClr>
                <a:buSzPct val="130000"/>
                <a:tabLst>
                  <a:tab pos="354013" algn="l"/>
                </a:tabLst>
                <a:defRPr/>
              </a:pPr>
              <a:r>
                <a:rPr kumimoji="0" lang="de-DE" sz="1200" b="1" i="0" u="none" strike="noStrike" kern="0" cap="none" normalizeH="0" noProof="0" dirty="0" err="1">
                  <a:ln>
                    <a:noFill/>
                  </a:ln>
                  <a:solidFill>
                    <a:schemeClr val="accent4"/>
                  </a:solidFill>
                  <a:effectLst/>
                  <a:uLnTx/>
                  <a:uFillTx/>
                  <a:cs typeface="Arial" panose="020B0604020202020204" pitchFamily="34" charset="0"/>
                </a:rPr>
                <a:t>AU_ab_AG</a:t>
              </a:r>
              <a:r>
                <a:rPr kumimoji="0" lang="de-DE" sz="1200" b="1" i="0" u="none" strike="noStrike" kern="0" cap="none" normalizeH="0" noProof="0" dirty="0">
                  <a:ln>
                    <a:noFill/>
                  </a:ln>
                  <a:solidFill>
                    <a:schemeClr val="accent4"/>
                  </a:solidFill>
                  <a:effectLst/>
                  <a:uLnTx/>
                  <a:uFillTx/>
                  <a:cs typeface="Arial" panose="020B0604020202020204" pitchFamily="34" charset="0"/>
                </a:rPr>
                <a:t> </a:t>
              </a:r>
            </a:p>
            <a:p>
              <a:pPr marL="354013" indent="-265113" eaLnBrk="0" fontAlgn="base" hangingPunct="0">
                <a:spcBef>
                  <a:spcPts val="300"/>
                </a:spcBef>
                <a:spcAft>
                  <a:spcPct val="0"/>
                </a:spcAft>
                <a:buClr>
                  <a:schemeClr val="tx1"/>
                </a:buClr>
                <a:buSzPct val="100000"/>
                <a:buFont typeface="Wingdings" panose="05000000000000000000" pitchFamily="2" charset="2"/>
                <a:buChar char="§"/>
                <a:tabLst>
                  <a:tab pos="354013" algn="l"/>
                </a:tabLst>
                <a:defRPr/>
              </a:pPr>
              <a:r>
                <a:rPr kumimoji="0" lang="de-DE" sz="1200" i="0" u="none" strike="noStrike" kern="0" cap="none" normalizeH="0" noProof="0" dirty="0">
                  <a:ln>
                    <a:noFill/>
                  </a:ln>
                  <a:effectLst/>
                  <a:uLnTx/>
                  <a:uFillTx/>
                  <a:cs typeface="Arial" panose="020B0604020202020204" pitchFamily="34" charset="0"/>
                </a:rPr>
                <a:t>entscheidet darüber, an welche Krankenkasse die Anforderung geht</a:t>
              </a:r>
            </a:p>
            <a:p>
              <a:pPr marL="354013" marR="0" lvl="0" indent="-265113" defTabSz="914400" eaLnBrk="0" fontAlgn="base" latinLnBrk="0" hangingPunct="0">
                <a:spcBef>
                  <a:spcPts val="300"/>
                </a:spcBef>
                <a:spcAft>
                  <a:spcPct val="0"/>
                </a:spcAft>
                <a:buClr>
                  <a:schemeClr val="tx1"/>
                </a:buClr>
                <a:buSzPct val="100000"/>
                <a:buFont typeface="Wingdings" panose="05000000000000000000" pitchFamily="2" charset="2"/>
                <a:buChar char="§"/>
                <a:tabLst>
                  <a:tab pos="354013" algn="l"/>
                </a:tabLst>
                <a:defRPr/>
              </a:pPr>
              <a:r>
                <a:rPr lang="de-DE" sz="1200" kern="0" dirty="0">
                  <a:cs typeface="Arial" panose="020B0604020202020204" pitchFamily="34" charset="0"/>
                </a:rPr>
                <a:t>wird zum Bestandteil der Rückmeldung an den Arbeitgeber (auch bei Abweichungen)</a:t>
              </a:r>
            </a:p>
            <a:p>
              <a:pPr marL="354013" marR="0" lvl="0" indent="-265113" defTabSz="914400" eaLnBrk="0" fontAlgn="base" latinLnBrk="0" hangingPunct="0">
                <a:spcBef>
                  <a:spcPts val="300"/>
                </a:spcBef>
                <a:spcAft>
                  <a:spcPct val="0"/>
                </a:spcAft>
                <a:buClr>
                  <a:schemeClr val="tx1"/>
                </a:buClr>
                <a:buSzPct val="100000"/>
                <a:buFont typeface="Wingdings" panose="05000000000000000000" pitchFamily="2" charset="2"/>
                <a:buChar char="§"/>
                <a:tabLst>
                  <a:tab pos="354013" algn="l"/>
                </a:tabLst>
                <a:defRPr/>
              </a:pPr>
              <a:r>
                <a:rPr lang="de-DE" sz="1200" kern="0" dirty="0">
                  <a:cs typeface="Arial" panose="020B0604020202020204" pitchFamily="34" charset="0"/>
                </a:rPr>
                <a:t>bestimmt Zeitpunkt für Prüfung im Kassenbestand, welche AU-Zeiten maßgebend sind</a:t>
              </a:r>
            </a:p>
            <a:p>
              <a:pPr marL="354013" marR="0" lvl="0" indent="-265113" defTabSz="914400" eaLnBrk="0" fontAlgn="base" latinLnBrk="0" hangingPunct="0">
                <a:spcBef>
                  <a:spcPts val="300"/>
                </a:spcBef>
                <a:spcAft>
                  <a:spcPct val="0"/>
                </a:spcAft>
                <a:buClr>
                  <a:schemeClr val="tx1"/>
                </a:buClr>
                <a:buSzPct val="100000"/>
                <a:buFont typeface="Wingdings" panose="05000000000000000000" pitchFamily="2" charset="2"/>
                <a:buChar char="§"/>
                <a:tabLst>
                  <a:tab pos="354013" algn="l"/>
                </a:tabLst>
                <a:defRPr/>
              </a:pPr>
              <a:r>
                <a:rPr lang="de-DE" sz="1200" kern="0" dirty="0">
                  <a:cs typeface="Arial" panose="020B0604020202020204" pitchFamily="34" charset="0"/>
                </a:rPr>
                <a:t>ermöglicht Arbeitgeber, die Daten zu dem Zeitpunkt abzurufen, wenn er diese benötigt</a:t>
              </a:r>
              <a:br>
                <a:rPr lang="de-DE" sz="1200" kern="0" dirty="0">
                  <a:cs typeface="Arial" panose="020B0604020202020204" pitchFamily="34" charset="0"/>
                </a:rPr>
              </a:br>
              <a:r>
                <a:rPr lang="de-DE" sz="1200" kern="0" dirty="0">
                  <a:cs typeface="Arial" panose="020B0604020202020204" pitchFamily="34" charset="0"/>
                </a:rPr>
                <a:t>(auch für zurückliegende Zeiträume)</a:t>
              </a:r>
              <a:endParaRPr kumimoji="0" lang="de-DE" sz="1200" i="0" u="none" strike="noStrike" kern="0" cap="none" normalizeH="0" noProof="0" dirty="0">
                <a:ln>
                  <a:noFill/>
                </a:ln>
                <a:effectLst/>
                <a:uLnTx/>
                <a:uFillTx/>
                <a:cs typeface="Arial" panose="020B0604020202020204" pitchFamily="34" charset="0"/>
              </a:endParaRPr>
            </a:p>
          </p:txBody>
        </p:sp>
      </p:grpSp>
      <p:sp>
        <p:nvSpPr>
          <p:cNvPr id="30" name="Textfeld 29">
            <a:extLst>
              <a:ext uri="{FF2B5EF4-FFF2-40B4-BE49-F238E27FC236}">
                <a16:creationId xmlns:a16="http://schemas.microsoft.com/office/drawing/2014/main" id="{ABD6406F-E043-A117-561E-385860324BD0}"/>
              </a:ext>
            </a:extLst>
          </p:cNvPr>
          <p:cNvSpPr txBox="1"/>
          <p:nvPr/>
        </p:nvSpPr>
        <p:spPr>
          <a:xfrm>
            <a:off x="937259" y="2326242"/>
            <a:ext cx="6681031" cy="335861"/>
          </a:xfrm>
          <a:prstGeom prst="rect">
            <a:avLst/>
          </a:prstGeom>
          <a:noFill/>
        </p:spPr>
        <p:txBody>
          <a:bodyPr wrap="square">
            <a:spAutoFit/>
          </a:bodyPr>
          <a:lstStyle/>
          <a:p>
            <a:pPr marL="0" indent="0" algn="ctr">
              <a:lnSpc>
                <a:spcPts val="2200"/>
              </a:lnSpc>
              <a:spcBef>
                <a:spcPts val="600"/>
              </a:spcBef>
              <a:buNone/>
              <a:tabLst>
                <a:tab pos="265113" algn="l"/>
              </a:tabLst>
            </a:pPr>
            <a:r>
              <a:rPr lang="de-DE" sz="1200" b="1" spc="10" dirty="0">
                <a:solidFill>
                  <a:schemeClr val="accent4"/>
                </a:solidFill>
              </a:rPr>
              <a:t>Wichtig: </a:t>
            </a:r>
            <a:r>
              <a:rPr lang="de-DE" sz="1200" spc="10" dirty="0">
                <a:effectLst/>
                <a:ea typeface="Times New Roman" panose="02020603050405020304" pitchFamily="18" charset="0"/>
              </a:rPr>
              <a:t>Erst- und Folgeerkrankungen sind </a:t>
            </a:r>
            <a:r>
              <a:rPr lang="de-DE" sz="1200" spc="10" dirty="0">
                <a:solidFill>
                  <a:schemeClr val="accent4"/>
                </a:solidFill>
                <a:effectLst/>
                <a:ea typeface="Times New Roman" panose="02020603050405020304" pitchFamily="18" charset="0"/>
              </a:rPr>
              <a:t>jeweils separat </a:t>
            </a:r>
            <a:r>
              <a:rPr lang="de-DE" sz="1200" spc="10" dirty="0">
                <a:effectLst/>
                <a:ea typeface="Times New Roman" panose="02020603050405020304" pitchFamily="18" charset="0"/>
              </a:rPr>
              <a:t>anzufordern</a:t>
            </a:r>
            <a:endParaRPr lang="de-DE" sz="1200" spc="10" dirty="0"/>
          </a:p>
        </p:txBody>
      </p:sp>
      <p:sp>
        <p:nvSpPr>
          <p:cNvPr id="31" name="Fußzeilenplatzhalter 4">
            <a:extLst>
              <a:ext uri="{FF2B5EF4-FFF2-40B4-BE49-F238E27FC236}">
                <a16:creationId xmlns:a16="http://schemas.microsoft.com/office/drawing/2014/main" id="{6119AE1F-9F7A-FEC7-4927-7A9EF11A78D7}"/>
              </a:ext>
            </a:extLst>
          </p:cNvPr>
          <p:cNvSpPr>
            <a:spLocks noGrp="1"/>
          </p:cNvSpPr>
          <p:nvPr>
            <p:ph type="ftr" sz="quarter" idx="15"/>
          </p:nvPr>
        </p:nvSpPr>
        <p:spPr>
          <a:xfrm>
            <a:off x="3124200" y="4767739"/>
            <a:ext cx="2895600" cy="272891"/>
          </a:xfrm>
        </p:spPr>
        <p:txBody>
          <a:bodyPr/>
          <a:lstStyle/>
          <a:p>
            <a:r>
              <a:rPr lang="de-DE"/>
              <a:t>Alles Wichtige für das Jahr 2023</a:t>
            </a:r>
            <a:endParaRPr lang="de-DE" dirty="0"/>
          </a:p>
        </p:txBody>
      </p:sp>
    </p:spTree>
    <p:extLst>
      <p:ext uri="{BB962C8B-B14F-4D97-AF65-F5344CB8AC3E}">
        <p14:creationId xmlns:p14="http://schemas.microsoft.com/office/powerpoint/2010/main" val="2955025535"/>
      </p:ext>
    </p:extLst>
  </p:cSld>
  <p:clrMapOvr>
    <a:masterClrMapping/>
  </p:clrMapOvr>
  <p:transition advClick="0" advTm="6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88F174-FC3B-BDB9-DB04-60A92471BEB5}"/>
              </a:ext>
            </a:extLst>
          </p:cNvPr>
          <p:cNvSpPr>
            <a:spLocks noGrp="1"/>
          </p:cNvSpPr>
          <p:nvPr>
            <p:ph type="title"/>
          </p:nvPr>
        </p:nvSpPr>
        <p:spPr/>
        <p:txBody>
          <a:bodyPr/>
          <a:lstStyle/>
          <a:p>
            <a:r>
              <a:rPr lang="de-DE" spc="8" dirty="0"/>
              <a:t>Elektronischer Datenaustausch</a:t>
            </a:r>
            <a:endParaRPr lang="de-DE" dirty="0"/>
          </a:p>
        </p:txBody>
      </p:sp>
      <p:sp>
        <p:nvSpPr>
          <p:cNvPr id="3" name="Inhaltsplatzhalter 2">
            <a:extLst>
              <a:ext uri="{FF2B5EF4-FFF2-40B4-BE49-F238E27FC236}">
                <a16:creationId xmlns:a16="http://schemas.microsoft.com/office/drawing/2014/main" id="{2C95AE76-910F-F49B-7734-2802E8C9C413}"/>
              </a:ext>
            </a:extLst>
          </p:cNvPr>
          <p:cNvSpPr>
            <a:spLocks noGrp="1"/>
          </p:cNvSpPr>
          <p:nvPr>
            <p:ph sz="quarter" idx="13"/>
          </p:nvPr>
        </p:nvSpPr>
        <p:spPr>
          <a:xfrm>
            <a:off x="415407" y="1267949"/>
            <a:ext cx="7416800" cy="3304698"/>
          </a:xfrm>
        </p:spPr>
        <p:txBody>
          <a:bodyPr/>
          <a:lstStyle/>
          <a:p>
            <a:pPr marL="0" indent="0">
              <a:buNone/>
            </a:pPr>
            <a:r>
              <a:rPr lang="de-DE" dirty="0"/>
              <a:t> </a:t>
            </a:r>
          </a:p>
        </p:txBody>
      </p:sp>
      <p:sp>
        <p:nvSpPr>
          <p:cNvPr id="4" name="Textplatzhalter 3">
            <a:extLst>
              <a:ext uri="{FF2B5EF4-FFF2-40B4-BE49-F238E27FC236}">
                <a16:creationId xmlns:a16="http://schemas.microsoft.com/office/drawing/2014/main" id="{B5699BF2-4E03-4C16-D75C-CCD365366D64}"/>
              </a:ext>
            </a:extLst>
          </p:cNvPr>
          <p:cNvSpPr>
            <a:spLocks noGrp="1"/>
          </p:cNvSpPr>
          <p:nvPr>
            <p:ph type="body" sz="quarter" idx="14"/>
          </p:nvPr>
        </p:nvSpPr>
        <p:spPr/>
        <p:txBody>
          <a:bodyPr/>
          <a:lstStyle/>
          <a:p>
            <a:r>
              <a:rPr lang="de-DE" b="0" spc="8" dirty="0"/>
              <a:t>Rückmeldungen der Krankenkassen</a:t>
            </a:r>
          </a:p>
          <a:p>
            <a:endParaRPr lang="de-DE" dirty="0"/>
          </a:p>
        </p:txBody>
      </p:sp>
      <p:sp>
        <p:nvSpPr>
          <p:cNvPr id="8" name="Rechteck: abgerundete Ecken 7">
            <a:extLst>
              <a:ext uri="{FF2B5EF4-FFF2-40B4-BE49-F238E27FC236}">
                <a16:creationId xmlns:a16="http://schemas.microsoft.com/office/drawing/2014/main" id="{54FA0C2E-3D64-F954-D0DB-289ADAFCC6D0}"/>
              </a:ext>
            </a:extLst>
          </p:cNvPr>
          <p:cNvSpPr/>
          <p:nvPr/>
        </p:nvSpPr>
        <p:spPr>
          <a:xfrm>
            <a:off x="590919" y="1203598"/>
            <a:ext cx="7676277" cy="494956"/>
          </a:xfrm>
          <a:prstGeom prst="roundRect">
            <a:avLst/>
          </a:prstGeom>
          <a:solidFill>
            <a:schemeClr val="tx2">
              <a:lumMod val="20000"/>
              <a:lumOff val="80000"/>
            </a:schemeClr>
          </a:solidFill>
          <a:ln w="19050">
            <a:solidFill>
              <a:schemeClr val="tx2">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20320" rIns="0" bIns="20320" numCol="1" spcCol="1270" anchor="ctr" anchorCtr="0">
            <a:noAutofit/>
          </a:bodyPr>
          <a:lstStyle/>
          <a:p>
            <a:pPr marL="0" lvl="0" indent="0" algn="ctr" defTabSz="711200">
              <a:lnSpc>
                <a:spcPts val="1600"/>
              </a:lnSpc>
              <a:spcBef>
                <a:spcPct val="0"/>
              </a:spcBef>
              <a:spcAft>
                <a:spcPct val="35000"/>
              </a:spcAft>
              <a:buSzPct val="130000"/>
              <a:buNone/>
            </a:pPr>
            <a:r>
              <a:rPr lang="de-DE" sz="1100" kern="1200" spc="20" dirty="0">
                <a:solidFill>
                  <a:schemeClr val="tx1"/>
                </a:solidFill>
                <a:effectLst/>
                <a:ea typeface="Times New Roman" panose="02020603050405020304" pitchFamily="18" charset="0"/>
              </a:rPr>
              <a:t>Prüfreihenfolge (Schritte werden so lange fortgesetzt, bis einer zutrifft); AU-Beginn beim Arbeitgeber …</a:t>
            </a:r>
            <a:endParaRPr lang="de-DE" sz="1100" b="0" kern="1200" dirty="0">
              <a:solidFill>
                <a:schemeClr val="tx1"/>
              </a:solidFill>
            </a:endParaRPr>
          </a:p>
        </p:txBody>
      </p:sp>
      <p:sp>
        <p:nvSpPr>
          <p:cNvPr id="10" name="Rechteck: abgerundete Ecken 9">
            <a:extLst>
              <a:ext uri="{FF2B5EF4-FFF2-40B4-BE49-F238E27FC236}">
                <a16:creationId xmlns:a16="http://schemas.microsoft.com/office/drawing/2014/main" id="{17AEA1F1-BDCE-15E0-A71A-E610BD60C406}"/>
              </a:ext>
            </a:extLst>
          </p:cNvPr>
          <p:cNvSpPr/>
          <p:nvPr/>
        </p:nvSpPr>
        <p:spPr>
          <a:xfrm>
            <a:off x="1223858" y="1889951"/>
            <a:ext cx="7043338" cy="453264"/>
          </a:xfrm>
          <a:prstGeom prst="roundRect">
            <a:avLst/>
          </a:prstGeom>
          <a:ln w="25400">
            <a:solidFill>
              <a:schemeClr val="tx2">
                <a:lumMod val="40000"/>
                <a:lumOff val="6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72000" rIns="30480" bIns="72000" numCol="1" spcCol="1270" anchor="ctr" anchorCtr="0">
            <a:noAutofit/>
          </a:bodyPr>
          <a:lstStyle/>
          <a:p>
            <a:pPr marL="0" lvl="0" indent="0" algn="l" defTabSz="711200">
              <a:spcBef>
                <a:spcPct val="0"/>
              </a:spcBef>
              <a:spcAft>
                <a:spcPct val="35000"/>
              </a:spcAft>
              <a:buNone/>
            </a:pPr>
            <a:r>
              <a:rPr lang="de-DE" sz="1100" kern="1200" dirty="0">
                <a:solidFill>
                  <a:schemeClr val="accent4"/>
                </a:solidFill>
                <a:effectLst/>
                <a:ea typeface="Times New Roman" panose="02020603050405020304" pitchFamily="18" charset="0"/>
              </a:rPr>
              <a:t>entspricht dem Beginn </a:t>
            </a:r>
            <a:r>
              <a:rPr lang="de-DE" sz="1100" kern="1200" dirty="0">
                <a:effectLst/>
                <a:ea typeface="Times New Roman" panose="02020603050405020304" pitchFamily="18" charset="0"/>
              </a:rPr>
              <a:t>bei der Krankenkasse: Kasse übermittelt den AU-Zeitraum (mit bislang vom „Gelben Schein“ gewohnten Angaben, außer: behandelnder Arzt) </a:t>
            </a:r>
            <a:endParaRPr lang="de-DE" sz="1100" kern="1200" dirty="0"/>
          </a:p>
        </p:txBody>
      </p:sp>
      <p:sp>
        <p:nvSpPr>
          <p:cNvPr id="12" name="Rechteck: abgerundete Ecken 11">
            <a:extLst>
              <a:ext uri="{FF2B5EF4-FFF2-40B4-BE49-F238E27FC236}">
                <a16:creationId xmlns:a16="http://schemas.microsoft.com/office/drawing/2014/main" id="{9ABF5672-B500-D879-4203-A39ACC6316F3}"/>
              </a:ext>
            </a:extLst>
          </p:cNvPr>
          <p:cNvSpPr/>
          <p:nvPr/>
        </p:nvSpPr>
        <p:spPr>
          <a:xfrm>
            <a:off x="1223858" y="2471176"/>
            <a:ext cx="7043338" cy="453264"/>
          </a:xfrm>
          <a:prstGeom prst="roundRect">
            <a:avLst/>
          </a:prstGeom>
          <a:ln w="25400">
            <a:solidFill>
              <a:schemeClr val="tx2">
                <a:lumMod val="40000"/>
                <a:lumOff val="6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72000" rIns="30480" bIns="72000" numCol="1" spcCol="1270" anchor="ctr" anchorCtr="0">
            <a:noAutofit/>
          </a:bodyPr>
          <a:lstStyle/>
          <a:p>
            <a:pPr marL="0" lvl="0" indent="0" algn="l" defTabSz="711200">
              <a:spcBef>
                <a:spcPct val="0"/>
              </a:spcBef>
              <a:spcAft>
                <a:spcPct val="35000"/>
              </a:spcAft>
              <a:buNone/>
            </a:pPr>
            <a:r>
              <a:rPr lang="de-DE" sz="1100" kern="1200" spc="10" dirty="0">
                <a:solidFill>
                  <a:schemeClr val="accent4"/>
                </a:solidFill>
                <a:effectLst/>
                <a:ea typeface="Calibri" panose="020F0502020204030204" pitchFamily="34" charset="0"/>
                <a:cs typeface="Times New Roman" panose="02020603050405020304" pitchFamily="18" charset="0"/>
              </a:rPr>
              <a:t>fällt in einen laufenden Zeitraum </a:t>
            </a:r>
            <a:r>
              <a:rPr lang="de-DE" sz="1100" kern="1200" spc="10" dirty="0">
                <a:effectLst/>
                <a:ea typeface="Calibri" panose="020F0502020204030204" pitchFamily="34" charset="0"/>
                <a:cs typeface="Times New Roman" panose="02020603050405020304" pitchFamily="18" charset="0"/>
              </a:rPr>
              <a:t>bei der Krankenkasse: Kasse übermittelt (ggf. zusätzlich) </a:t>
            </a:r>
            <a:r>
              <a:rPr lang="de-DE" sz="1100" kern="1200" dirty="0">
                <a:effectLst/>
                <a:ea typeface="Calibri" panose="020F0502020204030204" pitchFamily="34" charset="0"/>
                <a:cs typeface="Times New Roman" panose="02020603050405020304" pitchFamily="18" charset="0"/>
              </a:rPr>
              <a:t>diesen AU-Zeitraum und im Feld </a:t>
            </a:r>
            <a:r>
              <a:rPr lang="de-DE" sz="1100" kern="1200" dirty="0" err="1">
                <a:effectLst/>
                <a:ea typeface="Calibri" panose="020F0502020204030204" pitchFamily="34" charset="0"/>
                <a:cs typeface="Times New Roman" panose="02020603050405020304" pitchFamily="18" charset="0"/>
              </a:rPr>
              <a:t>AU_seit</a:t>
            </a:r>
            <a:r>
              <a:rPr lang="de-DE" sz="1100" kern="1200" dirty="0">
                <a:effectLst/>
                <a:ea typeface="Calibri" panose="020F0502020204030204" pitchFamily="34" charset="0"/>
                <a:cs typeface="Times New Roman" panose="02020603050405020304" pitchFamily="18" charset="0"/>
              </a:rPr>
              <a:t> den abweichenden AU-Beginn</a:t>
            </a:r>
            <a:endParaRPr lang="de-DE" sz="1100" kern="1200" dirty="0"/>
          </a:p>
        </p:txBody>
      </p:sp>
      <p:sp>
        <p:nvSpPr>
          <p:cNvPr id="14" name="Rechteck: abgerundete Ecken 13">
            <a:extLst>
              <a:ext uri="{FF2B5EF4-FFF2-40B4-BE49-F238E27FC236}">
                <a16:creationId xmlns:a16="http://schemas.microsoft.com/office/drawing/2014/main" id="{AD42738F-CBBC-2450-4CF7-3C22FF6CB339}"/>
              </a:ext>
            </a:extLst>
          </p:cNvPr>
          <p:cNvSpPr/>
          <p:nvPr/>
        </p:nvSpPr>
        <p:spPr>
          <a:xfrm>
            <a:off x="1223858" y="3052401"/>
            <a:ext cx="7043338" cy="453264"/>
          </a:xfrm>
          <a:prstGeom prst="roundRect">
            <a:avLst/>
          </a:prstGeom>
          <a:ln w="25400">
            <a:solidFill>
              <a:schemeClr val="tx2">
                <a:lumMod val="40000"/>
                <a:lumOff val="6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72000" rIns="30480" bIns="72000" numCol="1" spcCol="1270" anchor="ctr" anchorCtr="0">
            <a:noAutofit/>
          </a:bodyPr>
          <a:lstStyle/>
          <a:p>
            <a:pPr marL="0" lvl="0" indent="0" algn="l" defTabSz="711200">
              <a:spcBef>
                <a:spcPct val="0"/>
              </a:spcBef>
              <a:spcAft>
                <a:spcPct val="35000"/>
              </a:spcAft>
              <a:buNone/>
            </a:pPr>
            <a:r>
              <a:rPr lang="de-DE" sz="1100" kern="1200" spc="10" dirty="0">
                <a:solidFill>
                  <a:schemeClr val="accent4"/>
                </a:solidFill>
                <a:effectLst/>
                <a:ea typeface="Times New Roman" panose="02020603050405020304" pitchFamily="18" charset="0"/>
              </a:rPr>
              <a:t>liegt vor dem Beginn </a:t>
            </a:r>
            <a:r>
              <a:rPr lang="de-DE" sz="1100" kern="1200" spc="10" dirty="0">
                <a:effectLst/>
                <a:ea typeface="Times New Roman" panose="02020603050405020304" pitchFamily="18" charset="0"/>
              </a:rPr>
              <a:t>bei der Krankenkasse: Kasse übermittelt diesen AU-Zeitraum, sofern </a:t>
            </a:r>
            <a:r>
              <a:rPr lang="de-DE" sz="1100" kern="1200" dirty="0">
                <a:effectLst/>
                <a:ea typeface="Times New Roman" panose="02020603050405020304" pitchFamily="18" charset="0"/>
              </a:rPr>
              <a:t>das Datum im Feld </a:t>
            </a:r>
            <a:r>
              <a:rPr lang="de-DE" sz="1100" kern="1200" dirty="0" err="1">
                <a:effectLst/>
                <a:ea typeface="Times New Roman" panose="02020603050405020304" pitchFamily="18" charset="0"/>
              </a:rPr>
              <a:t>AU_ab_AG</a:t>
            </a:r>
            <a:r>
              <a:rPr lang="de-DE" sz="1100" kern="1200" dirty="0">
                <a:effectLst/>
                <a:ea typeface="Times New Roman" panose="02020603050405020304" pitchFamily="18" charset="0"/>
              </a:rPr>
              <a:t> max. 5 Tage vor dem ihr übermittelten AU-Beginn liegt</a:t>
            </a:r>
            <a:endParaRPr lang="de-DE" sz="1100" kern="1200" dirty="0"/>
          </a:p>
        </p:txBody>
      </p:sp>
      <p:sp>
        <p:nvSpPr>
          <p:cNvPr id="16" name="Rechteck: abgerundete Ecken 15">
            <a:extLst>
              <a:ext uri="{FF2B5EF4-FFF2-40B4-BE49-F238E27FC236}">
                <a16:creationId xmlns:a16="http://schemas.microsoft.com/office/drawing/2014/main" id="{64C3EAEF-69DF-AB8E-80EB-DD380D26189E}"/>
              </a:ext>
            </a:extLst>
          </p:cNvPr>
          <p:cNvSpPr/>
          <p:nvPr/>
        </p:nvSpPr>
        <p:spPr>
          <a:xfrm>
            <a:off x="1223858" y="3661513"/>
            <a:ext cx="7043338" cy="453264"/>
          </a:xfrm>
          <a:prstGeom prst="roundRect">
            <a:avLst/>
          </a:prstGeom>
          <a:ln w="25400">
            <a:solidFill>
              <a:schemeClr val="tx2">
                <a:lumMod val="40000"/>
                <a:lumOff val="6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72000" rIns="30480" bIns="72000" numCol="1" spcCol="1270" anchor="ctr" anchorCtr="0">
            <a:noAutofit/>
          </a:bodyPr>
          <a:lstStyle/>
          <a:p>
            <a:pPr marL="0" lvl="0" indent="0" algn="l" defTabSz="711200">
              <a:spcBef>
                <a:spcPct val="0"/>
              </a:spcBef>
              <a:spcAft>
                <a:spcPct val="35000"/>
              </a:spcAft>
              <a:buNone/>
            </a:pPr>
            <a:r>
              <a:rPr lang="de-DE" sz="1100" kern="1200" spc="20" dirty="0">
                <a:solidFill>
                  <a:schemeClr val="accent4"/>
                </a:solidFill>
                <a:cs typeface="Arial" panose="020B0604020202020204" pitchFamily="34" charset="0"/>
              </a:rPr>
              <a:t>liefert keine Übereinstimmung </a:t>
            </a:r>
            <a:r>
              <a:rPr lang="de-DE" sz="1100" kern="1200" spc="20" dirty="0">
                <a:cs typeface="Arial" panose="020B0604020202020204" pitchFamily="34" charset="0"/>
              </a:rPr>
              <a:t>bei der Krankenkasse:</a:t>
            </a:r>
            <a:r>
              <a:rPr lang="de-DE" sz="1100" kern="1200" spc="20" dirty="0">
                <a:solidFill>
                  <a:srgbClr val="00B0F0"/>
                </a:solidFill>
                <a:cs typeface="Arial" panose="020B0604020202020204" pitchFamily="34" charset="0"/>
              </a:rPr>
              <a:t> </a:t>
            </a:r>
            <a:r>
              <a:rPr lang="de-DE" sz="1100" kern="1200" spc="20" dirty="0">
                <a:effectLst/>
                <a:ea typeface="Times New Roman" panose="02020603050405020304" pitchFamily="18" charset="0"/>
              </a:rPr>
              <a:t>Kasse übermittelt </a:t>
            </a:r>
            <a:r>
              <a:rPr lang="de-DE" sz="1100" b="1" kern="1200" spc="20" dirty="0">
                <a:solidFill>
                  <a:schemeClr val="accent4"/>
                </a:solidFill>
                <a:effectLst/>
                <a:ea typeface="Times New Roman" panose="02020603050405020304" pitchFamily="18" charset="0"/>
              </a:rPr>
              <a:t>Meldegrund 4</a:t>
            </a:r>
            <a:r>
              <a:rPr lang="de-DE" sz="1100" kern="1200" spc="20" dirty="0">
                <a:effectLst/>
                <a:ea typeface="Times New Roman" panose="02020603050405020304" pitchFamily="18" charset="0"/>
              </a:rPr>
              <a:t> im </a:t>
            </a:r>
            <a:r>
              <a:rPr lang="de-DE" sz="1100" kern="1200" dirty="0">
                <a:effectLst/>
                <a:ea typeface="Times New Roman" panose="02020603050405020304" pitchFamily="18" charset="0"/>
              </a:rPr>
              <a:t>Feld </a:t>
            </a:r>
            <a:r>
              <a:rPr lang="de-DE" sz="1100" kern="1200" dirty="0" err="1">
                <a:effectLst/>
                <a:ea typeface="Times New Roman" panose="02020603050405020304" pitchFamily="18" charset="0"/>
              </a:rPr>
              <a:t>Kennzeichen_aktuelle_Arbeitsunfähigkeit</a:t>
            </a:r>
            <a:r>
              <a:rPr lang="de-DE" sz="1100" kern="1200" dirty="0">
                <a:effectLst/>
                <a:ea typeface="Times New Roman" panose="02020603050405020304" pitchFamily="18" charset="0"/>
              </a:rPr>
              <a:t> (darüber hinaus keine weiteren Angaben)*</a:t>
            </a:r>
            <a:endParaRPr lang="de-DE" sz="1100" kern="1200" dirty="0"/>
          </a:p>
        </p:txBody>
      </p:sp>
      <p:sp>
        <p:nvSpPr>
          <p:cNvPr id="7" name="Fußzeilenplatzhalter 4">
            <a:extLst>
              <a:ext uri="{FF2B5EF4-FFF2-40B4-BE49-F238E27FC236}">
                <a16:creationId xmlns:a16="http://schemas.microsoft.com/office/drawing/2014/main" id="{D147627E-7588-5AD5-1AD3-D939F715D753}"/>
              </a:ext>
            </a:extLst>
          </p:cNvPr>
          <p:cNvSpPr>
            <a:spLocks noGrp="1"/>
          </p:cNvSpPr>
          <p:nvPr>
            <p:ph type="ftr" sz="quarter" idx="15"/>
          </p:nvPr>
        </p:nvSpPr>
        <p:spPr>
          <a:xfrm>
            <a:off x="3124200" y="4767739"/>
            <a:ext cx="2895600" cy="272891"/>
          </a:xfrm>
        </p:spPr>
        <p:txBody>
          <a:bodyPr/>
          <a:lstStyle/>
          <a:p>
            <a:r>
              <a:rPr lang="de-DE"/>
              <a:t>Alles Wichtige für das Jahr 2023</a:t>
            </a:r>
            <a:endParaRPr lang="de-DE" dirty="0"/>
          </a:p>
        </p:txBody>
      </p:sp>
      <p:sp>
        <p:nvSpPr>
          <p:cNvPr id="17" name="Foliennummernplatzhalter 5">
            <a:extLst>
              <a:ext uri="{FF2B5EF4-FFF2-40B4-BE49-F238E27FC236}">
                <a16:creationId xmlns:a16="http://schemas.microsoft.com/office/drawing/2014/main" id="{55AF26B5-ABB0-A1E3-42E4-9BABE3FD55B5}"/>
              </a:ext>
            </a:extLst>
          </p:cNvPr>
          <p:cNvSpPr>
            <a:spLocks noGrp="1"/>
          </p:cNvSpPr>
          <p:nvPr>
            <p:ph type="sldNum" sz="quarter" idx="16"/>
          </p:nvPr>
        </p:nvSpPr>
        <p:spPr>
          <a:xfrm>
            <a:off x="6553200" y="4767739"/>
            <a:ext cx="2133600" cy="272891"/>
          </a:xfrm>
        </p:spPr>
        <p:txBody>
          <a:bodyPr/>
          <a:lstStyle/>
          <a:p>
            <a:fld id="{BE799682-1F0A-4BE5-A402-BB0EBC4D5055}" type="slidenum">
              <a:rPr lang="de-DE" smtClean="0"/>
              <a:pPr/>
              <a:t>23</a:t>
            </a:fld>
            <a:endParaRPr lang="de-DE" dirty="0"/>
          </a:p>
        </p:txBody>
      </p:sp>
      <p:sp>
        <p:nvSpPr>
          <p:cNvPr id="6" name="Textfeld 5">
            <a:extLst>
              <a:ext uri="{FF2B5EF4-FFF2-40B4-BE49-F238E27FC236}">
                <a16:creationId xmlns:a16="http://schemas.microsoft.com/office/drawing/2014/main" id="{1426241B-C111-1733-8ADC-2B6AF72D7837}"/>
              </a:ext>
            </a:extLst>
          </p:cNvPr>
          <p:cNvSpPr txBox="1"/>
          <p:nvPr/>
        </p:nvSpPr>
        <p:spPr>
          <a:xfrm>
            <a:off x="156468" y="4166040"/>
            <a:ext cx="8110727" cy="400110"/>
          </a:xfrm>
          <a:prstGeom prst="rect">
            <a:avLst/>
          </a:prstGeom>
          <a:noFill/>
        </p:spPr>
        <p:txBody>
          <a:bodyPr wrap="square">
            <a:spAutoFit/>
          </a:bodyPr>
          <a:lstStyle/>
          <a:p>
            <a:pPr marL="357188" indent="0">
              <a:lnSpc>
                <a:spcPct val="100000"/>
              </a:lnSpc>
              <a:spcBef>
                <a:spcPts val="3000"/>
              </a:spcBef>
              <a:buSzPct val="130000"/>
              <a:buNone/>
            </a:pPr>
            <a:r>
              <a:rPr lang="de-DE" sz="1000" kern="0" spc="10" dirty="0"/>
              <a:t>*) geht</a:t>
            </a:r>
            <a:r>
              <a:rPr lang="de-DE" sz="1000" spc="10" dirty="0">
                <a:effectLst/>
                <a:ea typeface="Times New Roman" panose="02020603050405020304" pitchFamily="18" charset="0"/>
              </a:rPr>
              <a:t> innerhalb 14 Tagen noch eine passende Datenübermittlung ein, stellt die Kasse die AU-Daten von sich aus zur Verfügung</a:t>
            </a:r>
            <a:endParaRPr lang="de-DE" sz="1000" b="1" spc="10" dirty="0"/>
          </a:p>
        </p:txBody>
      </p:sp>
      <p:sp>
        <p:nvSpPr>
          <p:cNvPr id="18" name="Pfeil: nach oben gebogen 17">
            <a:extLst>
              <a:ext uri="{FF2B5EF4-FFF2-40B4-BE49-F238E27FC236}">
                <a16:creationId xmlns:a16="http://schemas.microsoft.com/office/drawing/2014/main" id="{72702990-CDE6-D94D-0104-06353C9F7885}"/>
              </a:ext>
            </a:extLst>
          </p:cNvPr>
          <p:cNvSpPr/>
          <p:nvPr/>
        </p:nvSpPr>
        <p:spPr>
          <a:xfrm rot="5400000">
            <a:off x="683567" y="1759103"/>
            <a:ext cx="453266" cy="453264"/>
          </a:xfrm>
          <a:prstGeom prst="bentUpArrow">
            <a:avLst>
              <a:gd name="adj1" fmla="val 15393"/>
              <a:gd name="adj2" fmla="val 14593"/>
              <a:gd name="adj3" fmla="val 25000"/>
            </a:avLst>
          </a:prstGeom>
          <a:solidFill>
            <a:srgbClr val="A50816"/>
          </a:solidFill>
          <a:ln>
            <a:solidFill>
              <a:srgbClr val="A50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Pfeil: nach oben gebogen 18">
            <a:extLst>
              <a:ext uri="{FF2B5EF4-FFF2-40B4-BE49-F238E27FC236}">
                <a16:creationId xmlns:a16="http://schemas.microsoft.com/office/drawing/2014/main" id="{1EA10CC7-7AFB-A816-E5BC-0AEDF25FCAA7}"/>
              </a:ext>
            </a:extLst>
          </p:cNvPr>
          <p:cNvSpPr/>
          <p:nvPr/>
        </p:nvSpPr>
        <p:spPr>
          <a:xfrm rot="5400000">
            <a:off x="683567" y="2302137"/>
            <a:ext cx="453266" cy="453264"/>
          </a:xfrm>
          <a:prstGeom prst="bentUpArrow">
            <a:avLst>
              <a:gd name="adj1" fmla="val 15393"/>
              <a:gd name="adj2" fmla="val 14593"/>
              <a:gd name="adj3" fmla="val 25000"/>
            </a:avLst>
          </a:prstGeom>
          <a:solidFill>
            <a:srgbClr val="A50816"/>
          </a:solidFill>
          <a:ln>
            <a:solidFill>
              <a:srgbClr val="A50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Pfeil: nach oben gebogen 19">
            <a:extLst>
              <a:ext uri="{FF2B5EF4-FFF2-40B4-BE49-F238E27FC236}">
                <a16:creationId xmlns:a16="http://schemas.microsoft.com/office/drawing/2014/main" id="{B96E2FE7-8C73-726C-1531-8E4E462F5AAD}"/>
              </a:ext>
            </a:extLst>
          </p:cNvPr>
          <p:cNvSpPr/>
          <p:nvPr/>
        </p:nvSpPr>
        <p:spPr>
          <a:xfrm rot="5400000">
            <a:off x="683567" y="2894358"/>
            <a:ext cx="453266" cy="453264"/>
          </a:xfrm>
          <a:prstGeom prst="bentUpArrow">
            <a:avLst>
              <a:gd name="adj1" fmla="val 15393"/>
              <a:gd name="adj2" fmla="val 14593"/>
              <a:gd name="adj3" fmla="val 25000"/>
            </a:avLst>
          </a:prstGeom>
          <a:solidFill>
            <a:srgbClr val="A50816"/>
          </a:solidFill>
          <a:ln>
            <a:solidFill>
              <a:srgbClr val="A50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Pfeil: nach oben gebogen 20">
            <a:extLst>
              <a:ext uri="{FF2B5EF4-FFF2-40B4-BE49-F238E27FC236}">
                <a16:creationId xmlns:a16="http://schemas.microsoft.com/office/drawing/2014/main" id="{85535AA1-048B-27DD-E1F1-395B6E79317C}"/>
              </a:ext>
            </a:extLst>
          </p:cNvPr>
          <p:cNvSpPr/>
          <p:nvPr/>
        </p:nvSpPr>
        <p:spPr>
          <a:xfrm rot="5400000">
            <a:off x="683567" y="3514545"/>
            <a:ext cx="453266" cy="453264"/>
          </a:xfrm>
          <a:prstGeom prst="bentUpArrow">
            <a:avLst>
              <a:gd name="adj1" fmla="val 15393"/>
              <a:gd name="adj2" fmla="val 14593"/>
              <a:gd name="adj3" fmla="val 25000"/>
            </a:avLst>
          </a:prstGeom>
          <a:solidFill>
            <a:srgbClr val="A50816"/>
          </a:solidFill>
          <a:ln>
            <a:solidFill>
              <a:srgbClr val="A50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49046306"/>
      </p:ext>
    </p:extLst>
  </p:cSld>
  <p:clrMapOvr>
    <a:masterClrMapping/>
  </p:clrMapOvr>
  <p:transition advClick="0" advTm="6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88F174-FC3B-BDB9-DB04-60A92471BEB5}"/>
              </a:ext>
            </a:extLst>
          </p:cNvPr>
          <p:cNvSpPr>
            <a:spLocks noGrp="1"/>
          </p:cNvSpPr>
          <p:nvPr>
            <p:ph type="title"/>
          </p:nvPr>
        </p:nvSpPr>
        <p:spPr/>
        <p:txBody>
          <a:bodyPr/>
          <a:lstStyle/>
          <a:p>
            <a:r>
              <a:rPr lang="de-DE" spc="8" dirty="0"/>
              <a:t>Elektronischer Datenaustausch</a:t>
            </a:r>
            <a:endParaRPr lang="de-DE" dirty="0"/>
          </a:p>
        </p:txBody>
      </p:sp>
      <p:sp>
        <p:nvSpPr>
          <p:cNvPr id="4" name="Textplatzhalter 3">
            <a:extLst>
              <a:ext uri="{FF2B5EF4-FFF2-40B4-BE49-F238E27FC236}">
                <a16:creationId xmlns:a16="http://schemas.microsoft.com/office/drawing/2014/main" id="{B5699BF2-4E03-4C16-D75C-CCD365366D64}"/>
              </a:ext>
            </a:extLst>
          </p:cNvPr>
          <p:cNvSpPr>
            <a:spLocks noGrp="1"/>
          </p:cNvSpPr>
          <p:nvPr>
            <p:ph type="body" sz="quarter" idx="14"/>
          </p:nvPr>
        </p:nvSpPr>
        <p:spPr/>
        <p:txBody>
          <a:bodyPr/>
          <a:lstStyle/>
          <a:p>
            <a:r>
              <a:rPr lang="de-DE" b="0" spc="8" dirty="0"/>
              <a:t>Datenaustausch Entgeltersatzleistungen (DTA EEL)</a:t>
            </a:r>
            <a:endParaRPr lang="de-DE" dirty="0"/>
          </a:p>
        </p:txBody>
      </p:sp>
      <p:sp>
        <p:nvSpPr>
          <p:cNvPr id="7" name="Fußzeilenplatzhalter 4">
            <a:extLst>
              <a:ext uri="{FF2B5EF4-FFF2-40B4-BE49-F238E27FC236}">
                <a16:creationId xmlns:a16="http://schemas.microsoft.com/office/drawing/2014/main" id="{D147627E-7588-5AD5-1AD3-D939F715D753}"/>
              </a:ext>
            </a:extLst>
          </p:cNvPr>
          <p:cNvSpPr>
            <a:spLocks noGrp="1"/>
          </p:cNvSpPr>
          <p:nvPr>
            <p:ph type="ftr" sz="quarter" idx="15"/>
          </p:nvPr>
        </p:nvSpPr>
        <p:spPr>
          <a:xfrm>
            <a:off x="3124200" y="4767739"/>
            <a:ext cx="2895600" cy="272891"/>
          </a:xfrm>
        </p:spPr>
        <p:txBody>
          <a:bodyPr/>
          <a:lstStyle/>
          <a:p>
            <a:r>
              <a:rPr lang="de-DE"/>
              <a:t>Alles Wichtige für das Jahr 2023</a:t>
            </a:r>
            <a:endParaRPr lang="de-DE" dirty="0"/>
          </a:p>
        </p:txBody>
      </p:sp>
      <p:sp>
        <p:nvSpPr>
          <p:cNvPr id="17" name="Foliennummernplatzhalter 5">
            <a:extLst>
              <a:ext uri="{FF2B5EF4-FFF2-40B4-BE49-F238E27FC236}">
                <a16:creationId xmlns:a16="http://schemas.microsoft.com/office/drawing/2014/main" id="{55AF26B5-ABB0-A1E3-42E4-9BABE3FD55B5}"/>
              </a:ext>
            </a:extLst>
          </p:cNvPr>
          <p:cNvSpPr>
            <a:spLocks noGrp="1"/>
          </p:cNvSpPr>
          <p:nvPr>
            <p:ph type="sldNum" sz="quarter" idx="16"/>
          </p:nvPr>
        </p:nvSpPr>
        <p:spPr>
          <a:xfrm>
            <a:off x="6553200" y="4767739"/>
            <a:ext cx="2133600" cy="272891"/>
          </a:xfrm>
        </p:spPr>
        <p:txBody>
          <a:bodyPr/>
          <a:lstStyle/>
          <a:p>
            <a:fld id="{BE799682-1F0A-4BE5-A402-BB0EBC4D5055}" type="slidenum">
              <a:rPr lang="de-DE" smtClean="0"/>
              <a:pPr/>
              <a:t>24</a:t>
            </a:fld>
            <a:endParaRPr lang="de-DE" dirty="0"/>
          </a:p>
        </p:txBody>
      </p:sp>
      <p:sp>
        <p:nvSpPr>
          <p:cNvPr id="6" name="Inhaltsplatzhalter 5">
            <a:extLst>
              <a:ext uri="{FF2B5EF4-FFF2-40B4-BE49-F238E27FC236}">
                <a16:creationId xmlns:a16="http://schemas.microsoft.com/office/drawing/2014/main" id="{1ABF668D-B09A-933D-7D5D-55C4DC078DA0}"/>
              </a:ext>
            </a:extLst>
          </p:cNvPr>
          <p:cNvSpPr>
            <a:spLocks noGrp="1"/>
          </p:cNvSpPr>
          <p:nvPr>
            <p:ph sz="quarter" idx="13"/>
          </p:nvPr>
        </p:nvSpPr>
        <p:spPr/>
        <p:txBody>
          <a:bodyPr/>
          <a:lstStyle/>
          <a:p>
            <a:r>
              <a:rPr lang="de-DE" sz="1200" dirty="0"/>
              <a:t>Rechtlich bestehen zwei parallele Vorerkrankungsverfahren parallel nebeneinander: im Rahmen der </a:t>
            </a:r>
            <a:r>
              <a:rPr lang="de-DE" sz="1200" b="1" dirty="0" err="1"/>
              <a:t>eAU</a:t>
            </a:r>
            <a:r>
              <a:rPr lang="de-DE" sz="1200" dirty="0"/>
              <a:t> (auf Initiative der Krankenkasse) und bisheriges im DTA EEL (auf Initiative Arbeitgeber)</a:t>
            </a:r>
          </a:p>
          <a:p>
            <a:r>
              <a:rPr lang="de-DE" sz="1200" dirty="0"/>
              <a:t>Aus Zwischenlösung wird </a:t>
            </a:r>
            <a:r>
              <a:rPr lang="de-DE" sz="1200" b="1" dirty="0"/>
              <a:t>angepasste Dauerlösung </a:t>
            </a:r>
            <a:r>
              <a:rPr lang="de-DE" sz="1200" dirty="0"/>
              <a:t>(vgl. Achtes SGB IV-Änderungsgesetz):</a:t>
            </a:r>
          </a:p>
          <a:p>
            <a:endParaRPr lang="de-DE" sz="1200" dirty="0"/>
          </a:p>
          <a:p>
            <a:endParaRPr lang="de-DE" sz="1200" dirty="0"/>
          </a:p>
          <a:p>
            <a:endParaRPr lang="de-DE" sz="1200" dirty="0"/>
          </a:p>
          <a:p>
            <a:endParaRPr lang="de-DE" sz="1200" dirty="0"/>
          </a:p>
          <a:p>
            <a:pPr marL="0" indent="0">
              <a:buNone/>
            </a:pPr>
            <a:endParaRPr lang="de-DE" sz="1200" dirty="0"/>
          </a:p>
          <a:p>
            <a:endParaRPr lang="de-DE" sz="1200" dirty="0"/>
          </a:p>
          <a:p>
            <a:endParaRPr lang="de-DE" sz="1200" dirty="0"/>
          </a:p>
          <a:p>
            <a:endParaRPr lang="de-DE" sz="1200" dirty="0"/>
          </a:p>
          <a:p>
            <a:endParaRPr lang="de-DE" sz="1200" dirty="0"/>
          </a:p>
          <a:p>
            <a:r>
              <a:rPr lang="de-DE" sz="1200" b="1" dirty="0"/>
              <a:t>Vorabprüfung</a:t>
            </a:r>
            <a:r>
              <a:rPr lang="de-DE" sz="1200" dirty="0"/>
              <a:t> (unverändert): weitere AU in 6-Monats-Frist </a:t>
            </a:r>
            <a:r>
              <a:rPr lang="de-DE" sz="1200" b="1" dirty="0"/>
              <a:t>und</a:t>
            </a:r>
            <a:r>
              <a:rPr lang="de-DE" sz="1200" dirty="0"/>
              <a:t> zusammen mind.</a:t>
            </a:r>
            <a:br>
              <a:rPr lang="de-DE" sz="1200" dirty="0"/>
            </a:br>
            <a:r>
              <a:rPr lang="de-DE" sz="1200" dirty="0"/>
              <a:t> 30 AU-Tage</a:t>
            </a:r>
          </a:p>
          <a:p>
            <a:endParaRPr lang="de-DE" dirty="0"/>
          </a:p>
          <a:p>
            <a:endParaRPr lang="de-DE" dirty="0"/>
          </a:p>
          <a:p>
            <a:pPr marL="0" indent="0">
              <a:buNone/>
            </a:pPr>
            <a:endParaRPr lang="de-DE" dirty="0"/>
          </a:p>
        </p:txBody>
      </p:sp>
      <p:grpSp>
        <p:nvGrpSpPr>
          <p:cNvPr id="25" name="Gruppieren 24">
            <a:extLst>
              <a:ext uri="{FF2B5EF4-FFF2-40B4-BE49-F238E27FC236}">
                <a16:creationId xmlns:a16="http://schemas.microsoft.com/office/drawing/2014/main" id="{C2894E07-CF57-EA94-AA1A-A924A55DD74D}"/>
              </a:ext>
            </a:extLst>
          </p:cNvPr>
          <p:cNvGrpSpPr/>
          <p:nvPr/>
        </p:nvGrpSpPr>
        <p:grpSpPr>
          <a:xfrm>
            <a:off x="746418" y="2355726"/>
            <a:ext cx="3178282" cy="1728193"/>
            <a:chOff x="952498" y="2159999"/>
            <a:chExt cx="4320003" cy="1942354"/>
          </a:xfrm>
        </p:grpSpPr>
        <p:sp>
          <p:nvSpPr>
            <p:cNvPr id="26" name="Flussdiagramm: Alternativer Prozess 7">
              <a:extLst>
                <a:ext uri="{FF2B5EF4-FFF2-40B4-BE49-F238E27FC236}">
                  <a16:creationId xmlns:a16="http://schemas.microsoft.com/office/drawing/2014/main" id="{474C4293-4441-0395-99C2-AA286CD9B505}"/>
                </a:ext>
              </a:extLst>
            </p:cNvPr>
            <p:cNvSpPr/>
            <p:nvPr/>
          </p:nvSpPr>
          <p:spPr>
            <a:xfrm>
              <a:off x="952498" y="2159999"/>
              <a:ext cx="4320000" cy="1942354"/>
            </a:xfrm>
            <a:prstGeom prst="roundRect">
              <a:avLst/>
            </a:prstGeom>
            <a:solidFill>
              <a:schemeClr val="tx2">
                <a:lumMod val="20000"/>
                <a:lumOff val="80000"/>
              </a:schemeClr>
            </a:solidFill>
            <a:ln w="254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36000" rIns="36000" bIns="36000" rtlCol="0" anchor="ctr" anchorCtr="0"/>
            <a:lstStyle/>
            <a:p>
              <a:pPr lvl="0">
                <a:buClr>
                  <a:srgbClr val="00B0F0"/>
                </a:buClr>
              </a:pPr>
              <a:endParaRPr lang="de-DE" sz="1200" spc="10" dirty="0">
                <a:solidFill>
                  <a:schemeClr val="tx1"/>
                </a:solidFill>
                <a:cs typeface="Arial" panose="020B0604020202020204" pitchFamily="34" charset="0"/>
              </a:endParaRPr>
            </a:p>
            <a:p>
              <a:pPr lvl="0">
                <a:buClr>
                  <a:srgbClr val="00B0F0"/>
                </a:buClr>
              </a:pPr>
              <a:endParaRPr lang="de-DE" sz="1200" spc="10" dirty="0">
                <a:solidFill>
                  <a:schemeClr val="tx1"/>
                </a:solidFill>
                <a:cs typeface="Arial" panose="020B0604020202020204" pitchFamily="34" charset="0"/>
              </a:endParaRPr>
            </a:p>
            <a:p>
              <a:pPr lvl="0">
                <a:buClr>
                  <a:srgbClr val="00B0F0"/>
                </a:buClr>
              </a:pPr>
              <a:r>
                <a:rPr lang="de-DE" sz="1200" spc="10" dirty="0">
                  <a:solidFill>
                    <a:schemeClr val="tx1"/>
                  </a:solidFill>
                  <a:cs typeface="Arial" panose="020B0604020202020204" pitchFamily="34" charset="0"/>
                </a:rPr>
                <a:t>Bisheriges </a:t>
              </a:r>
              <a:r>
                <a:rPr lang="de-DE" sz="1200" b="1" spc="10" dirty="0">
                  <a:solidFill>
                    <a:schemeClr val="tx1"/>
                  </a:solidFill>
                  <a:cs typeface="Arial" panose="020B0604020202020204" pitchFamily="34" charset="0"/>
                </a:rPr>
                <a:t>Verfahren DTA EEL</a:t>
              </a:r>
              <a:br>
                <a:rPr lang="de-DE" sz="1200" spc="10" dirty="0">
                  <a:solidFill>
                    <a:schemeClr val="tx1"/>
                  </a:solidFill>
                  <a:cs typeface="Arial" panose="020B0604020202020204" pitchFamily="34" charset="0"/>
                </a:rPr>
              </a:br>
              <a:r>
                <a:rPr lang="de-DE" sz="1200" spc="10" dirty="0">
                  <a:solidFill>
                    <a:schemeClr val="tx1"/>
                  </a:solidFill>
                  <a:cs typeface="Arial" panose="020B0604020202020204" pitchFamily="34" charset="0"/>
                </a:rPr>
                <a:t>(auf Initiative des Arbeitgebers)</a:t>
              </a:r>
              <a:br>
                <a:rPr lang="de-DE" sz="1200" spc="10" dirty="0">
                  <a:solidFill>
                    <a:schemeClr val="tx1"/>
                  </a:solidFill>
                  <a:cs typeface="Arial" panose="020B0604020202020204" pitchFamily="34" charset="0"/>
                </a:rPr>
              </a:br>
              <a:r>
                <a:rPr lang="de-DE" sz="1200" spc="10" dirty="0">
                  <a:solidFill>
                    <a:schemeClr val="tx1"/>
                  </a:solidFill>
                  <a:cs typeface="Arial" panose="020B0604020202020204" pitchFamily="34" charset="0"/>
                </a:rPr>
                <a:t>findet wie gewohnt Anwendung</a:t>
              </a:r>
              <a:br>
                <a:rPr lang="de-DE" sz="1200" spc="10" dirty="0">
                  <a:solidFill>
                    <a:schemeClr val="tx1"/>
                  </a:solidFill>
                  <a:cs typeface="Arial" panose="020B0604020202020204" pitchFamily="34" charset="0"/>
                </a:rPr>
              </a:br>
              <a:r>
                <a:rPr lang="de-DE" sz="1200" spc="10" dirty="0">
                  <a:solidFill>
                    <a:schemeClr val="tx1"/>
                  </a:solidFill>
                  <a:cs typeface="Arial" panose="020B0604020202020204" pitchFamily="34" charset="0"/>
                </a:rPr>
                <a:t>(DB Vorerkrankungszeiten)</a:t>
              </a:r>
            </a:p>
          </p:txBody>
        </p:sp>
        <p:sp>
          <p:nvSpPr>
            <p:cNvPr id="27" name="Flussdiagramm: Alternativer Prozess 8">
              <a:extLst>
                <a:ext uri="{FF2B5EF4-FFF2-40B4-BE49-F238E27FC236}">
                  <a16:creationId xmlns:a16="http://schemas.microsoft.com/office/drawing/2014/main" id="{57E832D6-908B-4BB8-2A5D-D2608B425DFF}"/>
                </a:ext>
              </a:extLst>
            </p:cNvPr>
            <p:cNvSpPr/>
            <p:nvPr/>
          </p:nvSpPr>
          <p:spPr>
            <a:xfrm>
              <a:off x="952500" y="2160000"/>
              <a:ext cx="4320001" cy="540000"/>
            </a:xfrm>
            <a:prstGeom prst="roundRect">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de-DE" sz="1200" b="1" spc="10" dirty="0">
                  <a:solidFill>
                    <a:schemeClr val="bg1"/>
                  </a:solidFill>
                  <a:cs typeface="Arial" panose="020B0604020202020204" pitchFamily="34" charset="0"/>
                </a:rPr>
                <a:t>Bis 31. Dezember 2022</a:t>
              </a:r>
            </a:p>
          </p:txBody>
        </p:sp>
      </p:grpSp>
      <p:grpSp>
        <p:nvGrpSpPr>
          <p:cNvPr id="28" name="Gruppieren 27">
            <a:extLst>
              <a:ext uri="{FF2B5EF4-FFF2-40B4-BE49-F238E27FC236}">
                <a16:creationId xmlns:a16="http://schemas.microsoft.com/office/drawing/2014/main" id="{BCBD451E-B05E-796C-43CC-0B8A99480DAD}"/>
              </a:ext>
            </a:extLst>
          </p:cNvPr>
          <p:cNvGrpSpPr/>
          <p:nvPr/>
        </p:nvGrpSpPr>
        <p:grpSpPr>
          <a:xfrm>
            <a:off x="4211960" y="2355726"/>
            <a:ext cx="3178281" cy="1728194"/>
            <a:chOff x="5760000" y="2205762"/>
            <a:chExt cx="4320000" cy="1853537"/>
          </a:xfrm>
        </p:grpSpPr>
        <p:sp>
          <p:nvSpPr>
            <p:cNvPr id="29" name="Flussdiagramm: Alternativer Prozess 10">
              <a:extLst>
                <a:ext uri="{FF2B5EF4-FFF2-40B4-BE49-F238E27FC236}">
                  <a16:creationId xmlns:a16="http://schemas.microsoft.com/office/drawing/2014/main" id="{1B9896C9-8FF9-B8D2-D9CD-41F3171F2111}"/>
                </a:ext>
              </a:extLst>
            </p:cNvPr>
            <p:cNvSpPr/>
            <p:nvPr/>
          </p:nvSpPr>
          <p:spPr>
            <a:xfrm>
              <a:off x="5760000" y="2205762"/>
              <a:ext cx="4320000" cy="1853537"/>
            </a:xfrm>
            <a:prstGeom prst="roundRect">
              <a:avLst/>
            </a:prstGeom>
            <a:solidFill>
              <a:schemeClr val="tx2">
                <a:lumMod val="20000"/>
                <a:lumOff val="80000"/>
              </a:schemeClr>
            </a:solidFill>
            <a:ln w="254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36000" rIns="36000" bIns="36000" rtlCol="0" anchor="ctr" anchorCtr="0"/>
            <a:lstStyle/>
            <a:p>
              <a:pPr lvl="0">
                <a:buClr>
                  <a:srgbClr val="00B0F0"/>
                </a:buClr>
              </a:pPr>
              <a:endParaRPr lang="de-DE" sz="1200" spc="10" dirty="0">
                <a:solidFill>
                  <a:schemeClr val="tx1"/>
                </a:solidFill>
                <a:cs typeface="Arial" panose="020B0604020202020204" pitchFamily="34" charset="0"/>
              </a:endParaRPr>
            </a:p>
            <a:p>
              <a:pPr lvl="0">
                <a:buClr>
                  <a:srgbClr val="00B0F0"/>
                </a:buClr>
              </a:pPr>
              <a:endParaRPr lang="de-DE" sz="1200" spc="10" dirty="0">
                <a:solidFill>
                  <a:schemeClr val="tx1"/>
                </a:solidFill>
                <a:cs typeface="Arial" panose="020B0604020202020204" pitchFamily="34" charset="0"/>
              </a:endParaRPr>
            </a:p>
            <a:p>
              <a:pPr lvl="0">
                <a:buClr>
                  <a:srgbClr val="00B0F0"/>
                </a:buClr>
              </a:pPr>
              <a:r>
                <a:rPr lang="de-DE" sz="1200" spc="10" dirty="0">
                  <a:solidFill>
                    <a:schemeClr val="tx1"/>
                  </a:solidFill>
                  <a:cs typeface="Arial" panose="020B0604020202020204" pitchFamily="34" charset="0"/>
                </a:rPr>
                <a:t>Weiterentwicklung </a:t>
              </a:r>
              <a:r>
                <a:rPr lang="de-DE" sz="1200" b="1" spc="10" dirty="0">
                  <a:solidFill>
                    <a:schemeClr val="tx1"/>
                  </a:solidFill>
                  <a:cs typeface="Arial" panose="020B0604020202020204" pitchFamily="34" charset="0"/>
                </a:rPr>
                <a:t>Verfahren DTA EEL</a:t>
              </a:r>
              <a:r>
                <a:rPr lang="de-DE" sz="1200" spc="10" dirty="0">
                  <a:solidFill>
                    <a:schemeClr val="tx1"/>
                  </a:solidFill>
                  <a:cs typeface="Arial" panose="020B0604020202020204" pitchFamily="34" charset="0"/>
                </a:rPr>
                <a:t>: d. h. Rückmeldung relevanter Vorerkrankungen (unter Berücksichtigung 6-/12-Monats-Frist) sowie Beginn-Datum der 12-Monats-Frist</a:t>
              </a:r>
            </a:p>
          </p:txBody>
        </p:sp>
        <p:sp>
          <p:nvSpPr>
            <p:cNvPr id="30" name="Flussdiagramm: Alternativer Prozess 11">
              <a:extLst>
                <a:ext uri="{FF2B5EF4-FFF2-40B4-BE49-F238E27FC236}">
                  <a16:creationId xmlns:a16="http://schemas.microsoft.com/office/drawing/2014/main" id="{1109C386-AA98-5A2C-9C6D-D38190B3EABD}"/>
                </a:ext>
              </a:extLst>
            </p:cNvPr>
            <p:cNvSpPr/>
            <p:nvPr/>
          </p:nvSpPr>
          <p:spPr>
            <a:xfrm>
              <a:off x="5760000" y="2205762"/>
              <a:ext cx="4320000" cy="492119"/>
            </a:xfrm>
            <a:prstGeom prst="roundRect">
              <a:avLst/>
            </a:prstGeom>
            <a:solidFill>
              <a:schemeClr val="accent2"/>
            </a:solidFill>
            <a:ln w="25400">
              <a:solidFill>
                <a:srgbClr val="00407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de-DE" sz="1200" b="1" spc="10" dirty="0">
                  <a:solidFill>
                    <a:schemeClr val="bg1"/>
                  </a:solidFill>
                  <a:cs typeface="Arial" panose="020B0604020202020204" pitchFamily="34" charset="0"/>
                </a:rPr>
                <a:t>Ab 1. Januar 2023</a:t>
              </a:r>
            </a:p>
          </p:txBody>
        </p:sp>
      </p:grpSp>
    </p:spTree>
    <p:extLst>
      <p:ext uri="{BB962C8B-B14F-4D97-AF65-F5344CB8AC3E}">
        <p14:creationId xmlns:p14="http://schemas.microsoft.com/office/powerpoint/2010/main" val="410961435"/>
      </p:ext>
    </p:extLst>
  </p:cSld>
  <p:clrMapOvr>
    <a:masterClrMapping/>
  </p:clrMapOvr>
  <p:transition advClick="0" advTm="6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88F174-FC3B-BDB9-DB04-60A92471BEB5}"/>
              </a:ext>
            </a:extLst>
          </p:cNvPr>
          <p:cNvSpPr>
            <a:spLocks noGrp="1"/>
          </p:cNvSpPr>
          <p:nvPr>
            <p:ph type="title"/>
          </p:nvPr>
        </p:nvSpPr>
        <p:spPr/>
        <p:txBody>
          <a:bodyPr/>
          <a:lstStyle/>
          <a:p>
            <a:r>
              <a:rPr lang="de-DE" spc="8" dirty="0"/>
              <a:t>Elektronischer Datenaustausch</a:t>
            </a:r>
            <a:endParaRPr lang="de-DE" dirty="0"/>
          </a:p>
        </p:txBody>
      </p:sp>
      <p:sp>
        <p:nvSpPr>
          <p:cNvPr id="4" name="Textplatzhalter 3">
            <a:extLst>
              <a:ext uri="{FF2B5EF4-FFF2-40B4-BE49-F238E27FC236}">
                <a16:creationId xmlns:a16="http://schemas.microsoft.com/office/drawing/2014/main" id="{B5699BF2-4E03-4C16-D75C-CCD365366D64}"/>
              </a:ext>
            </a:extLst>
          </p:cNvPr>
          <p:cNvSpPr>
            <a:spLocks noGrp="1"/>
          </p:cNvSpPr>
          <p:nvPr>
            <p:ph type="body" sz="quarter" idx="14"/>
          </p:nvPr>
        </p:nvSpPr>
        <p:spPr/>
        <p:txBody>
          <a:bodyPr/>
          <a:lstStyle/>
          <a:p>
            <a:r>
              <a:rPr lang="de-DE" b="0" spc="8" dirty="0"/>
              <a:t>Was ändert sich noch im DTA EEL?</a:t>
            </a:r>
            <a:endParaRPr lang="de-DE" dirty="0"/>
          </a:p>
        </p:txBody>
      </p:sp>
      <p:sp>
        <p:nvSpPr>
          <p:cNvPr id="7" name="Fußzeilenplatzhalter 4">
            <a:extLst>
              <a:ext uri="{FF2B5EF4-FFF2-40B4-BE49-F238E27FC236}">
                <a16:creationId xmlns:a16="http://schemas.microsoft.com/office/drawing/2014/main" id="{D147627E-7588-5AD5-1AD3-D939F715D753}"/>
              </a:ext>
            </a:extLst>
          </p:cNvPr>
          <p:cNvSpPr>
            <a:spLocks noGrp="1"/>
          </p:cNvSpPr>
          <p:nvPr>
            <p:ph type="ftr" sz="quarter" idx="15"/>
          </p:nvPr>
        </p:nvSpPr>
        <p:spPr>
          <a:xfrm>
            <a:off x="3124200" y="4767739"/>
            <a:ext cx="2895600" cy="272891"/>
          </a:xfrm>
        </p:spPr>
        <p:txBody>
          <a:bodyPr/>
          <a:lstStyle/>
          <a:p>
            <a:r>
              <a:rPr lang="de-DE"/>
              <a:t>Alles Wichtige für das Jahr 2023</a:t>
            </a:r>
            <a:endParaRPr lang="de-DE" dirty="0"/>
          </a:p>
        </p:txBody>
      </p:sp>
      <p:sp>
        <p:nvSpPr>
          <p:cNvPr id="17" name="Foliennummernplatzhalter 5">
            <a:extLst>
              <a:ext uri="{FF2B5EF4-FFF2-40B4-BE49-F238E27FC236}">
                <a16:creationId xmlns:a16="http://schemas.microsoft.com/office/drawing/2014/main" id="{55AF26B5-ABB0-A1E3-42E4-9BABE3FD55B5}"/>
              </a:ext>
            </a:extLst>
          </p:cNvPr>
          <p:cNvSpPr>
            <a:spLocks noGrp="1"/>
          </p:cNvSpPr>
          <p:nvPr>
            <p:ph type="sldNum" sz="quarter" idx="16"/>
          </p:nvPr>
        </p:nvSpPr>
        <p:spPr>
          <a:xfrm>
            <a:off x="6553200" y="4767739"/>
            <a:ext cx="2133600" cy="272891"/>
          </a:xfrm>
        </p:spPr>
        <p:txBody>
          <a:bodyPr/>
          <a:lstStyle/>
          <a:p>
            <a:fld id="{BE799682-1F0A-4BE5-A402-BB0EBC4D5055}" type="slidenum">
              <a:rPr lang="de-DE" smtClean="0"/>
              <a:pPr/>
              <a:t>25</a:t>
            </a:fld>
            <a:endParaRPr lang="de-DE" dirty="0"/>
          </a:p>
        </p:txBody>
      </p:sp>
      <p:sp>
        <p:nvSpPr>
          <p:cNvPr id="5" name="Inhaltsplatzhalter 4">
            <a:extLst>
              <a:ext uri="{FF2B5EF4-FFF2-40B4-BE49-F238E27FC236}">
                <a16:creationId xmlns:a16="http://schemas.microsoft.com/office/drawing/2014/main" id="{23DC4CB1-D910-2651-5EAE-E2514DBB227C}"/>
              </a:ext>
            </a:extLst>
          </p:cNvPr>
          <p:cNvSpPr>
            <a:spLocks noGrp="1"/>
          </p:cNvSpPr>
          <p:nvPr>
            <p:ph sz="quarter" idx="13"/>
          </p:nvPr>
        </p:nvSpPr>
        <p:spPr>
          <a:xfrm>
            <a:off x="468314" y="1275874"/>
            <a:ext cx="7632078" cy="3304698"/>
          </a:xfrm>
        </p:spPr>
        <p:txBody>
          <a:bodyPr/>
          <a:lstStyle/>
          <a:p>
            <a:pPr marL="285750" indent="-285750">
              <a:buFont typeface="Wingdings" panose="05000000000000000000" pitchFamily="2" charset="2"/>
              <a:buChar char="§"/>
            </a:pPr>
            <a:r>
              <a:rPr lang="de-DE" sz="1200" dirty="0"/>
              <a:t>Falsch übermittelter Abgabegrund: neues Datenfeld „</a:t>
            </a:r>
            <a:r>
              <a:rPr lang="de-DE" sz="1200" b="1" dirty="0"/>
              <a:t>Korrekter Abgabegrund</a:t>
            </a:r>
            <a:r>
              <a:rPr lang="de-DE" sz="1200" dirty="0"/>
              <a:t>“ als Aufforderung an den Arbeitgeber zur Korrektur (Storno/Neu) </a:t>
            </a:r>
          </a:p>
          <a:p>
            <a:pPr marL="285750" indent="-285750">
              <a:buFont typeface="Wingdings" panose="05000000000000000000" pitchFamily="2" charset="2"/>
              <a:buChar char="§"/>
            </a:pPr>
            <a:r>
              <a:rPr lang="de-DE" sz="1200" dirty="0"/>
              <a:t>Datenbaustein </a:t>
            </a:r>
            <a:r>
              <a:rPr lang="de-DE" sz="1200" b="1" dirty="0"/>
              <a:t>Ende Entgeltersatzleistung </a:t>
            </a:r>
            <a:r>
              <a:rPr lang="de-DE" sz="1200" dirty="0"/>
              <a:t>(DBEE) </a:t>
            </a:r>
          </a:p>
          <a:p>
            <a:pPr marL="552450" lvl="1" indent="-285750">
              <a:buFont typeface="Symbol" panose="05050102010706020507" pitchFamily="18" charset="2"/>
              <a:buChar char="-"/>
            </a:pPr>
            <a:r>
              <a:rPr lang="de-DE" sz="1200" dirty="0"/>
              <a:t>Anforderung durch Arbeitgeber sinnvoll, um unnötig viele </a:t>
            </a:r>
            <a:r>
              <a:rPr lang="de-DE" sz="1200" dirty="0" err="1"/>
              <a:t>eAU</a:t>
            </a:r>
            <a:r>
              <a:rPr lang="de-DE" sz="1200" dirty="0"/>
              <a:t>-Abrufe zu vermeiden</a:t>
            </a:r>
          </a:p>
          <a:p>
            <a:pPr marL="552450" lvl="1" indent="-285750">
              <a:buFont typeface="Symbol" panose="05050102010706020507" pitchFamily="18" charset="2"/>
              <a:buChar char="-"/>
            </a:pPr>
            <a:r>
              <a:rPr lang="de-DE" sz="1200" dirty="0"/>
              <a:t>Bestätigung künftig auch bei Leistungsbezug über Beschäftigungsende hinaus („99“)</a:t>
            </a:r>
          </a:p>
          <a:p>
            <a:pPr marL="285750" indent="-285750">
              <a:buFont typeface="Wingdings" panose="05000000000000000000" pitchFamily="2" charset="2"/>
              <a:buChar char="§"/>
            </a:pPr>
            <a:r>
              <a:rPr lang="de-DE" sz="1200" dirty="0"/>
              <a:t>Im Übrigen wurde das EEL-Verfahren zum </a:t>
            </a:r>
            <a:r>
              <a:rPr lang="de-DE" sz="1200" b="1" dirty="0"/>
              <a:t>1. Januar 2023 </a:t>
            </a:r>
            <a:r>
              <a:rPr lang="de-DE" sz="1200" dirty="0"/>
              <a:t>ins sog. </a:t>
            </a:r>
            <a:r>
              <a:rPr lang="de-DE" sz="1200" b="1" dirty="0"/>
              <a:t>Basismodul</a:t>
            </a:r>
            <a:r>
              <a:rPr lang="de-DE" sz="1200" dirty="0"/>
              <a:t> übernommen worden, d. h. zertifizierte Entgeltabrechnungsprogramme müssen alle damit verbundenen Funktionalitäten als Mindestanforderung erfüllen</a:t>
            </a:r>
          </a:p>
          <a:p>
            <a:endParaRPr lang="de-DE" sz="1200" dirty="0"/>
          </a:p>
          <a:p>
            <a:pPr marL="0" indent="0">
              <a:buNone/>
            </a:pPr>
            <a:r>
              <a:rPr lang="de-DE" sz="1200" b="1" dirty="0">
                <a:solidFill>
                  <a:srgbClr val="A50816"/>
                </a:solidFill>
              </a:rPr>
              <a:t>Praxis-Tipp</a:t>
            </a:r>
            <a:r>
              <a:rPr lang="de-DE" sz="1200" dirty="0"/>
              <a:t>: Aktuelle Fassung der Gemeinsamen Grundsätze zum DTA EEL ist abrufbar unter: </a:t>
            </a:r>
            <a:r>
              <a:rPr lang="de-DE" sz="1200" dirty="0">
                <a:solidFill>
                  <a:schemeClr val="bg1">
                    <a:lumMod val="75000"/>
                  </a:schemeClr>
                </a:solidFill>
              </a:rPr>
              <a:t>www.gkv-datenaustausch.de </a:t>
            </a:r>
            <a:r>
              <a:rPr lang="de-DE" sz="1200" dirty="0"/>
              <a:t>(Rubrik: Arbeitgeberverfahren)</a:t>
            </a:r>
          </a:p>
        </p:txBody>
      </p:sp>
    </p:spTree>
    <p:extLst>
      <p:ext uri="{BB962C8B-B14F-4D97-AF65-F5344CB8AC3E}">
        <p14:creationId xmlns:p14="http://schemas.microsoft.com/office/powerpoint/2010/main" val="2196543504"/>
      </p:ext>
    </p:extLst>
  </p:cSld>
  <p:clrMapOvr>
    <a:masterClrMapping/>
  </p:clrMapOvr>
  <p:transition advClick="0" advTm="6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88F174-FC3B-BDB9-DB04-60A92471BEB5}"/>
              </a:ext>
            </a:extLst>
          </p:cNvPr>
          <p:cNvSpPr>
            <a:spLocks noGrp="1"/>
          </p:cNvSpPr>
          <p:nvPr>
            <p:ph type="title"/>
          </p:nvPr>
        </p:nvSpPr>
        <p:spPr/>
        <p:txBody>
          <a:bodyPr/>
          <a:lstStyle/>
          <a:p>
            <a:r>
              <a:rPr lang="de-DE" spc="8" dirty="0"/>
              <a:t>Elektronischer Datenaustausch</a:t>
            </a:r>
            <a:endParaRPr lang="de-DE" dirty="0"/>
          </a:p>
        </p:txBody>
      </p:sp>
      <p:sp>
        <p:nvSpPr>
          <p:cNvPr id="4" name="Textplatzhalter 3">
            <a:extLst>
              <a:ext uri="{FF2B5EF4-FFF2-40B4-BE49-F238E27FC236}">
                <a16:creationId xmlns:a16="http://schemas.microsoft.com/office/drawing/2014/main" id="{B5699BF2-4E03-4C16-D75C-CCD365366D64}"/>
              </a:ext>
            </a:extLst>
          </p:cNvPr>
          <p:cNvSpPr>
            <a:spLocks noGrp="1"/>
          </p:cNvSpPr>
          <p:nvPr>
            <p:ph type="body" sz="quarter" idx="14"/>
          </p:nvPr>
        </p:nvSpPr>
        <p:spPr/>
        <p:txBody>
          <a:bodyPr/>
          <a:lstStyle/>
          <a:p>
            <a:r>
              <a:rPr lang="de-DE" b="0" spc="8" dirty="0"/>
              <a:t>Angaben zur Einrichtung eines Arbeitgeberkontos </a:t>
            </a:r>
            <a:endParaRPr lang="de-DE" dirty="0"/>
          </a:p>
        </p:txBody>
      </p:sp>
      <p:sp>
        <p:nvSpPr>
          <p:cNvPr id="7" name="Fußzeilenplatzhalter 4">
            <a:extLst>
              <a:ext uri="{FF2B5EF4-FFF2-40B4-BE49-F238E27FC236}">
                <a16:creationId xmlns:a16="http://schemas.microsoft.com/office/drawing/2014/main" id="{D147627E-7588-5AD5-1AD3-D939F715D753}"/>
              </a:ext>
            </a:extLst>
          </p:cNvPr>
          <p:cNvSpPr>
            <a:spLocks noGrp="1"/>
          </p:cNvSpPr>
          <p:nvPr>
            <p:ph type="ftr" sz="quarter" idx="15"/>
          </p:nvPr>
        </p:nvSpPr>
        <p:spPr>
          <a:xfrm>
            <a:off x="3124200" y="4767739"/>
            <a:ext cx="2895600" cy="272891"/>
          </a:xfrm>
        </p:spPr>
        <p:txBody>
          <a:bodyPr/>
          <a:lstStyle/>
          <a:p>
            <a:r>
              <a:rPr lang="de-DE"/>
              <a:t>Alles Wichtige für das Jahr 2023</a:t>
            </a:r>
            <a:endParaRPr lang="de-DE" dirty="0"/>
          </a:p>
        </p:txBody>
      </p:sp>
      <p:sp>
        <p:nvSpPr>
          <p:cNvPr id="17" name="Foliennummernplatzhalter 5">
            <a:extLst>
              <a:ext uri="{FF2B5EF4-FFF2-40B4-BE49-F238E27FC236}">
                <a16:creationId xmlns:a16="http://schemas.microsoft.com/office/drawing/2014/main" id="{55AF26B5-ABB0-A1E3-42E4-9BABE3FD55B5}"/>
              </a:ext>
            </a:extLst>
          </p:cNvPr>
          <p:cNvSpPr>
            <a:spLocks noGrp="1"/>
          </p:cNvSpPr>
          <p:nvPr>
            <p:ph type="sldNum" sz="quarter" idx="16"/>
          </p:nvPr>
        </p:nvSpPr>
        <p:spPr>
          <a:xfrm>
            <a:off x="6553200" y="4767739"/>
            <a:ext cx="2133600" cy="272891"/>
          </a:xfrm>
        </p:spPr>
        <p:txBody>
          <a:bodyPr/>
          <a:lstStyle/>
          <a:p>
            <a:fld id="{BE799682-1F0A-4BE5-A402-BB0EBC4D5055}" type="slidenum">
              <a:rPr lang="de-DE" smtClean="0"/>
              <a:pPr/>
              <a:t>26</a:t>
            </a:fld>
            <a:endParaRPr lang="de-DE" dirty="0"/>
          </a:p>
        </p:txBody>
      </p:sp>
      <p:sp>
        <p:nvSpPr>
          <p:cNvPr id="5" name="Inhaltsplatzhalter 4">
            <a:extLst>
              <a:ext uri="{FF2B5EF4-FFF2-40B4-BE49-F238E27FC236}">
                <a16:creationId xmlns:a16="http://schemas.microsoft.com/office/drawing/2014/main" id="{23DC4CB1-D910-2651-5EAE-E2514DBB227C}"/>
              </a:ext>
            </a:extLst>
          </p:cNvPr>
          <p:cNvSpPr>
            <a:spLocks noGrp="1"/>
          </p:cNvSpPr>
          <p:nvPr>
            <p:ph sz="quarter" idx="13"/>
          </p:nvPr>
        </p:nvSpPr>
        <p:spPr>
          <a:xfrm>
            <a:off x="468314" y="1275874"/>
            <a:ext cx="8064126" cy="3304698"/>
          </a:xfrm>
        </p:spPr>
        <p:txBody>
          <a:bodyPr/>
          <a:lstStyle/>
          <a:p>
            <a:pPr marL="285750" indent="-285750">
              <a:buFont typeface="Wingdings" panose="05000000000000000000" pitchFamily="2" charset="2"/>
              <a:buChar char="§"/>
            </a:pPr>
            <a:r>
              <a:rPr lang="de-DE" sz="1200" dirty="0"/>
              <a:t>In schätzungsweise 1,93 Mio. Fällen pro Jahr Anforderung der erforderlichen Daten in Papierform, Einsparpotenzial Personal-/Sachkosten für Unternehmen ca. 24 Mio. Euro/Jahr</a:t>
            </a:r>
          </a:p>
          <a:p>
            <a:pPr marL="0" indent="0">
              <a:buNone/>
            </a:pPr>
            <a:endParaRPr lang="de-DE" sz="1200" dirty="0"/>
          </a:p>
          <a:p>
            <a:pPr marL="285750" indent="-285750">
              <a:buFont typeface="Wingdings" panose="05000000000000000000" pitchFamily="2" charset="2"/>
              <a:buChar char="§"/>
            </a:pPr>
            <a:r>
              <a:rPr lang="de-DE" sz="1200" dirty="0"/>
              <a:t>Anforderung vom 1. Januar 2023 an durch die Einzugsstellen im sog. </a:t>
            </a:r>
            <a:r>
              <a:rPr lang="de-DE" sz="1200" b="1" dirty="0">
                <a:solidFill>
                  <a:srgbClr val="A50816"/>
                </a:solidFill>
              </a:rPr>
              <a:t>Qualifizierten Meldedialog </a:t>
            </a:r>
          </a:p>
          <a:p>
            <a:pPr marL="642938" lvl="1" indent="-285750">
              <a:buFont typeface="Wingdings" panose="05000000000000000000" pitchFamily="2" charset="2"/>
              <a:buChar char="§"/>
            </a:pPr>
            <a:r>
              <a:rPr lang="de-DE" sz="1200" dirty="0"/>
              <a:t>Optional ab 1. Januar 2023 und obligatorisch ab 1. Juli 2023</a:t>
            </a:r>
          </a:p>
          <a:p>
            <a:pPr marL="642938" lvl="1" indent="-285750">
              <a:buFont typeface="Wingdings" panose="05000000000000000000" pitchFamily="2" charset="2"/>
              <a:buChar char="§"/>
            </a:pPr>
            <a:r>
              <a:rPr lang="de-DE" sz="1200" dirty="0"/>
              <a:t>per DSKK (Datensatz Krankenkassenmeldung) mit Abgabegrund „06“ (Anforderung Arbeitgeberdaten)</a:t>
            </a:r>
          </a:p>
          <a:p>
            <a:pPr marL="642938" lvl="1" indent="-285750">
              <a:buFont typeface="Wingdings" panose="05000000000000000000" pitchFamily="2" charset="2"/>
              <a:buChar char="§"/>
            </a:pPr>
            <a:r>
              <a:rPr lang="de-DE" sz="1200" dirty="0"/>
              <a:t>Rückmeldungen (Grund „01“) bzw. Änderungen („02“) mit neuem DSAK (Datensatz Arbeitgeberkonto)</a:t>
            </a:r>
          </a:p>
          <a:p>
            <a:pPr marL="642938" lvl="1" indent="-285750">
              <a:buFont typeface="Wingdings" panose="05000000000000000000" pitchFamily="2" charset="2"/>
              <a:buChar char="§"/>
            </a:pPr>
            <a:r>
              <a:rPr lang="de-DE" sz="1200" dirty="0"/>
              <a:t>Enthält auch Angaben zum U1-Erstattungssatz</a:t>
            </a:r>
          </a:p>
          <a:p>
            <a:pPr marL="357188" lvl="1" indent="0">
              <a:buNone/>
            </a:pPr>
            <a:endParaRPr lang="de-DE" sz="1200" dirty="0"/>
          </a:p>
          <a:p>
            <a:pPr marL="285750" indent="-285750">
              <a:buFont typeface="Wingdings" panose="05000000000000000000" pitchFamily="2" charset="2"/>
              <a:buChar char="§"/>
            </a:pPr>
            <a:r>
              <a:rPr lang="de-DE" sz="1200" dirty="0"/>
              <a:t>Erteilung </a:t>
            </a:r>
            <a:r>
              <a:rPr lang="de-DE" sz="1200" b="1" dirty="0"/>
              <a:t>SEPA-Lastschriftmandat und Änderung der Bankverbindung</a:t>
            </a:r>
            <a:r>
              <a:rPr lang="de-DE" sz="1200" dirty="0"/>
              <a:t> ist online möglich (ggf. auch erst zu einem späteren Zeitpunkt), Widerrufe bedürfen allerdings weiterhin der Schriftform</a:t>
            </a:r>
          </a:p>
        </p:txBody>
      </p:sp>
    </p:spTree>
    <p:extLst>
      <p:ext uri="{BB962C8B-B14F-4D97-AF65-F5344CB8AC3E}">
        <p14:creationId xmlns:p14="http://schemas.microsoft.com/office/powerpoint/2010/main" val="3244672237"/>
      </p:ext>
    </p:extLst>
  </p:cSld>
  <p:clrMapOvr>
    <a:masterClrMapping/>
  </p:clrMapOvr>
  <p:transition advClick="0" advTm="6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88F174-FC3B-BDB9-DB04-60A92471BEB5}"/>
              </a:ext>
            </a:extLst>
          </p:cNvPr>
          <p:cNvSpPr>
            <a:spLocks noGrp="1"/>
          </p:cNvSpPr>
          <p:nvPr>
            <p:ph type="title"/>
          </p:nvPr>
        </p:nvSpPr>
        <p:spPr/>
        <p:txBody>
          <a:bodyPr/>
          <a:lstStyle/>
          <a:p>
            <a:r>
              <a:rPr lang="de-DE" spc="8" dirty="0"/>
              <a:t>Elektronischer Datenaustausch</a:t>
            </a:r>
            <a:endParaRPr lang="de-DE" dirty="0"/>
          </a:p>
        </p:txBody>
      </p:sp>
      <p:sp>
        <p:nvSpPr>
          <p:cNvPr id="4" name="Textplatzhalter 3">
            <a:extLst>
              <a:ext uri="{FF2B5EF4-FFF2-40B4-BE49-F238E27FC236}">
                <a16:creationId xmlns:a16="http://schemas.microsoft.com/office/drawing/2014/main" id="{B5699BF2-4E03-4C16-D75C-CCD365366D64}"/>
              </a:ext>
            </a:extLst>
          </p:cNvPr>
          <p:cNvSpPr>
            <a:spLocks noGrp="1"/>
          </p:cNvSpPr>
          <p:nvPr>
            <p:ph type="body" sz="quarter" idx="14"/>
          </p:nvPr>
        </p:nvSpPr>
        <p:spPr/>
        <p:txBody>
          <a:bodyPr/>
          <a:lstStyle/>
          <a:p>
            <a:r>
              <a:rPr lang="de-DE" b="0" spc="8" dirty="0"/>
              <a:t>Angaben zur Einrichtung eines Arbeitgeberkontos </a:t>
            </a:r>
            <a:endParaRPr lang="de-DE" dirty="0"/>
          </a:p>
        </p:txBody>
      </p:sp>
      <p:sp>
        <p:nvSpPr>
          <p:cNvPr id="7" name="Fußzeilenplatzhalter 4">
            <a:extLst>
              <a:ext uri="{FF2B5EF4-FFF2-40B4-BE49-F238E27FC236}">
                <a16:creationId xmlns:a16="http://schemas.microsoft.com/office/drawing/2014/main" id="{D147627E-7588-5AD5-1AD3-D939F715D753}"/>
              </a:ext>
            </a:extLst>
          </p:cNvPr>
          <p:cNvSpPr>
            <a:spLocks noGrp="1"/>
          </p:cNvSpPr>
          <p:nvPr>
            <p:ph type="ftr" sz="quarter" idx="15"/>
          </p:nvPr>
        </p:nvSpPr>
        <p:spPr>
          <a:xfrm>
            <a:off x="3124200" y="4767739"/>
            <a:ext cx="2895600" cy="272891"/>
          </a:xfrm>
        </p:spPr>
        <p:txBody>
          <a:bodyPr/>
          <a:lstStyle/>
          <a:p>
            <a:r>
              <a:rPr lang="de-DE"/>
              <a:t>Alles Wichtige für das Jahr 2023</a:t>
            </a:r>
            <a:endParaRPr lang="de-DE" dirty="0"/>
          </a:p>
        </p:txBody>
      </p:sp>
      <p:sp>
        <p:nvSpPr>
          <p:cNvPr id="17" name="Foliennummernplatzhalter 5">
            <a:extLst>
              <a:ext uri="{FF2B5EF4-FFF2-40B4-BE49-F238E27FC236}">
                <a16:creationId xmlns:a16="http://schemas.microsoft.com/office/drawing/2014/main" id="{55AF26B5-ABB0-A1E3-42E4-9BABE3FD55B5}"/>
              </a:ext>
            </a:extLst>
          </p:cNvPr>
          <p:cNvSpPr>
            <a:spLocks noGrp="1"/>
          </p:cNvSpPr>
          <p:nvPr>
            <p:ph type="sldNum" sz="quarter" idx="16"/>
          </p:nvPr>
        </p:nvSpPr>
        <p:spPr>
          <a:xfrm>
            <a:off x="6553200" y="4767739"/>
            <a:ext cx="2133600" cy="272891"/>
          </a:xfrm>
        </p:spPr>
        <p:txBody>
          <a:bodyPr/>
          <a:lstStyle/>
          <a:p>
            <a:fld id="{BE799682-1F0A-4BE5-A402-BB0EBC4D5055}" type="slidenum">
              <a:rPr lang="de-DE" smtClean="0"/>
              <a:pPr/>
              <a:t>27</a:t>
            </a:fld>
            <a:endParaRPr lang="de-DE" dirty="0"/>
          </a:p>
        </p:txBody>
      </p:sp>
      <p:sp>
        <p:nvSpPr>
          <p:cNvPr id="5" name="Inhaltsplatzhalter 4">
            <a:extLst>
              <a:ext uri="{FF2B5EF4-FFF2-40B4-BE49-F238E27FC236}">
                <a16:creationId xmlns:a16="http://schemas.microsoft.com/office/drawing/2014/main" id="{23DC4CB1-D910-2651-5EAE-E2514DBB227C}"/>
              </a:ext>
            </a:extLst>
          </p:cNvPr>
          <p:cNvSpPr>
            <a:spLocks noGrp="1"/>
          </p:cNvSpPr>
          <p:nvPr>
            <p:ph sz="quarter" idx="13"/>
          </p:nvPr>
        </p:nvSpPr>
        <p:spPr>
          <a:xfrm>
            <a:off x="468314" y="1275874"/>
            <a:ext cx="8064126" cy="3304698"/>
          </a:xfrm>
        </p:spPr>
        <p:txBody>
          <a:bodyPr/>
          <a:lstStyle/>
          <a:p>
            <a:pPr marL="285750" indent="-285750">
              <a:buFont typeface="Wingdings" panose="05000000000000000000" pitchFamily="2" charset="2"/>
              <a:buChar char="§"/>
            </a:pPr>
            <a:r>
              <a:rPr lang="de-DE" sz="1200" dirty="0"/>
              <a:t>Auswirkung DEÜV-Meldeverfahren ab 1. Januar 2023: neues Datenfeld </a:t>
            </a:r>
            <a:r>
              <a:rPr lang="de-DE" sz="1200" b="1" dirty="0"/>
              <a:t>Hauptbetriebsnummer</a:t>
            </a:r>
          </a:p>
          <a:p>
            <a:pPr marL="642938" lvl="1" indent="-285750">
              <a:buFont typeface="Wingdings" panose="05000000000000000000" pitchFamily="2" charset="2"/>
              <a:buChar char="§"/>
            </a:pPr>
            <a:r>
              <a:rPr lang="de-DE" sz="1200" dirty="0"/>
              <a:t>Arbeitgeber wird als Beitragsschuldner identifiziert (= Betriebsnummer analog Beitragsnachweis)</a:t>
            </a:r>
          </a:p>
          <a:p>
            <a:pPr marL="642938" lvl="1" indent="-285750">
              <a:buFont typeface="Wingdings" panose="05000000000000000000" pitchFamily="2" charset="2"/>
              <a:buChar char="§"/>
            </a:pPr>
            <a:r>
              <a:rPr lang="de-DE" sz="1200" dirty="0"/>
              <a:t>Betriebsnummer Beschäftigungsbetrieb (häufig identisch) weiterhin in allen Meldungen (DSME) </a:t>
            </a:r>
          </a:p>
          <a:p>
            <a:pPr marL="642938" lvl="1" indent="-285750">
              <a:buFont typeface="Wingdings" panose="05000000000000000000" pitchFamily="2" charset="2"/>
              <a:buChar char="§"/>
            </a:pPr>
            <a:r>
              <a:rPr lang="de-DE" sz="1200" dirty="0"/>
              <a:t>Bedeutet auch: Abmeldung (33)/Anmeldung (13) in Fällen, in denen sich Hauptbetriebsnummer ändert</a:t>
            </a:r>
          </a:p>
        </p:txBody>
      </p:sp>
    </p:spTree>
    <p:extLst>
      <p:ext uri="{BB962C8B-B14F-4D97-AF65-F5344CB8AC3E}">
        <p14:creationId xmlns:p14="http://schemas.microsoft.com/office/powerpoint/2010/main" val="3015840523"/>
      </p:ext>
    </p:extLst>
  </p:cSld>
  <p:clrMapOvr>
    <a:masterClrMapping/>
  </p:clrMapOvr>
  <p:transition advClick="0" advTm="6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2"/>
          <p:cNvPicPr>
            <a:picLocks noChangeAspect="1" noChangeArrowheads="1"/>
          </p:cNvPicPr>
          <p:nvPr/>
        </p:nvPicPr>
        <p:blipFill>
          <a:blip r:embed="rId3"/>
          <a:srcRect/>
          <a:stretch>
            <a:fillRect/>
          </a:stretch>
        </p:blipFill>
        <p:spPr bwMode="auto">
          <a:xfrm>
            <a:off x="1" y="0"/>
            <a:ext cx="9180513" cy="5163741"/>
          </a:xfrm>
          <a:prstGeom prst="rect">
            <a:avLst/>
          </a:prstGeom>
          <a:noFill/>
          <a:ln w="9525">
            <a:noFill/>
            <a:miter lim="800000"/>
            <a:headEnd/>
            <a:tailEnd/>
          </a:ln>
        </p:spPr>
      </p:pic>
      <p:sp>
        <p:nvSpPr>
          <p:cNvPr id="95235" name="Rectangle 3"/>
          <p:cNvSpPr>
            <a:spLocks noChangeArrowheads="1"/>
          </p:cNvSpPr>
          <p:nvPr/>
        </p:nvSpPr>
        <p:spPr bwMode="auto">
          <a:xfrm>
            <a:off x="611188" y="789385"/>
            <a:ext cx="7772400" cy="857250"/>
          </a:xfrm>
          <a:prstGeom prst="rect">
            <a:avLst/>
          </a:prstGeom>
          <a:noFill/>
          <a:ln w="9525">
            <a:noFill/>
            <a:miter lim="800000"/>
            <a:headEnd/>
            <a:tailEnd/>
          </a:ln>
        </p:spPr>
        <p:txBody>
          <a:bodyPr anchor="ctr"/>
          <a:lstStyle/>
          <a:p>
            <a:pPr algn="ctr" eaLnBrk="0" hangingPunct="0"/>
            <a:r>
              <a:rPr lang="de-DE" sz="7400" b="1" dirty="0">
                <a:solidFill>
                  <a:srgbClr val="FFFF99"/>
                </a:solidFill>
                <a:latin typeface="Verdana" pitchFamily="34" charset="0"/>
              </a:rPr>
              <a:t>Pause</a:t>
            </a:r>
          </a:p>
        </p:txBody>
      </p:sp>
    </p:spTree>
    <p:extLst>
      <p:ext uri="{BB962C8B-B14F-4D97-AF65-F5344CB8AC3E}">
        <p14:creationId xmlns:p14="http://schemas.microsoft.com/office/powerpoint/2010/main" val="5328227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95235"/>
                                        </p:tgtEl>
                                        <p:attrNameLst>
                                          <p:attrName>style.visibility</p:attrName>
                                        </p:attrNameLst>
                                      </p:cBhvr>
                                      <p:to>
                                        <p:strVal val="visible"/>
                                      </p:to>
                                    </p:set>
                                    <p:anim calcmode="lin" valueType="num">
                                      <p:cBhvr>
                                        <p:cTn id="7" dur="1000" fill="hold"/>
                                        <p:tgtEl>
                                          <p:spTgt spid="95235"/>
                                        </p:tgtEl>
                                        <p:attrNameLst>
                                          <p:attrName>ppt_w</p:attrName>
                                        </p:attrNameLst>
                                      </p:cBhvr>
                                      <p:tavLst>
                                        <p:tav tm="0">
                                          <p:val>
                                            <p:fltVal val="0"/>
                                          </p:val>
                                        </p:tav>
                                        <p:tav tm="100000">
                                          <p:val>
                                            <p:strVal val="#ppt_w"/>
                                          </p:val>
                                        </p:tav>
                                      </p:tavLst>
                                    </p:anim>
                                    <p:anim calcmode="lin" valueType="num">
                                      <p:cBhvr>
                                        <p:cTn id="8" dur="1000" fill="hold"/>
                                        <p:tgtEl>
                                          <p:spTgt spid="95235"/>
                                        </p:tgtEl>
                                        <p:attrNameLst>
                                          <p:attrName>ppt_h</p:attrName>
                                        </p:attrNameLst>
                                      </p:cBhvr>
                                      <p:tavLst>
                                        <p:tav tm="0">
                                          <p:val>
                                            <p:fltVal val="0"/>
                                          </p:val>
                                        </p:tav>
                                        <p:tav tm="100000">
                                          <p:val>
                                            <p:strVal val="#ppt_h"/>
                                          </p:val>
                                        </p:tav>
                                      </p:tavLst>
                                    </p:anim>
                                    <p:anim calcmode="lin" valueType="num">
                                      <p:cBhvr>
                                        <p:cTn id="9" dur="1000" fill="hold"/>
                                        <p:tgtEl>
                                          <p:spTgt spid="9523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523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88F174-FC3B-BDB9-DB04-60A92471BEB5}"/>
              </a:ext>
            </a:extLst>
          </p:cNvPr>
          <p:cNvSpPr>
            <a:spLocks noGrp="1"/>
          </p:cNvSpPr>
          <p:nvPr>
            <p:ph type="title"/>
          </p:nvPr>
        </p:nvSpPr>
        <p:spPr/>
        <p:txBody>
          <a:bodyPr/>
          <a:lstStyle/>
          <a:p>
            <a:r>
              <a:rPr lang="de-DE" spc="8" dirty="0"/>
              <a:t>Elektronischer Datenaustausch</a:t>
            </a:r>
            <a:endParaRPr lang="de-DE" dirty="0"/>
          </a:p>
        </p:txBody>
      </p:sp>
      <p:sp>
        <p:nvSpPr>
          <p:cNvPr id="4" name="Textplatzhalter 3">
            <a:extLst>
              <a:ext uri="{FF2B5EF4-FFF2-40B4-BE49-F238E27FC236}">
                <a16:creationId xmlns:a16="http://schemas.microsoft.com/office/drawing/2014/main" id="{B5699BF2-4E03-4C16-D75C-CCD365366D64}"/>
              </a:ext>
            </a:extLst>
          </p:cNvPr>
          <p:cNvSpPr>
            <a:spLocks noGrp="1"/>
          </p:cNvSpPr>
          <p:nvPr>
            <p:ph type="body" sz="quarter" idx="14"/>
          </p:nvPr>
        </p:nvSpPr>
        <p:spPr/>
        <p:txBody>
          <a:bodyPr/>
          <a:lstStyle/>
          <a:p>
            <a:r>
              <a:rPr lang="de-DE" b="0" spc="8" dirty="0"/>
              <a:t>Entgeltunterlagen in elektronischer Form</a:t>
            </a:r>
            <a:br>
              <a:rPr lang="de-DE" b="0" spc="8" dirty="0"/>
            </a:br>
            <a:endParaRPr lang="de-DE" dirty="0"/>
          </a:p>
        </p:txBody>
      </p:sp>
      <p:sp>
        <p:nvSpPr>
          <p:cNvPr id="7" name="Fußzeilenplatzhalter 4">
            <a:extLst>
              <a:ext uri="{FF2B5EF4-FFF2-40B4-BE49-F238E27FC236}">
                <a16:creationId xmlns:a16="http://schemas.microsoft.com/office/drawing/2014/main" id="{D147627E-7588-5AD5-1AD3-D939F715D753}"/>
              </a:ext>
            </a:extLst>
          </p:cNvPr>
          <p:cNvSpPr>
            <a:spLocks noGrp="1"/>
          </p:cNvSpPr>
          <p:nvPr>
            <p:ph type="ftr" sz="quarter" idx="15"/>
          </p:nvPr>
        </p:nvSpPr>
        <p:spPr>
          <a:xfrm>
            <a:off x="3124200" y="4767739"/>
            <a:ext cx="2895600" cy="272891"/>
          </a:xfrm>
        </p:spPr>
        <p:txBody>
          <a:bodyPr/>
          <a:lstStyle/>
          <a:p>
            <a:r>
              <a:rPr lang="de-DE"/>
              <a:t>Alles Wichtige für das Jahr 2023</a:t>
            </a:r>
            <a:endParaRPr lang="de-DE" dirty="0"/>
          </a:p>
        </p:txBody>
      </p:sp>
      <p:sp>
        <p:nvSpPr>
          <p:cNvPr id="17" name="Foliennummernplatzhalter 5">
            <a:extLst>
              <a:ext uri="{FF2B5EF4-FFF2-40B4-BE49-F238E27FC236}">
                <a16:creationId xmlns:a16="http://schemas.microsoft.com/office/drawing/2014/main" id="{55AF26B5-ABB0-A1E3-42E4-9BABE3FD55B5}"/>
              </a:ext>
            </a:extLst>
          </p:cNvPr>
          <p:cNvSpPr>
            <a:spLocks noGrp="1"/>
          </p:cNvSpPr>
          <p:nvPr>
            <p:ph type="sldNum" sz="quarter" idx="16"/>
          </p:nvPr>
        </p:nvSpPr>
        <p:spPr>
          <a:xfrm>
            <a:off x="6553200" y="4767739"/>
            <a:ext cx="2133600" cy="272891"/>
          </a:xfrm>
        </p:spPr>
        <p:txBody>
          <a:bodyPr/>
          <a:lstStyle/>
          <a:p>
            <a:fld id="{BE799682-1F0A-4BE5-A402-BB0EBC4D5055}" type="slidenum">
              <a:rPr lang="de-DE" smtClean="0"/>
              <a:pPr/>
              <a:t>29</a:t>
            </a:fld>
            <a:endParaRPr lang="de-DE" dirty="0"/>
          </a:p>
        </p:txBody>
      </p:sp>
      <p:sp>
        <p:nvSpPr>
          <p:cNvPr id="5" name="Inhaltsplatzhalter 4">
            <a:extLst>
              <a:ext uri="{FF2B5EF4-FFF2-40B4-BE49-F238E27FC236}">
                <a16:creationId xmlns:a16="http://schemas.microsoft.com/office/drawing/2014/main" id="{23DC4CB1-D910-2651-5EAE-E2514DBB227C}"/>
              </a:ext>
            </a:extLst>
          </p:cNvPr>
          <p:cNvSpPr>
            <a:spLocks noGrp="1"/>
          </p:cNvSpPr>
          <p:nvPr>
            <p:ph sz="quarter" idx="13"/>
          </p:nvPr>
        </p:nvSpPr>
        <p:spPr>
          <a:xfrm>
            <a:off x="468314" y="1275874"/>
            <a:ext cx="8064126" cy="3304698"/>
          </a:xfrm>
        </p:spPr>
        <p:txBody>
          <a:bodyPr/>
          <a:lstStyle/>
          <a:p>
            <a:pPr marL="285750" indent="-285750">
              <a:buFont typeface="Wingdings" panose="05000000000000000000" pitchFamily="2" charset="2"/>
              <a:buChar char="§"/>
            </a:pPr>
            <a:r>
              <a:rPr lang="de-DE" sz="1200" b="1" dirty="0" err="1"/>
              <a:t>euBP</a:t>
            </a:r>
            <a:r>
              <a:rPr lang="de-DE" sz="1200" dirty="0"/>
              <a:t> ab 1. Januar 2023 verpflichtend (= Basismodul), aber auf Antrag bei zuständigem RV-Träger </a:t>
            </a:r>
            <a:r>
              <a:rPr lang="de-DE" sz="1200" b="1" dirty="0"/>
              <a:t>Befreiung</a:t>
            </a:r>
            <a:r>
              <a:rPr lang="de-DE" sz="1200" dirty="0"/>
              <a:t> für Prüfzeiträume bis 31. Dezember 2026 möglich</a:t>
            </a:r>
          </a:p>
          <a:p>
            <a:pPr marL="285750" indent="-285750">
              <a:buFont typeface="Wingdings" panose="05000000000000000000" pitchFamily="2" charset="2"/>
              <a:buChar char="§"/>
            </a:pPr>
            <a:r>
              <a:rPr lang="de-DE" sz="1200" dirty="0"/>
              <a:t>Begleitend sind Entgeltunterlagen grundsätzlich nur noch in elektronischer Form zu führen, </a:t>
            </a:r>
            <a:br>
              <a:rPr lang="de-DE" sz="1200" dirty="0"/>
            </a:br>
            <a:r>
              <a:rPr lang="de-DE" sz="1200" dirty="0"/>
              <a:t>und zwar für alle </a:t>
            </a:r>
            <a:r>
              <a:rPr lang="de-DE" sz="1200" b="1" dirty="0"/>
              <a:t>neuen</a:t>
            </a:r>
            <a:r>
              <a:rPr lang="de-DE" sz="1200" dirty="0"/>
              <a:t> Tatbestände und Ereignisse:</a:t>
            </a:r>
          </a:p>
          <a:p>
            <a:pPr marL="285750" indent="-285750">
              <a:buFont typeface="Wingdings" panose="05000000000000000000" pitchFamily="2" charset="2"/>
              <a:buChar char="§"/>
            </a:pPr>
            <a:endParaRPr lang="de-DE" sz="1200" dirty="0"/>
          </a:p>
          <a:p>
            <a:pPr marL="285750" indent="-285750">
              <a:buFont typeface="Wingdings" panose="05000000000000000000" pitchFamily="2" charset="2"/>
              <a:buChar char="§"/>
            </a:pPr>
            <a:endParaRPr lang="de-DE" sz="1200" dirty="0"/>
          </a:p>
          <a:p>
            <a:pPr marL="285750" indent="-285750">
              <a:buFont typeface="Wingdings" panose="05000000000000000000" pitchFamily="2" charset="2"/>
              <a:buChar char="§"/>
            </a:pPr>
            <a:endParaRPr lang="de-DE" sz="1200" dirty="0"/>
          </a:p>
          <a:p>
            <a:pPr marL="285750" indent="-285750">
              <a:buFont typeface="Wingdings" panose="05000000000000000000" pitchFamily="2" charset="2"/>
              <a:buChar char="§"/>
            </a:pPr>
            <a:endParaRPr lang="de-DE" sz="1200" dirty="0"/>
          </a:p>
          <a:p>
            <a:pPr marL="285750" indent="-285750">
              <a:buFont typeface="Wingdings" panose="05000000000000000000" pitchFamily="2" charset="2"/>
              <a:buChar char="§"/>
            </a:pPr>
            <a:endParaRPr lang="de-DE" sz="1200" dirty="0"/>
          </a:p>
          <a:p>
            <a:pPr marL="285750" indent="-285750">
              <a:buFont typeface="Wingdings" panose="05000000000000000000" pitchFamily="2" charset="2"/>
              <a:buChar char="§"/>
            </a:pPr>
            <a:endParaRPr lang="de-DE" sz="1200" dirty="0"/>
          </a:p>
          <a:p>
            <a:pPr marL="285750" indent="-285750">
              <a:buFont typeface="Wingdings" panose="05000000000000000000" pitchFamily="2" charset="2"/>
              <a:buChar char="§"/>
            </a:pPr>
            <a:endParaRPr lang="de-DE" sz="1200" dirty="0"/>
          </a:p>
          <a:p>
            <a:pPr marL="285750" indent="-285750">
              <a:buFont typeface="Wingdings" panose="05000000000000000000" pitchFamily="2" charset="2"/>
              <a:buChar char="§"/>
            </a:pPr>
            <a:endParaRPr lang="de-DE" sz="1200" dirty="0"/>
          </a:p>
          <a:p>
            <a:pPr marL="285750" indent="-285750">
              <a:buFont typeface="Wingdings" panose="05000000000000000000" pitchFamily="2" charset="2"/>
              <a:buChar char="§"/>
            </a:pPr>
            <a:r>
              <a:rPr lang="de-DE" sz="1200" b="1" dirty="0">
                <a:solidFill>
                  <a:srgbClr val="A50816"/>
                </a:solidFill>
              </a:rPr>
              <a:t>Praxis-Tipp</a:t>
            </a:r>
            <a:r>
              <a:rPr lang="de-DE" sz="1200" dirty="0"/>
              <a:t>: Konkrete Festlegungen zur Digitalisierung der Unterlagen und zu den technischen Anforderungen in den </a:t>
            </a:r>
            <a:r>
              <a:rPr lang="de-DE" sz="1200" b="1" dirty="0"/>
              <a:t>Gemeinsamen Grundsätzen nach § 9a BVV </a:t>
            </a:r>
            <a:r>
              <a:rPr lang="de-DE" sz="1200" dirty="0"/>
              <a:t>vom 18. März 2022</a:t>
            </a:r>
          </a:p>
        </p:txBody>
      </p:sp>
      <p:sp>
        <p:nvSpPr>
          <p:cNvPr id="3" name="Rechteck: abgerundete Ecken 2">
            <a:extLst>
              <a:ext uri="{FF2B5EF4-FFF2-40B4-BE49-F238E27FC236}">
                <a16:creationId xmlns:a16="http://schemas.microsoft.com/office/drawing/2014/main" id="{1CA62F46-D644-7309-8940-69D9E31B62EE}"/>
              </a:ext>
            </a:extLst>
          </p:cNvPr>
          <p:cNvSpPr/>
          <p:nvPr/>
        </p:nvSpPr>
        <p:spPr bwMode="auto">
          <a:xfrm>
            <a:off x="827584" y="2211710"/>
            <a:ext cx="3010564" cy="360040"/>
          </a:xfrm>
          <a:prstGeom prst="roundRect">
            <a:avLst/>
          </a:prstGeom>
          <a:solidFill>
            <a:schemeClr val="tx2"/>
          </a:solidFill>
          <a:ln w="25400" cap="flat" cmpd="sng" algn="ctr">
            <a:solidFill>
              <a:schemeClr val="tx2"/>
            </a:solidFill>
            <a:prstDash val="solid"/>
          </a:ln>
          <a:effectLst>
            <a:outerShdw blurRad="50800" dist="38100" dir="18900000" algn="bl" rotWithShape="0">
              <a:prstClr val="black">
                <a:alpha val="40000"/>
              </a:prstClr>
            </a:outerShdw>
          </a:effectLst>
        </p:spPr>
        <p:txBody>
          <a:bodyPr lIns="0" rIns="0" anchor="ctr"/>
          <a:lstStyle/>
          <a:p>
            <a:pPr marL="0" marR="0" lvl="0" indent="0" algn="ctr" defTabSz="914400" eaLnBrk="0" fontAlgn="base" latinLnBrk="0" hangingPunct="0">
              <a:spcBef>
                <a:spcPct val="0"/>
              </a:spcBef>
              <a:spcAft>
                <a:spcPct val="0"/>
              </a:spcAft>
              <a:buClrTx/>
              <a:buSzTx/>
              <a:buFontTx/>
              <a:buNone/>
              <a:tabLst/>
              <a:defRPr/>
            </a:pPr>
            <a:r>
              <a:rPr lang="de-DE" sz="1200" b="1" kern="0" spc="10" dirty="0">
                <a:solidFill>
                  <a:schemeClr val="bg1"/>
                </a:solidFill>
                <a:latin typeface="+mn-lt"/>
                <a:cs typeface="Arial" panose="020B0604020202020204" pitchFamily="34" charset="0"/>
              </a:rPr>
              <a:t>Regulär seit …</a:t>
            </a:r>
            <a:endParaRPr kumimoji="0" lang="de-DE" sz="1200" i="0" u="none" strike="noStrike" kern="0" cap="none" spc="10" normalizeH="0" baseline="0" noProof="0" dirty="0">
              <a:ln>
                <a:noFill/>
              </a:ln>
              <a:solidFill>
                <a:schemeClr val="bg1"/>
              </a:solidFill>
              <a:effectLst/>
              <a:uLnTx/>
              <a:uFillTx/>
              <a:latin typeface="+mn-lt"/>
              <a:cs typeface="Arial" panose="020B0604020202020204" pitchFamily="34" charset="0"/>
            </a:endParaRPr>
          </a:p>
        </p:txBody>
      </p:sp>
      <p:sp>
        <p:nvSpPr>
          <p:cNvPr id="6" name="Rechteck: abgerundete Ecken 5">
            <a:extLst>
              <a:ext uri="{FF2B5EF4-FFF2-40B4-BE49-F238E27FC236}">
                <a16:creationId xmlns:a16="http://schemas.microsoft.com/office/drawing/2014/main" id="{762F43A2-C087-ECFA-E29D-72DD80C6AB70}"/>
              </a:ext>
            </a:extLst>
          </p:cNvPr>
          <p:cNvSpPr/>
          <p:nvPr/>
        </p:nvSpPr>
        <p:spPr bwMode="auto">
          <a:xfrm>
            <a:off x="827584" y="3000260"/>
            <a:ext cx="3010564" cy="720200"/>
          </a:xfrm>
          <a:prstGeom prst="roundRect">
            <a:avLst/>
          </a:prstGeom>
          <a:solidFill>
            <a:schemeClr val="tx2">
              <a:lumMod val="20000"/>
              <a:lumOff val="80000"/>
            </a:schemeClr>
          </a:solidFill>
          <a:ln w="25400" cap="flat" cmpd="sng" algn="ctr">
            <a:solidFill>
              <a:schemeClr val="tx2">
                <a:lumMod val="20000"/>
                <a:lumOff val="80000"/>
              </a:schemeClr>
            </a:solidFill>
            <a:prstDash val="solid"/>
          </a:ln>
          <a:effectLst>
            <a:outerShdw blurRad="50800" dist="38100" dir="18900000" algn="bl" rotWithShape="0">
              <a:prstClr val="black">
                <a:alpha val="40000"/>
              </a:prstClr>
            </a:outerShdw>
          </a:effectLst>
        </p:spPr>
        <p:txBody>
          <a:bodyPr lIns="0" rIns="0" anchor="ctr"/>
          <a:lstStyle/>
          <a:p>
            <a:pPr marL="0" marR="0" lvl="0" indent="0" algn="ctr" defTabSz="914400" eaLnBrk="0" fontAlgn="base" latinLnBrk="0" hangingPunct="0">
              <a:spcBef>
                <a:spcPct val="0"/>
              </a:spcBef>
              <a:spcAft>
                <a:spcPct val="0"/>
              </a:spcAft>
              <a:buClrTx/>
              <a:buSzTx/>
              <a:buFontTx/>
              <a:buNone/>
              <a:tabLst/>
              <a:defRPr/>
            </a:pPr>
            <a:r>
              <a:rPr kumimoji="0" lang="de-DE" sz="1200" b="1" i="0" u="none" strike="noStrike" kern="0" cap="none" spc="10" normalizeH="0" baseline="0" noProof="0" dirty="0">
                <a:ln>
                  <a:noFill/>
                </a:ln>
                <a:effectLst/>
                <a:uLnTx/>
                <a:uFillTx/>
                <a:latin typeface="+mn-lt"/>
                <a:ea typeface="+mn-ea"/>
                <a:cs typeface="Arial" panose="020B0604020202020204" pitchFamily="34" charset="0"/>
              </a:rPr>
              <a:t>1. Januar 2022</a:t>
            </a:r>
            <a:br>
              <a:rPr kumimoji="0" lang="de-DE" sz="1200" b="1" i="0" u="none" strike="noStrike" kern="0" cap="none" spc="10" normalizeH="0" baseline="0" noProof="0" dirty="0">
                <a:ln>
                  <a:noFill/>
                </a:ln>
                <a:effectLst/>
                <a:uLnTx/>
                <a:uFillTx/>
                <a:latin typeface="+mn-lt"/>
                <a:ea typeface="+mn-ea"/>
                <a:cs typeface="Arial" panose="020B0604020202020204" pitchFamily="34" charset="0"/>
              </a:rPr>
            </a:br>
            <a:r>
              <a:rPr kumimoji="0" lang="de-DE" sz="1200" i="0" u="none" strike="noStrike" kern="0" cap="none" spc="10" normalizeH="0" baseline="0" noProof="0" dirty="0">
                <a:ln>
                  <a:noFill/>
                </a:ln>
                <a:effectLst/>
                <a:uLnTx/>
                <a:uFillTx/>
                <a:latin typeface="+mn-lt"/>
                <a:ea typeface="+mn-ea"/>
                <a:cs typeface="Arial" panose="020B0604020202020204" pitchFamily="34" charset="0"/>
              </a:rPr>
              <a:t>(Verstöße in 2022 aber noch ohne Konsequenzen)</a:t>
            </a:r>
          </a:p>
        </p:txBody>
      </p:sp>
      <p:sp>
        <p:nvSpPr>
          <p:cNvPr id="8" name="Pfeil: nach unten 7">
            <a:extLst>
              <a:ext uri="{FF2B5EF4-FFF2-40B4-BE49-F238E27FC236}">
                <a16:creationId xmlns:a16="http://schemas.microsoft.com/office/drawing/2014/main" id="{2639D1EA-B0B4-0929-6797-CC763D0E24F5}"/>
              </a:ext>
            </a:extLst>
          </p:cNvPr>
          <p:cNvSpPr/>
          <p:nvPr/>
        </p:nvSpPr>
        <p:spPr bwMode="auto">
          <a:xfrm>
            <a:off x="2153478" y="2669049"/>
            <a:ext cx="358776" cy="233912"/>
          </a:xfrm>
          <a:prstGeom prst="downArrow">
            <a:avLst/>
          </a:prstGeom>
          <a:solidFill>
            <a:srgbClr val="004070"/>
          </a:solidFill>
          <a:ln w="19050" cap="flat" cmpd="sng" algn="ctr">
            <a:solidFill>
              <a:srgbClr val="004070"/>
            </a:solidFill>
            <a:prstDash val="solid"/>
          </a:ln>
          <a:effectLst>
            <a:outerShdw blurRad="50800" dist="38100" dir="13500000" algn="br" rotWithShape="0">
              <a:sysClr val="windowText" lastClr="000000">
                <a:alpha val="40000"/>
              </a:sys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de-DE" sz="1200" b="0" i="0" u="none" strike="noStrike" kern="0" cap="none" spc="10" normalizeH="0" baseline="0" noProof="0" dirty="0">
              <a:ln>
                <a:noFill/>
              </a:ln>
              <a:solidFill>
                <a:prstClr val="white"/>
              </a:solidFill>
              <a:effectLst/>
              <a:uLnTx/>
              <a:uFillTx/>
              <a:latin typeface="+mn-lt"/>
              <a:ea typeface="+mn-ea"/>
              <a:cs typeface="+mn-cs"/>
            </a:endParaRPr>
          </a:p>
        </p:txBody>
      </p:sp>
      <p:grpSp>
        <p:nvGrpSpPr>
          <p:cNvPr id="9" name="Gruppieren 8">
            <a:extLst>
              <a:ext uri="{FF2B5EF4-FFF2-40B4-BE49-F238E27FC236}">
                <a16:creationId xmlns:a16="http://schemas.microsoft.com/office/drawing/2014/main" id="{E504B75E-CEFE-2F74-49C5-171FD8CE159E}"/>
              </a:ext>
            </a:extLst>
          </p:cNvPr>
          <p:cNvGrpSpPr/>
          <p:nvPr/>
        </p:nvGrpSpPr>
        <p:grpSpPr>
          <a:xfrm>
            <a:off x="4378148" y="2211710"/>
            <a:ext cx="3009600" cy="1507253"/>
            <a:chOff x="838200" y="1452880"/>
            <a:chExt cx="2700000" cy="1507253"/>
          </a:xfrm>
        </p:grpSpPr>
        <p:sp>
          <p:nvSpPr>
            <p:cNvPr id="10" name="Rechteck: abgerundete Ecken 9">
              <a:extLst>
                <a:ext uri="{FF2B5EF4-FFF2-40B4-BE49-F238E27FC236}">
                  <a16:creationId xmlns:a16="http://schemas.microsoft.com/office/drawing/2014/main" id="{C7EFF722-36C9-2EE5-5355-B49A8169E635}"/>
                </a:ext>
              </a:extLst>
            </p:cNvPr>
            <p:cNvSpPr/>
            <p:nvPr/>
          </p:nvSpPr>
          <p:spPr bwMode="auto">
            <a:xfrm>
              <a:off x="838200" y="1452880"/>
              <a:ext cx="2700000" cy="360040"/>
            </a:xfrm>
            <a:prstGeom prst="roundRect">
              <a:avLst/>
            </a:prstGeom>
            <a:solidFill>
              <a:schemeClr val="tx2"/>
            </a:solidFill>
            <a:ln w="25400" cap="flat" cmpd="sng" algn="ctr">
              <a:solidFill>
                <a:schemeClr val="tx2"/>
              </a:solidFill>
              <a:prstDash val="solid"/>
            </a:ln>
            <a:effectLst>
              <a:outerShdw blurRad="50800" dist="38100" dir="18900000" algn="bl" rotWithShape="0">
                <a:prstClr val="black">
                  <a:alpha val="40000"/>
                </a:prstClr>
              </a:outerShdw>
            </a:effectLst>
          </p:spPr>
          <p:txBody>
            <a:bodyPr lIns="0" rIns="0" anchor="ctr"/>
            <a:lstStyle/>
            <a:p>
              <a:pPr marL="0" marR="0" lvl="0" indent="0" algn="ctr" defTabSz="914400" eaLnBrk="0" fontAlgn="base" latinLnBrk="0" hangingPunct="0">
                <a:spcBef>
                  <a:spcPct val="0"/>
                </a:spcBef>
                <a:spcAft>
                  <a:spcPct val="0"/>
                </a:spcAft>
                <a:buClrTx/>
                <a:buSzTx/>
                <a:buFontTx/>
                <a:buNone/>
                <a:tabLst/>
                <a:defRPr/>
              </a:pPr>
              <a:r>
                <a:rPr kumimoji="0" lang="de-DE" sz="1200" b="1" i="0" u="none" strike="noStrike" kern="0" cap="none" spc="10" normalizeH="0" baseline="0" noProof="0" dirty="0">
                  <a:ln>
                    <a:noFill/>
                  </a:ln>
                  <a:solidFill>
                    <a:schemeClr val="bg1"/>
                  </a:solidFill>
                  <a:effectLst/>
                  <a:uLnTx/>
                  <a:uFillTx/>
                  <a:latin typeface="+mn-lt"/>
                  <a:ea typeface="+mn-ea"/>
                  <a:cs typeface="Arial" panose="020B0604020202020204" pitchFamily="34" charset="0"/>
                </a:rPr>
                <a:t>Befreiung bis …</a:t>
              </a:r>
              <a:endParaRPr kumimoji="0" lang="de-DE" sz="1200" i="0" u="none" strike="noStrike" kern="0" cap="none" spc="10" normalizeH="0" baseline="0" noProof="0" dirty="0">
                <a:ln>
                  <a:noFill/>
                </a:ln>
                <a:solidFill>
                  <a:schemeClr val="bg1"/>
                </a:solidFill>
                <a:effectLst/>
                <a:uLnTx/>
                <a:uFillTx/>
                <a:latin typeface="+mn-lt"/>
                <a:ea typeface="+mn-ea"/>
                <a:cs typeface="Arial" panose="020B0604020202020204" pitchFamily="34" charset="0"/>
              </a:endParaRPr>
            </a:p>
          </p:txBody>
        </p:sp>
        <p:sp>
          <p:nvSpPr>
            <p:cNvPr id="11" name="Rechteck: abgerundete Ecken 10">
              <a:extLst>
                <a:ext uri="{FF2B5EF4-FFF2-40B4-BE49-F238E27FC236}">
                  <a16:creationId xmlns:a16="http://schemas.microsoft.com/office/drawing/2014/main" id="{19FE0BC6-D0C0-15B5-47D5-8029751E4A6E}"/>
                </a:ext>
              </a:extLst>
            </p:cNvPr>
            <p:cNvSpPr/>
            <p:nvPr/>
          </p:nvSpPr>
          <p:spPr bwMode="auto">
            <a:xfrm>
              <a:off x="838200" y="2239932"/>
              <a:ext cx="2700000" cy="720201"/>
            </a:xfrm>
            <a:prstGeom prst="roundRect">
              <a:avLst/>
            </a:prstGeom>
            <a:solidFill>
              <a:schemeClr val="tx2">
                <a:lumMod val="20000"/>
                <a:lumOff val="80000"/>
              </a:schemeClr>
            </a:solidFill>
            <a:ln w="25400" cap="flat" cmpd="sng" algn="ctr">
              <a:solidFill>
                <a:schemeClr val="tx2">
                  <a:lumMod val="20000"/>
                  <a:lumOff val="80000"/>
                </a:schemeClr>
              </a:solidFill>
              <a:prstDash val="solid"/>
            </a:ln>
            <a:effectLst>
              <a:outerShdw blurRad="50800" dist="38100" dir="18900000" algn="bl" rotWithShape="0">
                <a:prstClr val="black">
                  <a:alpha val="40000"/>
                </a:prstClr>
              </a:outerShdw>
            </a:effectLst>
          </p:spPr>
          <p:txBody>
            <a:bodyPr lIns="0" rIns="0" anchor="ctr"/>
            <a:lstStyle/>
            <a:p>
              <a:pPr marL="0" marR="0" lvl="0" indent="0" algn="ctr" defTabSz="914400" eaLnBrk="0" fontAlgn="base" latinLnBrk="0" hangingPunct="0">
                <a:spcBef>
                  <a:spcPct val="0"/>
                </a:spcBef>
                <a:spcAft>
                  <a:spcPct val="0"/>
                </a:spcAft>
                <a:buClrTx/>
                <a:buSzTx/>
                <a:buFontTx/>
                <a:buNone/>
                <a:tabLst/>
                <a:defRPr/>
              </a:pPr>
              <a:r>
                <a:rPr kumimoji="0" lang="de-DE" sz="1200" b="1" i="0" u="none" strike="noStrike" kern="0" cap="none" spc="10" normalizeH="0" baseline="0" noProof="0" dirty="0">
                  <a:ln>
                    <a:noFill/>
                  </a:ln>
                  <a:effectLst/>
                  <a:uLnTx/>
                  <a:uFillTx/>
                  <a:latin typeface="+mn-lt"/>
                  <a:ea typeface="+mn-ea"/>
                  <a:cs typeface="Arial" panose="020B0604020202020204" pitchFamily="34" charset="0"/>
                </a:rPr>
                <a:t>1. Januar 2027</a:t>
              </a:r>
              <a:br>
                <a:rPr kumimoji="0" lang="de-DE" sz="1200" b="1" i="0" u="none" strike="noStrike" kern="0" cap="none" spc="10" normalizeH="0" baseline="0" noProof="0" dirty="0">
                  <a:ln>
                    <a:noFill/>
                  </a:ln>
                  <a:effectLst/>
                  <a:uLnTx/>
                  <a:uFillTx/>
                  <a:latin typeface="+mn-lt"/>
                  <a:ea typeface="+mn-ea"/>
                  <a:cs typeface="Arial" panose="020B0604020202020204" pitchFamily="34" charset="0"/>
                </a:rPr>
              </a:br>
              <a:r>
                <a:rPr kumimoji="0" lang="de-DE" sz="1200" u="none" strike="noStrike" kern="0" cap="none" spc="10" normalizeH="0" baseline="0" noProof="0" dirty="0">
                  <a:ln>
                    <a:noFill/>
                  </a:ln>
                  <a:effectLst/>
                  <a:uLnTx/>
                  <a:uFillTx/>
                  <a:latin typeface="+mn-lt"/>
                  <a:ea typeface="+mn-ea"/>
                  <a:cs typeface="Arial" panose="020B0604020202020204" pitchFamily="34" charset="0"/>
                </a:rPr>
                <a:t>(Antrag bei zuständigem</a:t>
              </a:r>
              <a:br>
                <a:rPr kumimoji="0" lang="de-DE" sz="1200" u="none" strike="noStrike" kern="0" cap="none" spc="10" normalizeH="0" baseline="0" noProof="0" dirty="0">
                  <a:ln>
                    <a:noFill/>
                  </a:ln>
                  <a:effectLst/>
                  <a:uLnTx/>
                  <a:uFillTx/>
                  <a:latin typeface="+mn-lt"/>
                  <a:ea typeface="+mn-ea"/>
                  <a:cs typeface="Arial" panose="020B0604020202020204" pitchFamily="34" charset="0"/>
                </a:rPr>
              </a:br>
              <a:r>
                <a:rPr kumimoji="0" lang="de-DE" sz="1200" u="none" strike="noStrike" kern="0" cap="none" spc="10" normalizeH="0" baseline="0" noProof="0" dirty="0">
                  <a:ln>
                    <a:noFill/>
                  </a:ln>
                  <a:effectLst/>
                  <a:uLnTx/>
                  <a:uFillTx/>
                  <a:latin typeface="+mn-lt"/>
                  <a:ea typeface="+mn-ea"/>
                  <a:cs typeface="Arial" panose="020B0604020202020204" pitchFamily="34" charset="0"/>
                </a:rPr>
                <a:t>RV-Träger analog euBP)</a:t>
              </a:r>
            </a:p>
          </p:txBody>
        </p:sp>
        <p:sp>
          <p:nvSpPr>
            <p:cNvPr id="12" name="Pfeil: nach unten 11">
              <a:extLst>
                <a:ext uri="{FF2B5EF4-FFF2-40B4-BE49-F238E27FC236}">
                  <a16:creationId xmlns:a16="http://schemas.microsoft.com/office/drawing/2014/main" id="{2BB37E92-30F4-5631-632E-2A8AE9D717DA}"/>
                </a:ext>
              </a:extLst>
            </p:cNvPr>
            <p:cNvSpPr/>
            <p:nvPr/>
          </p:nvSpPr>
          <p:spPr bwMode="auto">
            <a:xfrm>
              <a:off x="2008812" y="1910248"/>
              <a:ext cx="358776" cy="233912"/>
            </a:xfrm>
            <a:prstGeom prst="downArrow">
              <a:avLst/>
            </a:prstGeom>
            <a:solidFill>
              <a:srgbClr val="004070"/>
            </a:solidFill>
            <a:ln w="19050" cap="flat" cmpd="sng" algn="ctr">
              <a:solidFill>
                <a:srgbClr val="004070"/>
              </a:solidFill>
              <a:prstDash val="solid"/>
            </a:ln>
            <a:effectLst>
              <a:outerShdw blurRad="50800" dist="38100" dir="13500000" algn="br" rotWithShape="0">
                <a:sysClr val="windowText" lastClr="000000">
                  <a:alpha val="40000"/>
                </a:sys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de-DE" sz="1200" b="0" i="0" u="none" strike="noStrike" kern="0" cap="none" spc="10" normalizeH="0" baseline="0" noProof="0" dirty="0">
                <a:ln>
                  <a:noFill/>
                </a:ln>
                <a:solidFill>
                  <a:prstClr val="white"/>
                </a:solidFill>
                <a:effectLst/>
                <a:uLnTx/>
                <a:uFillTx/>
                <a:latin typeface="+mn-lt"/>
                <a:ea typeface="+mn-ea"/>
                <a:cs typeface="+mn-cs"/>
              </a:endParaRPr>
            </a:p>
          </p:txBody>
        </p:sp>
      </p:grpSp>
    </p:spTree>
    <p:extLst>
      <p:ext uri="{BB962C8B-B14F-4D97-AF65-F5344CB8AC3E}">
        <p14:creationId xmlns:p14="http://schemas.microsoft.com/office/powerpoint/2010/main" val="475641234"/>
      </p:ext>
    </p:extLst>
  </p:cSld>
  <p:clrMapOvr>
    <a:masterClrMapping/>
  </p:clrMapOvr>
  <p:transition advClick="0" advTm="6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Unsere Themen</a:t>
            </a:r>
          </a:p>
        </p:txBody>
      </p:sp>
      <p:sp>
        <p:nvSpPr>
          <p:cNvPr id="3" name="Inhaltsplatzhalter 2"/>
          <p:cNvSpPr>
            <a:spLocks noGrp="1"/>
          </p:cNvSpPr>
          <p:nvPr>
            <p:ph sz="quarter" idx="13"/>
          </p:nvPr>
        </p:nvSpPr>
        <p:spPr>
          <a:xfrm>
            <a:off x="468000" y="1275874"/>
            <a:ext cx="4320000" cy="3304698"/>
          </a:xfrm>
        </p:spPr>
        <p:txBody>
          <a:bodyPr/>
          <a:lstStyle/>
          <a:p>
            <a:pPr marL="0" indent="0">
              <a:lnSpc>
                <a:spcPts val="2100"/>
              </a:lnSpc>
              <a:spcBef>
                <a:spcPts val="0"/>
              </a:spcBef>
              <a:buNone/>
            </a:pPr>
            <a:r>
              <a:rPr lang="de-DE" sz="1300" b="1" spc="10" dirty="0"/>
              <a:t>Sozialversicherung</a:t>
            </a:r>
          </a:p>
          <a:p>
            <a:pPr>
              <a:lnSpc>
                <a:spcPts val="2100"/>
              </a:lnSpc>
              <a:spcBef>
                <a:spcPts val="0"/>
              </a:spcBef>
              <a:buSzPct val="130000"/>
            </a:pPr>
            <a:r>
              <a:rPr lang="de-DE" sz="1300" spc="10" dirty="0"/>
              <a:t>Finanzierung der GKV</a:t>
            </a:r>
          </a:p>
          <a:p>
            <a:pPr>
              <a:lnSpc>
                <a:spcPts val="2100"/>
              </a:lnSpc>
              <a:spcBef>
                <a:spcPts val="0"/>
              </a:spcBef>
              <a:buSzPct val="130000"/>
            </a:pPr>
            <a:r>
              <a:rPr lang="de-DE" sz="1300" spc="10" dirty="0"/>
              <a:t>Finanzsituation der hkk</a:t>
            </a:r>
          </a:p>
          <a:p>
            <a:pPr>
              <a:lnSpc>
                <a:spcPts val="2100"/>
              </a:lnSpc>
              <a:spcBef>
                <a:spcPts val="0"/>
              </a:spcBef>
              <a:buSzPct val="130000"/>
            </a:pPr>
            <a:r>
              <a:rPr lang="de-DE" sz="1300" spc="10" dirty="0"/>
              <a:t>Reform: Mindestlohn, Minijobs und </a:t>
            </a:r>
            <a:r>
              <a:rPr lang="de-DE" sz="1300" spc="10" dirty="0" err="1"/>
              <a:t>Midijobs</a:t>
            </a:r>
            <a:endParaRPr lang="de-DE" sz="1300" spc="10" dirty="0"/>
          </a:p>
          <a:p>
            <a:pPr>
              <a:lnSpc>
                <a:spcPts val="2100"/>
              </a:lnSpc>
              <a:spcBef>
                <a:spcPts val="0"/>
              </a:spcBef>
              <a:buSzPct val="130000"/>
            </a:pPr>
            <a:r>
              <a:rPr lang="de-DE" sz="1300" spc="10" dirty="0"/>
              <a:t>Elektronischer Datenaustausch</a:t>
            </a:r>
          </a:p>
          <a:p>
            <a:pPr>
              <a:lnSpc>
                <a:spcPts val="2100"/>
              </a:lnSpc>
              <a:spcBef>
                <a:spcPts val="0"/>
              </a:spcBef>
              <a:buSzPct val="130000"/>
            </a:pPr>
            <a:r>
              <a:rPr lang="de-DE" sz="1300" spc="10" dirty="0"/>
              <a:t>Weitere Änderungen kurz &amp; kompakt</a:t>
            </a:r>
          </a:p>
          <a:p>
            <a:pPr>
              <a:lnSpc>
                <a:spcPts val="2100"/>
              </a:lnSpc>
              <a:spcBef>
                <a:spcPts val="0"/>
              </a:spcBef>
              <a:buSzPct val="130000"/>
            </a:pPr>
            <a:r>
              <a:rPr lang="de-DE" sz="1300" spc="10" dirty="0"/>
              <a:t>Rechengrößen, Grenzwerte, Fälligkeit 2023</a:t>
            </a:r>
          </a:p>
          <a:p>
            <a:pPr>
              <a:lnSpc>
                <a:spcPts val="2100"/>
              </a:lnSpc>
              <a:spcBef>
                <a:spcPts val="0"/>
              </a:spcBef>
              <a:buSzPct val="130000"/>
            </a:pPr>
            <a:endParaRPr lang="de-DE" sz="1300" spc="10" dirty="0"/>
          </a:p>
        </p:txBody>
      </p:sp>
      <p:sp>
        <p:nvSpPr>
          <p:cNvPr id="4" name="Inhaltsplatzhalter 3">
            <a:extLst>
              <a:ext uri="{FF2B5EF4-FFF2-40B4-BE49-F238E27FC236}">
                <a16:creationId xmlns:a16="http://schemas.microsoft.com/office/drawing/2014/main" id="{F6541E49-77A7-45B0-A366-7C0D8D023B63}"/>
              </a:ext>
            </a:extLst>
          </p:cNvPr>
          <p:cNvSpPr>
            <a:spLocks noGrp="1"/>
          </p:cNvSpPr>
          <p:nvPr>
            <p:ph sz="quarter" idx="14"/>
          </p:nvPr>
        </p:nvSpPr>
        <p:spPr>
          <a:xfrm>
            <a:off x="4644000" y="1275874"/>
            <a:ext cx="4500000" cy="3304698"/>
          </a:xfrm>
        </p:spPr>
        <p:txBody>
          <a:bodyPr/>
          <a:lstStyle/>
          <a:p>
            <a:pPr marL="0" indent="0">
              <a:lnSpc>
                <a:spcPts val="2100"/>
              </a:lnSpc>
              <a:spcBef>
                <a:spcPts val="600"/>
              </a:spcBef>
              <a:buNone/>
            </a:pPr>
            <a:r>
              <a:rPr lang="de-DE" sz="1300" b="1" spc="10" dirty="0"/>
              <a:t>Lohnsteuer</a:t>
            </a:r>
          </a:p>
          <a:p>
            <a:pPr>
              <a:lnSpc>
                <a:spcPts val="2100"/>
              </a:lnSpc>
              <a:spcBef>
                <a:spcPts val="0"/>
              </a:spcBef>
              <a:buSzPct val="130000"/>
            </a:pPr>
            <a:r>
              <a:rPr lang="de-DE" sz="1300" spc="10" dirty="0"/>
              <a:t>Prämie als Inflationsausgleich</a:t>
            </a:r>
          </a:p>
          <a:p>
            <a:pPr>
              <a:lnSpc>
                <a:spcPts val="2100"/>
              </a:lnSpc>
              <a:spcBef>
                <a:spcPts val="0"/>
              </a:spcBef>
              <a:buSzPct val="130000"/>
            </a:pPr>
            <a:r>
              <a:rPr lang="de-DE" sz="1300" spc="10" dirty="0"/>
              <a:t>Inflationsausgleichsgesetz</a:t>
            </a:r>
          </a:p>
          <a:p>
            <a:pPr marL="0" indent="0">
              <a:lnSpc>
                <a:spcPts val="2100"/>
              </a:lnSpc>
              <a:spcBef>
                <a:spcPts val="0"/>
              </a:spcBef>
              <a:buNone/>
            </a:pPr>
            <a:endParaRPr lang="de-DE" sz="1300" b="1" spc="10" dirty="0"/>
          </a:p>
          <a:p>
            <a:pPr marL="0" indent="0">
              <a:lnSpc>
                <a:spcPts val="2100"/>
              </a:lnSpc>
              <a:spcBef>
                <a:spcPts val="0"/>
              </a:spcBef>
              <a:buNone/>
            </a:pPr>
            <a:r>
              <a:rPr lang="de-DE" sz="1300" b="1" spc="10" dirty="0"/>
              <a:t>Arbeit</a:t>
            </a:r>
            <a:r>
              <a:rPr lang="de-DE" sz="1300" b="1" spc="10" baseline="30000" dirty="0"/>
              <a:t> </a:t>
            </a:r>
            <a:r>
              <a:rPr lang="de-DE" sz="1300" b="1" spc="10" dirty="0"/>
              <a:t>/</a:t>
            </a:r>
            <a:r>
              <a:rPr lang="de-DE" sz="1300" b="1" spc="10" baseline="30000" dirty="0"/>
              <a:t> </a:t>
            </a:r>
            <a:r>
              <a:rPr lang="de-DE" sz="1300" b="1" spc="10" dirty="0"/>
              <a:t>Soziales</a:t>
            </a:r>
          </a:p>
          <a:p>
            <a:pPr>
              <a:lnSpc>
                <a:spcPts val="2100"/>
              </a:lnSpc>
              <a:spcBef>
                <a:spcPts val="0"/>
              </a:spcBef>
              <a:buSzPct val="130000"/>
            </a:pPr>
            <a:r>
              <a:rPr lang="de-DE" sz="1300" spc="10" dirty="0"/>
              <a:t>Vereinbarkeit von Beruf und Privatleben</a:t>
            </a:r>
          </a:p>
        </p:txBody>
      </p:sp>
      <p:sp>
        <p:nvSpPr>
          <p:cNvPr id="8" name="Textplatzhalter 7">
            <a:extLst>
              <a:ext uri="{FF2B5EF4-FFF2-40B4-BE49-F238E27FC236}">
                <a16:creationId xmlns:a16="http://schemas.microsoft.com/office/drawing/2014/main" id="{6BFBCBD4-E5DA-4FAC-9357-18284608F129}"/>
              </a:ext>
            </a:extLst>
          </p:cNvPr>
          <p:cNvSpPr>
            <a:spLocks noGrp="1"/>
          </p:cNvSpPr>
          <p:nvPr>
            <p:ph type="body" sz="quarter" idx="15"/>
          </p:nvPr>
        </p:nvSpPr>
        <p:spPr/>
        <p:txBody>
          <a:bodyPr/>
          <a:lstStyle/>
          <a:p>
            <a:r>
              <a:rPr lang="de-DE" dirty="0"/>
              <a:t> </a:t>
            </a:r>
          </a:p>
        </p:txBody>
      </p:sp>
      <p:sp>
        <p:nvSpPr>
          <p:cNvPr id="6" name="Foliennummernplatzhalter 5"/>
          <p:cNvSpPr>
            <a:spLocks noGrp="1"/>
          </p:cNvSpPr>
          <p:nvPr>
            <p:ph type="sldNum" sz="quarter" idx="17"/>
          </p:nvPr>
        </p:nvSpPr>
        <p:spPr/>
        <p:txBody>
          <a:bodyPr/>
          <a:lstStyle/>
          <a:p>
            <a:fld id="{BE799682-1F0A-4BE5-A402-BB0EBC4D5055}" type="slidenum">
              <a:rPr lang="de-DE" smtClean="0"/>
              <a:pPr/>
              <a:t>3</a:t>
            </a:fld>
            <a:endParaRPr lang="de-DE" dirty="0"/>
          </a:p>
        </p:txBody>
      </p:sp>
      <p:sp>
        <p:nvSpPr>
          <p:cNvPr id="9" name="Fußzeilenplatzhalter 8">
            <a:extLst>
              <a:ext uri="{FF2B5EF4-FFF2-40B4-BE49-F238E27FC236}">
                <a16:creationId xmlns:a16="http://schemas.microsoft.com/office/drawing/2014/main" id="{77044E95-6BB0-4535-AD5F-791C5D104FC4}"/>
              </a:ext>
            </a:extLst>
          </p:cNvPr>
          <p:cNvSpPr>
            <a:spLocks noGrp="1"/>
          </p:cNvSpPr>
          <p:nvPr>
            <p:ph type="ftr" sz="quarter" idx="16"/>
          </p:nvPr>
        </p:nvSpPr>
        <p:spPr/>
        <p:txBody>
          <a:bodyPr/>
          <a:lstStyle/>
          <a:p>
            <a:r>
              <a:rPr lang="de-DE"/>
              <a:t>Alles Wichtige für das Jahr 2023</a:t>
            </a:r>
            <a:endParaRPr lang="de-DE" dirty="0"/>
          </a:p>
        </p:txBody>
      </p:sp>
    </p:spTree>
    <p:extLst>
      <p:ext uri="{BB962C8B-B14F-4D97-AF65-F5344CB8AC3E}">
        <p14:creationId xmlns:p14="http://schemas.microsoft.com/office/powerpoint/2010/main" val="1738783994"/>
      </p:ext>
    </p:extLst>
  </p:cSld>
  <p:clrMapOvr>
    <a:masterClrMapping/>
  </p:clrMapOvr>
  <p:transition advClick="0" advTm="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 calcmode="lin" valueType="num">
                                      <p:cBhvr additive="base">
                                        <p:cTn id="4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 calcmode="lin" valueType="num">
                                      <p:cBhvr additive="base">
                                        <p:cTn id="4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 calcmode="lin" valueType="num">
                                      <p:cBhvr additive="base">
                                        <p:cTn id="4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
                                            <p:txEl>
                                              <p:pRg st="5" end="5"/>
                                            </p:txEl>
                                          </p:spTgt>
                                        </p:tgtEl>
                                        <p:attrNameLst>
                                          <p:attrName>style.visibility</p:attrName>
                                        </p:attrNameLst>
                                      </p:cBhvr>
                                      <p:to>
                                        <p:strVal val="visible"/>
                                      </p:to>
                                    </p:set>
                                    <p:anim calcmode="lin" valueType="num">
                                      <p:cBhvr additive="base">
                                        <p:cTn id="5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5">
            <a:extLst>
              <a:ext uri="{FF2B5EF4-FFF2-40B4-BE49-F238E27FC236}">
                <a16:creationId xmlns:a16="http://schemas.microsoft.com/office/drawing/2014/main" id="{70DDC8F4-C5A2-4C1A-AA3B-79466688E98D}"/>
              </a:ext>
            </a:extLst>
          </p:cNvPr>
          <p:cNvSpPr>
            <a:spLocks noGrp="1"/>
          </p:cNvSpPr>
          <p:nvPr>
            <p:ph type="title"/>
          </p:nvPr>
        </p:nvSpPr>
        <p:spPr/>
        <p:txBody>
          <a:bodyPr/>
          <a:lstStyle/>
          <a:p>
            <a:r>
              <a:rPr lang="de-DE" spc="8" dirty="0"/>
              <a:t>Elektronischer Datenaustausch</a:t>
            </a:r>
            <a:endParaRPr lang="de-DE" dirty="0"/>
          </a:p>
        </p:txBody>
      </p:sp>
      <p:sp>
        <p:nvSpPr>
          <p:cNvPr id="56" name="Inhaltsplatzhalter 55">
            <a:extLst>
              <a:ext uri="{FF2B5EF4-FFF2-40B4-BE49-F238E27FC236}">
                <a16:creationId xmlns:a16="http://schemas.microsoft.com/office/drawing/2014/main" id="{17940AE7-062C-7D8B-22F2-D6F028F69B40}"/>
              </a:ext>
            </a:extLst>
          </p:cNvPr>
          <p:cNvSpPr>
            <a:spLocks noGrp="1"/>
          </p:cNvSpPr>
          <p:nvPr>
            <p:ph sz="quarter" idx="13"/>
          </p:nvPr>
        </p:nvSpPr>
        <p:spPr/>
        <p:txBody>
          <a:bodyPr/>
          <a:lstStyle/>
          <a:p>
            <a:pPr marL="0" indent="0">
              <a:buNone/>
            </a:pPr>
            <a:r>
              <a:rPr lang="de-DE" dirty="0"/>
              <a:t> </a:t>
            </a:r>
          </a:p>
        </p:txBody>
      </p:sp>
      <p:sp>
        <p:nvSpPr>
          <p:cNvPr id="8" name="Textplatzhalter 7">
            <a:extLst>
              <a:ext uri="{FF2B5EF4-FFF2-40B4-BE49-F238E27FC236}">
                <a16:creationId xmlns:a16="http://schemas.microsoft.com/office/drawing/2014/main" id="{B451CA5E-0D9D-4D1F-B3A7-1675D889B60B}"/>
              </a:ext>
            </a:extLst>
          </p:cNvPr>
          <p:cNvSpPr>
            <a:spLocks noGrp="1"/>
          </p:cNvSpPr>
          <p:nvPr>
            <p:ph type="body" sz="quarter" idx="14"/>
          </p:nvPr>
        </p:nvSpPr>
        <p:spPr/>
        <p:txBody>
          <a:bodyPr/>
          <a:lstStyle/>
          <a:p>
            <a:pPr marL="0" indent="0">
              <a:lnSpc>
                <a:spcPts val="1575"/>
              </a:lnSpc>
              <a:spcBef>
                <a:spcPts val="1800"/>
              </a:spcBef>
              <a:buSzPct val="130000"/>
              <a:buNone/>
            </a:pPr>
            <a:r>
              <a:rPr lang="de-DE" sz="1600" dirty="0"/>
              <a:t> </a:t>
            </a:r>
          </a:p>
        </p:txBody>
      </p:sp>
      <p:sp>
        <p:nvSpPr>
          <p:cNvPr id="9" name="Textplatzhalter 7">
            <a:extLst>
              <a:ext uri="{FF2B5EF4-FFF2-40B4-BE49-F238E27FC236}">
                <a16:creationId xmlns:a16="http://schemas.microsoft.com/office/drawing/2014/main" id="{3ED74461-14E9-41DD-AE27-233D0C7EC939}"/>
              </a:ext>
            </a:extLst>
          </p:cNvPr>
          <p:cNvSpPr txBox="1">
            <a:spLocks/>
          </p:cNvSpPr>
          <p:nvPr/>
        </p:nvSpPr>
        <p:spPr>
          <a:xfrm>
            <a:off x="468000" y="694800"/>
            <a:ext cx="7416800" cy="258603"/>
          </a:xfrm>
          <a:prstGeom prst="rect">
            <a:avLst/>
          </a:prstGeom>
        </p:spPr>
        <p:txBody>
          <a:bodyPr/>
          <a:lstStyle>
            <a:lvl1pPr marL="0" indent="0" algn="l" rtl="0" eaLnBrk="1" fontAlgn="base" hangingPunct="1">
              <a:spcBef>
                <a:spcPct val="20000"/>
              </a:spcBef>
              <a:spcAft>
                <a:spcPct val="0"/>
              </a:spcAft>
              <a:buClr>
                <a:schemeClr val="hlink"/>
              </a:buClr>
              <a:buFont typeface="Arial" charset="0"/>
              <a:buNone/>
              <a:defRPr sz="1600" baseline="0">
                <a:solidFill>
                  <a:srgbClr val="004070"/>
                </a:solidFill>
                <a:latin typeface="+mn-lt"/>
                <a:ea typeface="+mn-ea"/>
                <a:cs typeface="+mn-cs"/>
              </a:defRPr>
            </a:lvl1pPr>
            <a:lvl2pPr marL="534988" indent="-177800" algn="l" rtl="0" eaLnBrk="1" fontAlgn="base" hangingPunct="1">
              <a:spcBef>
                <a:spcPct val="20000"/>
              </a:spcBef>
              <a:spcAft>
                <a:spcPct val="0"/>
              </a:spcAft>
              <a:buClr>
                <a:schemeClr val="hlink"/>
              </a:buClr>
              <a:buFont typeface="Arial" charset="0"/>
              <a:buChar char="•"/>
              <a:defRPr sz="1400">
                <a:solidFill>
                  <a:schemeClr val="tx1"/>
                </a:solidFill>
                <a:latin typeface="+mn-lt"/>
                <a:cs typeface="+mn-cs"/>
              </a:defRPr>
            </a:lvl2pPr>
            <a:lvl3pPr marL="903288" indent="-188913" algn="l" rtl="0" eaLnBrk="1" fontAlgn="base" hangingPunct="1">
              <a:spcBef>
                <a:spcPct val="20000"/>
              </a:spcBef>
              <a:spcAft>
                <a:spcPct val="0"/>
              </a:spcAft>
              <a:buClr>
                <a:schemeClr val="hlink"/>
              </a:buClr>
              <a:buFont typeface="Arial" charset="0"/>
              <a:buChar char="•"/>
              <a:defRPr sz="1400">
                <a:solidFill>
                  <a:schemeClr val="tx1"/>
                </a:solidFill>
                <a:latin typeface="+mn-lt"/>
                <a:cs typeface="+mn-cs"/>
              </a:defRPr>
            </a:lvl3pPr>
            <a:lvl4pPr marL="1636713" indent="-228600" algn="l" rtl="0" eaLnBrk="1" fontAlgn="base" hangingPunct="1">
              <a:spcBef>
                <a:spcPct val="20000"/>
              </a:spcBef>
              <a:spcAft>
                <a:spcPct val="0"/>
              </a:spcAft>
              <a:defRPr sz="2000">
                <a:solidFill>
                  <a:schemeClr val="tx1"/>
                </a:solidFill>
                <a:latin typeface="Arial" charset="0"/>
                <a:cs typeface="+mn-cs"/>
              </a:defRPr>
            </a:lvl4pPr>
            <a:lvl5pPr marL="1828800" indent="0" algn="l" rtl="0" eaLnBrk="1" fontAlgn="base" hangingPunct="1">
              <a:spcBef>
                <a:spcPct val="20000"/>
              </a:spcBef>
              <a:spcAft>
                <a:spcPct val="0"/>
              </a:spcAft>
              <a:buNone/>
              <a:defRPr sz="2000">
                <a:solidFill>
                  <a:schemeClr val="tx1"/>
                </a:solidFill>
                <a:latin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Arial" charset="0"/>
                <a:cs typeface="+mn-cs"/>
              </a:defRPr>
            </a:lvl9pPr>
          </a:lstStyle>
          <a:p>
            <a:r>
              <a:rPr lang="de-DE" kern="0" spc="8" dirty="0"/>
              <a:t>Entgeltunterlagen in elektronischer Form</a:t>
            </a:r>
          </a:p>
        </p:txBody>
      </p:sp>
      <p:sp>
        <p:nvSpPr>
          <p:cNvPr id="44" name="Textfeld 43">
            <a:extLst>
              <a:ext uri="{FF2B5EF4-FFF2-40B4-BE49-F238E27FC236}">
                <a16:creationId xmlns:a16="http://schemas.microsoft.com/office/drawing/2014/main" id="{8137424A-4E67-4E72-9E08-9EE8C0A116A9}"/>
              </a:ext>
            </a:extLst>
          </p:cNvPr>
          <p:cNvSpPr txBox="1"/>
          <p:nvPr/>
        </p:nvSpPr>
        <p:spPr>
          <a:xfrm>
            <a:off x="539552" y="1491630"/>
            <a:ext cx="2160240" cy="934478"/>
          </a:xfrm>
          <a:custGeom>
            <a:avLst/>
            <a:gdLst>
              <a:gd name="connsiteX0" fmla="*/ 0 w 2160240"/>
              <a:gd name="connsiteY0" fmla="*/ 0 h 934478"/>
              <a:gd name="connsiteX1" fmla="*/ 583265 w 2160240"/>
              <a:gd name="connsiteY1" fmla="*/ 0 h 934478"/>
              <a:gd name="connsiteX2" fmla="*/ 1101722 w 2160240"/>
              <a:gd name="connsiteY2" fmla="*/ 0 h 934478"/>
              <a:gd name="connsiteX3" fmla="*/ 1684987 w 2160240"/>
              <a:gd name="connsiteY3" fmla="*/ 0 h 934478"/>
              <a:gd name="connsiteX4" fmla="*/ 2160240 w 2160240"/>
              <a:gd name="connsiteY4" fmla="*/ 0 h 934478"/>
              <a:gd name="connsiteX5" fmla="*/ 2160240 w 2160240"/>
              <a:gd name="connsiteY5" fmla="*/ 457894 h 934478"/>
              <a:gd name="connsiteX6" fmla="*/ 2160240 w 2160240"/>
              <a:gd name="connsiteY6" fmla="*/ 934478 h 934478"/>
              <a:gd name="connsiteX7" fmla="*/ 1620180 w 2160240"/>
              <a:gd name="connsiteY7" fmla="*/ 934478 h 934478"/>
              <a:gd name="connsiteX8" fmla="*/ 1123325 w 2160240"/>
              <a:gd name="connsiteY8" fmla="*/ 934478 h 934478"/>
              <a:gd name="connsiteX9" fmla="*/ 540060 w 2160240"/>
              <a:gd name="connsiteY9" fmla="*/ 934478 h 934478"/>
              <a:gd name="connsiteX10" fmla="*/ 0 w 2160240"/>
              <a:gd name="connsiteY10" fmla="*/ 934478 h 934478"/>
              <a:gd name="connsiteX11" fmla="*/ 0 w 2160240"/>
              <a:gd name="connsiteY11" fmla="*/ 448549 h 934478"/>
              <a:gd name="connsiteX12" fmla="*/ 0 w 2160240"/>
              <a:gd name="connsiteY12" fmla="*/ 0 h 934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0240" h="934478" extrusionOk="0">
                <a:moveTo>
                  <a:pt x="0" y="0"/>
                </a:moveTo>
                <a:cubicBezTo>
                  <a:pt x="285187" y="-27591"/>
                  <a:pt x="323698" y="-24284"/>
                  <a:pt x="583265" y="0"/>
                </a:cubicBezTo>
                <a:cubicBezTo>
                  <a:pt x="842832" y="24284"/>
                  <a:pt x="886968" y="25561"/>
                  <a:pt x="1101722" y="0"/>
                </a:cubicBezTo>
                <a:cubicBezTo>
                  <a:pt x="1316476" y="-25561"/>
                  <a:pt x="1546237" y="15460"/>
                  <a:pt x="1684987" y="0"/>
                </a:cubicBezTo>
                <a:cubicBezTo>
                  <a:pt x="1823738" y="-15460"/>
                  <a:pt x="1960417" y="-16340"/>
                  <a:pt x="2160240" y="0"/>
                </a:cubicBezTo>
                <a:cubicBezTo>
                  <a:pt x="2162957" y="177857"/>
                  <a:pt x="2176434" y="243941"/>
                  <a:pt x="2160240" y="457894"/>
                </a:cubicBezTo>
                <a:cubicBezTo>
                  <a:pt x="2144046" y="671847"/>
                  <a:pt x="2162186" y="703697"/>
                  <a:pt x="2160240" y="934478"/>
                </a:cubicBezTo>
                <a:cubicBezTo>
                  <a:pt x="1996668" y="953456"/>
                  <a:pt x="1854294" y="953619"/>
                  <a:pt x="1620180" y="934478"/>
                </a:cubicBezTo>
                <a:cubicBezTo>
                  <a:pt x="1386066" y="915337"/>
                  <a:pt x="1344726" y="934235"/>
                  <a:pt x="1123325" y="934478"/>
                </a:cubicBezTo>
                <a:cubicBezTo>
                  <a:pt x="901925" y="934721"/>
                  <a:pt x="767967" y="937585"/>
                  <a:pt x="540060" y="934478"/>
                </a:cubicBezTo>
                <a:cubicBezTo>
                  <a:pt x="312154" y="931371"/>
                  <a:pt x="172417" y="922232"/>
                  <a:pt x="0" y="934478"/>
                </a:cubicBezTo>
                <a:cubicBezTo>
                  <a:pt x="-19416" y="733415"/>
                  <a:pt x="23326" y="677430"/>
                  <a:pt x="0" y="448549"/>
                </a:cubicBezTo>
                <a:cubicBezTo>
                  <a:pt x="-23326" y="219668"/>
                  <a:pt x="15214" y="140618"/>
                  <a:pt x="0" y="0"/>
                </a:cubicBezTo>
                <a:close/>
              </a:path>
            </a:pathLst>
          </a:custGeom>
          <a:noFill/>
          <a:ln w="25400">
            <a:solidFill>
              <a:schemeClr val="tx2"/>
            </a:solidFill>
            <a:extLst>
              <a:ext uri="{C807C97D-BFC1-408E-A445-0C87EB9F89A2}">
                <ask:lineSketchStyleProps xmlns:ask="http://schemas.microsoft.com/office/drawing/2018/sketchyshapes" sd="2254215789">
                  <a:prstGeom prst="rect">
                    <a:avLst/>
                  </a:prstGeom>
                  <ask:type>
                    <ask:lineSketchFreehand/>
                  </ask:type>
                </ask:lineSketchStyleProps>
              </a:ext>
            </a:extLst>
          </a:ln>
        </p:spPr>
        <p:txBody>
          <a:bodyPr wrap="square" lIns="36000" tIns="36000" rIns="36000" bIns="36000" rtlCol="0" anchor="ctr">
            <a:spAutoFit/>
          </a:bodyPr>
          <a:lstStyle/>
          <a:p>
            <a:pPr algn="ctr"/>
            <a:r>
              <a:rPr lang="de-DE" sz="1400" dirty="0">
                <a:latin typeface="+mn-lt"/>
              </a:rPr>
              <a:t>Schon Arbeitnehmer</a:t>
            </a:r>
            <a:br>
              <a:rPr lang="de-DE" sz="1400" dirty="0">
                <a:latin typeface="+mn-lt"/>
              </a:rPr>
            </a:br>
            <a:r>
              <a:rPr lang="de-DE" sz="1400" dirty="0">
                <a:latin typeface="+mn-lt"/>
              </a:rPr>
              <a:t>sollen in digitaler</a:t>
            </a:r>
            <a:br>
              <a:rPr lang="de-DE" sz="1400" dirty="0">
                <a:latin typeface="+mn-lt"/>
              </a:rPr>
            </a:br>
            <a:r>
              <a:rPr lang="de-DE" sz="1400" dirty="0">
                <a:latin typeface="+mn-lt"/>
              </a:rPr>
              <a:t>Form einreichen,</a:t>
            </a:r>
            <a:br>
              <a:rPr lang="de-DE" sz="1400" dirty="0">
                <a:latin typeface="+mn-lt"/>
              </a:rPr>
            </a:br>
            <a:r>
              <a:rPr lang="de-DE" sz="1400" b="1" dirty="0">
                <a:latin typeface="+mn-lt"/>
              </a:rPr>
              <a:t>soweit möglich!</a:t>
            </a:r>
          </a:p>
        </p:txBody>
      </p:sp>
      <p:sp>
        <p:nvSpPr>
          <p:cNvPr id="45" name="Textfeld 44">
            <a:extLst>
              <a:ext uri="{FF2B5EF4-FFF2-40B4-BE49-F238E27FC236}">
                <a16:creationId xmlns:a16="http://schemas.microsoft.com/office/drawing/2014/main" id="{37AFBE49-98F8-748B-D593-5DD91CB29A68}"/>
              </a:ext>
            </a:extLst>
          </p:cNvPr>
          <p:cNvSpPr txBox="1"/>
          <p:nvPr/>
        </p:nvSpPr>
        <p:spPr>
          <a:xfrm>
            <a:off x="2963586" y="1740327"/>
            <a:ext cx="2366399" cy="954107"/>
          </a:xfrm>
          <a:custGeom>
            <a:avLst/>
            <a:gdLst>
              <a:gd name="connsiteX0" fmla="*/ 0 w 2366399"/>
              <a:gd name="connsiteY0" fmla="*/ 0 h 954107"/>
              <a:gd name="connsiteX1" fmla="*/ 544272 w 2366399"/>
              <a:gd name="connsiteY1" fmla="*/ 0 h 954107"/>
              <a:gd name="connsiteX2" fmla="*/ 1135872 w 2366399"/>
              <a:gd name="connsiteY2" fmla="*/ 0 h 954107"/>
              <a:gd name="connsiteX3" fmla="*/ 1751135 w 2366399"/>
              <a:gd name="connsiteY3" fmla="*/ 0 h 954107"/>
              <a:gd name="connsiteX4" fmla="*/ 2366399 w 2366399"/>
              <a:gd name="connsiteY4" fmla="*/ 0 h 954107"/>
              <a:gd name="connsiteX5" fmla="*/ 2366399 w 2366399"/>
              <a:gd name="connsiteY5" fmla="*/ 496136 h 954107"/>
              <a:gd name="connsiteX6" fmla="*/ 2366399 w 2366399"/>
              <a:gd name="connsiteY6" fmla="*/ 954107 h 954107"/>
              <a:gd name="connsiteX7" fmla="*/ 1727471 w 2366399"/>
              <a:gd name="connsiteY7" fmla="*/ 954107 h 954107"/>
              <a:gd name="connsiteX8" fmla="*/ 1112208 w 2366399"/>
              <a:gd name="connsiteY8" fmla="*/ 954107 h 954107"/>
              <a:gd name="connsiteX9" fmla="*/ 0 w 2366399"/>
              <a:gd name="connsiteY9" fmla="*/ 954107 h 954107"/>
              <a:gd name="connsiteX10" fmla="*/ 0 w 2366399"/>
              <a:gd name="connsiteY10" fmla="*/ 457971 h 954107"/>
              <a:gd name="connsiteX11" fmla="*/ 0 w 2366399"/>
              <a:gd name="connsiteY11"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6399" h="954107" extrusionOk="0">
                <a:moveTo>
                  <a:pt x="0" y="0"/>
                </a:moveTo>
                <a:cubicBezTo>
                  <a:pt x="132931" y="15900"/>
                  <a:pt x="392980" y="-6655"/>
                  <a:pt x="544272" y="0"/>
                </a:cubicBezTo>
                <a:cubicBezTo>
                  <a:pt x="695564" y="6655"/>
                  <a:pt x="1007345" y="27770"/>
                  <a:pt x="1135872" y="0"/>
                </a:cubicBezTo>
                <a:cubicBezTo>
                  <a:pt x="1264399" y="-27770"/>
                  <a:pt x="1563315" y="13779"/>
                  <a:pt x="1751135" y="0"/>
                </a:cubicBezTo>
                <a:cubicBezTo>
                  <a:pt x="1938955" y="-13779"/>
                  <a:pt x="2153662" y="10726"/>
                  <a:pt x="2366399" y="0"/>
                </a:cubicBezTo>
                <a:cubicBezTo>
                  <a:pt x="2344091" y="119651"/>
                  <a:pt x="2344061" y="322918"/>
                  <a:pt x="2366399" y="496136"/>
                </a:cubicBezTo>
                <a:cubicBezTo>
                  <a:pt x="2388737" y="669354"/>
                  <a:pt x="2348039" y="750086"/>
                  <a:pt x="2366399" y="954107"/>
                </a:cubicBezTo>
                <a:cubicBezTo>
                  <a:pt x="2231483" y="981378"/>
                  <a:pt x="1999261" y="923462"/>
                  <a:pt x="1727471" y="954107"/>
                </a:cubicBezTo>
                <a:cubicBezTo>
                  <a:pt x="1455681" y="984752"/>
                  <a:pt x="1348490" y="954602"/>
                  <a:pt x="1112208" y="954107"/>
                </a:cubicBezTo>
                <a:cubicBezTo>
                  <a:pt x="875926" y="953612"/>
                  <a:pt x="245502" y="983235"/>
                  <a:pt x="0" y="954107"/>
                </a:cubicBezTo>
                <a:cubicBezTo>
                  <a:pt x="-23625" y="851813"/>
                  <a:pt x="16586" y="604988"/>
                  <a:pt x="0" y="457971"/>
                </a:cubicBezTo>
                <a:cubicBezTo>
                  <a:pt x="-16586" y="310954"/>
                  <a:pt x="9205" y="115424"/>
                  <a:pt x="0" y="0"/>
                </a:cubicBezTo>
                <a:close/>
              </a:path>
            </a:pathLst>
          </a:custGeom>
          <a:noFill/>
          <a:ln w="25400">
            <a:solidFill>
              <a:schemeClr val="tx2"/>
            </a:solidFill>
            <a:extLst>
              <a:ext uri="{C807C97D-BFC1-408E-A445-0C87EB9F89A2}">
                <ask:lineSketchStyleProps xmlns:ask="http://schemas.microsoft.com/office/drawing/2018/sketchyshapes" sd="422338236">
                  <a:prstGeom prst="rect">
                    <a:avLst/>
                  </a:prstGeom>
                  <ask:type>
                    <ask:lineSketchFreehand/>
                  </ask:type>
                </ask:lineSketchStyleProps>
              </a:ext>
            </a:extLst>
          </a:ln>
        </p:spPr>
        <p:txBody>
          <a:bodyPr wrap="square" rtlCol="0" anchor="ctr">
            <a:spAutoFit/>
          </a:bodyPr>
          <a:lstStyle/>
          <a:p>
            <a:pPr algn="ctr" eaLnBrk="0" fontAlgn="base" hangingPunct="0">
              <a:spcBef>
                <a:spcPct val="0"/>
              </a:spcBef>
              <a:spcAft>
                <a:spcPct val="0"/>
              </a:spcAft>
              <a:defRPr/>
            </a:pPr>
            <a:r>
              <a:rPr kumimoji="0" lang="de-DE" sz="1400" b="0" i="0" u="none" strike="noStrike" kern="0" cap="none" spc="10" normalizeH="0" noProof="0" dirty="0">
                <a:ln>
                  <a:noFill/>
                </a:ln>
                <a:effectLst/>
                <a:uLnTx/>
                <a:uFillTx/>
                <a:latin typeface="+mn-lt"/>
                <a:cs typeface="Arial" panose="020B0604020202020204" pitchFamily="34" charset="0"/>
              </a:rPr>
              <a:t>Zulässig ist nur ein Dokument</a:t>
            </a:r>
            <a:r>
              <a:rPr lang="de-DE" sz="1400" kern="0" spc="10" dirty="0">
                <a:latin typeface="+mn-lt"/>
                <a:cs typeface="Arial" panose="020B0604020202020204" pitchFamily="34" charset="0"/>
              </a:rPr>
              <a:t> </a:t>
            </a:r>
            <a:r>
              <a:rPr kumimoji="0" lang="de-DE" sz="1400" i="0" u="none" strike="noStrike" kern="0" cap="none" spc="10" normalizeH="0" noProof="0" dirty="0">
                <a:ln>
                  <a:noFill/>
                </a:ln>
                <a:effectLst/>
                <a:uLnTx/>
                <a:uFillTx/>
                <a:latin typeface="+mn-lt"/>
                <a:cs typeface="Arial" panose="020B0604020202020204" pitchFamily="34" charset="0"/>
              </a:rPr>
              <a:t>je </a:t>
            </a:r>
            <a:r>
              <a:rPr kumimoji="0" lang="de-DE" sz="1400" b="1" i="0" u="none" strike="noStrike" kern="0" cap="none" spc="10" normalizeH="0" noProof="0" dirty="0">
                <a:ln>
                  <a:noFill/>
                </a:ln>
                <a:effectLst/>
                <a:uLnTx/>
                <a:uFillTx/>
                <a:latin typeface="+mn-lt"/>
                <a:cs typeface="Arial" panose="020B0604020202020204" pitchFamily="34" charset="0"/>
              </a:rPr>
              <a:t>Datei </a:t>
            </a:r>
            <a:r>
              <a:rPr kumimoji="0" lang="de-DE" sz="1400" i="0" u="none" strike="noStrike" kern="0" cap="none" spc="10" normalizeH="0" noProof="0" dirty="0">
                <a:ln>
                  <a:noFill/>
                </a:ln>
                <a:effectLst/>
                <a:uLnTx/>
                <a:uFillTx/>
                <a:latin typeface="+mn-lt"/>
                <a:cs typeface="Arial" panose="020B0604020202020204" pitchFamily="34" charset="0"/>
              </a:rPr>
              <a:t>(PDF oder gängige Bilddateiformate)</a:t>
            </a:r>
            <a:endParaRPr kumimoji="0" lang="de-DE" sz="1400" b="0" i="0" u="none" strike="noStrike" kern="0" cap="none" spc="10" normalizeH="0" noProof="0" dirty="0">
              <a:ln>
                <a:noFill/>
              </a:ln>
              <a:effectLst/>
              <a:uLnTx/>
              <a:uFillTx/>
              <a:latin typeface="+mn-lt"/>
              <a:cs typeface="Arial" panose="020B0604020202020204" pitchFamily="34" charset="0"/>
            </a:endParaRPr>
          </a:p>
        </p:txBody>
      </p:sp>
      <p:sp>
        <p:nvSpPr>
          <p:cNvPr id="46" name="Textfeld 45">
            <a:extLst>
              <a:ext uri="{FF2B5EF4-FFF2-40B4-BE49-F238E27FC236}">
                <a16:creationId xmlns:a16="http://schemas.microsoft.com/office/drawing/2014/main" id="{37BCA6DC-D9F1-F7EB-312B-4EF8C755D9E0}"/>
              </a:ext>
            </a:extLst>
          </p:cNvPr>
          <p:cNvSpPr txBox="1"/>
          <p:nvPr/>
        </p:nvSpPr>
        <p:spPr>
          <a:xfrm>
            <a:off x="5613335" y="1336666"/>
            <a:ext cx="2271465" cy="954107"/>
          </a:xfrm>
          <a:custGeom>
            <a:avLst/>
            <a:gdLst>
              <a:gd name="connsiteX0" fmla="*/ 0 w 2271465"/>
              <a:gd name="connsiteY0" fmla="*/ 0 h 954107"/>
              <a:gd name="connsiteX1" fmla="*/ 499722 w 2271465"/>
              <a:gd name="connsiteY1" fmla="*/ 0 h 954107"/>
              <a:gd name="connsiteX2" fmla="*/ 1090303 w 2271465"/>
              <a:gd name="connsiteY2" fmla="*/ 0 h 954107"/>
              <a:gd name="connsiteX3" fmla="*/ 1703599 w 2271465"/>
              <a:gd name="connsiteY3" fmla="*/ 0 h 954107"/>
              <a:gd name="connsiteX4" fmla="*/ 2271465 w 2271465"/>
              <a:gd name="connsiteY4" fmla="*/ 0 h 954107"/>
              <a:gd name="connsiteX5" fmla="*/ 2271465 w 2271465"/>
              <a:gd name="connsiteY5" fmla="*/ 486595 h 954107"/>
              <a:gd name="connsiteX6" fmla="*/ 2271465 w 2271465"/>
              <a:gd name="connsiteY6" fmla="*/ 954107 h 954107"/>
              <a:gd name="connsiteX7" fmla="*/ 1726313 w 2271465"/>
              <a:gd name="connsiteY7" fmla="*/ 954107 h 954107"/>
              <a:gd name="connsiteX8" fmla="*/ 1158447 w 2271465"/>
              <a:gd name="connsiteY8" fmla="*/ 954107 h 954107"/>
              <a:gd name="connsiteX9" fmla="*/ 636010 w 2271465"/>
              <a:gd name="connsiteY9" fmla="*/ 954107 h 954107"/>
              <a:gd name="connsiteX10" fmla="*/ 0 w 2271465"/>
              <a:gd name="connsiteY10" fmla="*/ 954107 h 954107"/>
              <a:gd name="connsiteX11" fmla="*/ 0 w 2271465"/>
              <a:gd name="connsiteY11" fmla="*/ 477054 h 954107"/>
              <a:gd name="connsiteX12" fmla="*/ 0 w 2271465"/>
              <a:gd name="connsiteY12"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1465" h="954107" extrusionOk="0">
                <a:moveTo>
                  <a:pt x="0" y="0"/>
                </a:moveTo>
                <a:cubicBezTo>
                  <a:pt x="156384" y="-24915"/>
                  <a:pt x="305767" y="19750"/>
                  <a:pt x="499722" y="0"/>
                </a:cubicBezTo>
                <a:cubicBezTo>
                  <a:pt x="693677" y="-19750"/>
                  <a:pt x="847062" y="14192"/>
                  <a:pt x="1090303" y="0"/>
                </a:cubicBezTo>
                <a:cubicBezTo>
                  <a:pt x="1333544" y="-14192"/>
                  <a:pt x="1527430" y="3531"/>
                  <a:pt x="1703599" y="0"/>
                </a:cubicBezTo>
                <a:cubicBezTo>
                  <a:pt x="1879768" y="-3531"/>
                  <a:pt x="2054386" y="10206"/>
                  <a:pt x="2271465" y="0"/>
                </a:cubicBezTo>
                <a:cubicBezTo>
                  <a:pt x="2289315" y="187064"/>
                  <a:pt x="2284324" y="271403"/>
                  <a:pt x="2271465" y="486595"/>
                </a:cubicBezTo>
                <a:cubicBezTo>
                  <a:pt x="2258606" y="701788"/>
                  <a:pt x="2287729" y="849141"/>
                  <a:pt x="2271465" y="954107"/>
                </a:cubicBezTo>
                <a:cubicBezTo>
                  <a:pt x="2036016" y="932964"/>
                  <a:pt x="1885782" y="930624"/>
                  <a:pt x="1726313" y="954107"/>
                </a:cubicBezTo>
                <a:cubicBezTo>
                  <a:pt x="1566844" y="977590"/>
                  <a:pt x="1414182" y="951358"/>
                  <a:pt x="1158447" y="954107"/>
                </a:cubicBezTo>
                <a:cubicBezTo>
                  <a:pt x="902712" y="956856"/>
                  <a:pt x="781237" y="929083"/>
                  <a:pt x="636010" y="954107"/>
                </a:cubicBezTo>
                <a:cubicBezTo>
                  <a:pt x="490783" y="979131"/>
                  <a:pt x="133685" y="953923"/>
                  <a:pt x="0" y="954107"/>
                </a:cubicBezTo>
                <a:cubicBezTo>
                  <a:pt x="-3255" y="856580"/>
                  <a:pt x="19584" y="596475"/>
                  <a:pt x="0" y="477054"/>
                </a:cubicBezTo>
                <a:cubicBezTo>
                  <a:pt x="-19584" y="357633"/>
                  <a:pt x="6772" y="169443"/>
                  <a:pt x="0" y="0"/>
                </a:cubicBezTo>
                <a:close/>
              </a:path>
            </a:pathLst>
          </a:custGeom>
          <a:noFill/>
          <a:ln w="25400">
            <a:solidFill>
              <a:schemeClr val="tx2"/>
            </a:solidFill>
            <a:extLst>
              <a:ext uri="{C807C97D-BFC1-408E-A445-0C87EB9F89A2}">
                <ask:lineSketchStyleProps xmlns:ask="http://schemas.microsoft.com/office/drawing/2018/sketchyshapes" sd="806393237">
                  <a:prstGeom prst="rect">
                    <a:avLst/>
                  </a:prstGeom>
                  <ask:type>
                    <ask:lineSketchFreehand/>
                  </ask:type>
                </ask:lineSketchStyleProps>
              </a:ext>
            </a:extLst>
          </a:ln>
        </p:spPr>
        <p:txBody>
          <a:bodyPr wrap="square" rtlCol="0" anchor="ctr">
            <a:spAutoFit/>
          </a:bodyPr>
          <a:lstStyle/>
          <a:p>
            <a:pPr marR="0" lvl="0" algn="ctr" defTabSz="914400" eaLnBrk="0" fontAlgn="base" latinLnBrk="0" hangingPunct="0">
              <a:spcBef>
                <a:spcPct val="0"/>
              </a:spcBef>
              <a:spcAft>
                <a:spcPct val="0"/>
              </a:spcAft>
              <a:buClrTx/>
              <a:buSzTx/>
              <a:buFontTx/>
              <a:buNone/>
              <a:tabLst/>
              <a:defRPr/>
            </a:pPr>
            <a:r>
              <a:rPr kumimoji="0" lang="de-DE" sz="1400" b="0" i="0" u="none" strike="noStrike" kern="0" cap="none" spc="10" normalizeH="0" noProof="0" dirty="0">
                <a:ln>
                  <a:noFill/>
                </a:ln>
                <a:effectLst/>
                <a:uLnTx/>
                <a:uFillTx/>
                <a:latin typeface="+mn-lt"/>
                <a:ea typeface="+mn-ea"/>
                <a:cs typeface="Arial" panose="020B0604020202020204" pitchFamily="34" charset="0"/>
              </a:rPr>
              <a:t>Anwendung </a:t>
            </a:r>
            <a:r>
              <a:rPr kumimoji="0" lang="de-DE" sz="1400" b="1" i="0" u="none" strike="noStrike" kern="0" cap="none" spc="10" normalizeH="0" noProof="0" dirty="0">
                <a:ln>
                  <a:noFill/>
                </a:ln>
                <a:effectLst/>
                <a:uLnTx/>
                <a:uFillTx/>
                <a:latin typeface="+mn-lt"/>
                <a:ea typeface="+mn-ea"/>
                <a:cs typeface="Arial" panose="020B0604020202020204" pitchFamily="34" charset="0"/>
              </a:rPr>
              <a:t>GoBD </a:t>
            </a:r>
            <a:r>
              <a:rPr kumimoji="0" lang="de-DE" sz="1400" b="0" i="0" u="none" strike="noStrike" kern="0" cap="none" spc="10" normalizeH="0" noProof="0" dirty="0">
                <a:ln>
                  <a:noFill/>
                </a:ln>
                <a:effectLst/>
                <a:uLnTx/>
                <a:uFillTx/>
                <a:latin typeface="+mn-lt"/>
                <a:ea typeface="+mn-ea"/>
                <a:cs typeface="Arial" panose="020B0604020202020204" pitchFamily="34" charset="0"/>
              </a:rPr>
              <a:t>zulässig, sofern SGB</a:t>
            </a:r>
            <a:br>
              <a:rPr kumimoji="0" lang="de-DE" sz="1400" b="0" i="0" u="none" strike="noStrike" kern="0" cap="none" spc="10" normalizeH="0" noProof="0" dirty="0">
                <a:ln>
                  <a:noFill/>
                </a:ln>
                <a:effectLst/>
                <a:uLnTx/>
                <a:uFillTx/>
                <a:latin typeface="+mn-lt"/>
                <a:ea typeface="+mn-ea"/>
                <a:cs typeface="Arial" panose="020B0604020202020204" pitchFamily="34" charset="0"/>
              </a:rPr>
            </a:br>
            <a:r>
              <a:rPr kumimoji="0" lang="de-DE" sz="1400" b="0" i="0" u="none" strike="noStrike" kern="0" cap="none" spc="10" normalizeH="0" noProof="0" dirty="0">
                <a:ln>
                  <a:noFill/>
                </a:ln>
                <a:effectLst/>
                <a:uLnTx/>
                <a:uFillTx/>
                <a:latin typeface="+mn-lt"/>
                <a:ea typeface="+mn-ea"/>
                <a:cs typeface="Arial" panose="020B0604020202020204" pitchFamily="34" charset="0"/>
              </a:rPr>
              <a:t>und BVV dem nicht entgegenstehen </a:t>
            </a:r>
            <a:endParaRPr kumimoji="0" lang="de-DE" sz="1400" i="0" u="none" strike="noStrike" kern="0" cap="none" spc="10" normalizeH="0" noProof="0" dirty="0">
              <a:ln>
                <a:noFill/>
              </a:ln>
              <a:effectLst/>
              <a:uLnTx/>
              <a:uFillTx/>
              <a:latin typeface="+mn-lt"/>
              <a:ea typeface="+mn-ea"/>
              <a:cs typeface="Arial" panose="020B0604020202020204" pitchFamily="34" charset="0"/>
            </a:endParaRPr>
          </a:p>
        </p:txBody>
      </p:sp>
      <p:sp>
        <p:nvSpPr>
          <p:cNvPr id="47" name="Textfeld 46">
            <a:extLst>
              <a:ext uri="{FF2B5EF4-FFF2-40B4-BE49-F238E27FC236}">
                <a16:creationId xmlns:a16="http://schemas.microsoft.com/office/drawing/2014/main" id="{7516484F-7FE2-445B-5B15-B140ED0E5832}"/>
              </a:ext>
            </a:extLst>
          </p:cNvPr>
          <p:cNvSpPr txBox="1"/>
          <p:nvPr/>
        </p:nvSpPr>
        <p:spPr>
          <a:xfrm>
            <a:off x="570081" y="2964335"/>
            <a:ext cx="2333400" cy="1169551"/>
          </a:xfrm>
          <a:custGeom>
            <a:avLst/>
            <a:gdLst>
              <a:gd name="connsiteX0" fmla="*/ 0 w 2333400"/>
              <a:gd name="connsiteY0" fmla="*/ 0 h 1169551"/>
              <a:gd name="connsiteX1" fmla="*/ 583350 w 2333400"/>
              <a:gd name="connsiteY1" fmla="*/ 0 h 1169551"/>
              <a:gd name="connsiteX2" fmla="*/ 1166700 w 2333400"/>
              <a:gd name="connsiteY2" fmla="*/ 0 h 1169551"/>
              <a:gd name="connsiteX3" fmla="*/ 1773384 w 2333400"/>
              <a:gd name="connsiteY3" fmla="*/ 0 h 1169551"/>
              <a:gd name="connsiteX4" fmla="*/ 2333400 w 2333400"/>
              <a:gd name="connsiteY4" fmla="*/ 0 h 1169551"/>
              <a:gd name="connsiteX5" fmla="*/ 2333400 w 2333400"/>
              <a:gd name="connsiteY5" fmla="*/ 561384 h 1169551"/>
              <a:gd name="connsiteX6" fmla="*/ 2333400 w 2333400"/>
              <a:gd name="connsiteY6" fmla="*/ 1169551 h 1169551"/>
              <a:gd name="connsiteX7" fmla="*/ 1703382 w 2333400"/>
              <a:gd name="connsiteY7" fmla="*/ 1169551 h 1169551"/>
              <a:gd name="connsiteX8" fmla="*/ 1190034 w 2333400"/>
              <a:gd name="connsiteY8" fmla="*/ 1169551 h 1169551"/>
              <a:gd name="connsiteX9" fmla="*/ 560016 w 2333400"/>
              <a:gd name="connsiteY9" fmla="*/ 1169551 h 1169551"/>
              <a:gd name="connsiteX10" fmla="*/ 0 w 2333400"/>
              <a:gd name="connsiteY10" fmla="*/ 1169551 h 1169551"/>
              <a:gd name="connsiteX11" fmla="*/ 0 w 2333400"/>
              <a:gd name="connsiteY11" fmla="*/ 584776 h 1169551"/>
              <a:gd name="connsiteX12" fmla="*/ 0 w 2333400"/>
              <a:gd name="connsiteY12" fmla="*/ 0 h 116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3400" h="1169551" extrusionOk="0">
                <a:moveTo>
                  <a:pt x="0" y="0"/>
                </a:moveTo>
                <a:cubicBezTo>
                  <a:pt x="196098" y="177"/>
                  <a:pt x="295771" y="13900"/>
                  <a:pt x="583350" y="0"/>
                </a:cubicBezTo>
                <a:cubicBezTo>
                  <a:pt x="870929" y="-13900"/>
                  <a:pt x="924511" y="24002"/>
                  <a:pt x="1166700" y="0"/>
                </a:cubicBezTo>
                <a:cubicBezTo>
                  <a:pt x="1408889" y="-24002"/>
                  <a:pt x="1513822" y="25972"/>
                  <a:pt x="1773384" y="0"/>
                </a:cubicBezTo>
                <a:cubicBezTo>
                  <a:pt x="2032946" y="-25972"/>
                  <a:pt x="2189697" y="-3363"/>
                  <a:pt x="2333400" y="0"/>
                </a:cubicBezTo>
                <a:cubicBezTo>
                  <a:pt x="2346983" y="256138"/>
                  <a:pt x="2336901" y="419034"/>
                  <a:pt x="2333400" y="561384"/>
                </a:cubicBezTo>
                <a:cubicBezTo>
                  <a:pt x="2329899" y="703734"/>
                  <a:pt x="2332013" y="912175"/>
                  <a:pt x="2333400" y="1169551"/>
                </a:cubicBezTo>
                <a:cubicBezTo>
                  <a:pt x="2112443" y="1157712"/>
                  <a:pt x="1984191" y="1139806"/>
                  <a:pt x="1703382" y="1169551"/>
                </a:cubicBezTo>
                <a:cubicBezTo>
                  <a:pt x="1422573" y="1199296"/>
                  <a:pt x="1391354" y="1185932"/>
                  <a:pt x="1190034" y="1169551"/>
                </a:cubicBezTo>
                <a:cubicBezTo>
                  <a:pt x="988714" y="1153170"/>
                  <a:pt x="854579" y="1162688"/>
                  <a:pt x="560016" y="1169551"/>
                </a:cubicBezTo>
                <a:cubicBezTo>
                  <a:pt x="265453" y="1176414"/>
                  <a:pt x="157667" y="1142935"/>
                  <a:pt x="0" y="1169551"/>
                </a:cubicBezTo>
                <a:cubicBezTo>
                  <a:pt x="571" y="1022178"/>
                  <a:pt x="9856" y="762517"/>
                  <a:pt x="0" y="584776"/>
                </a:cubicBezTo>
                <a:cubicBezTo>
                  <a:pt x="-9856" y="407035"/>
                  <a:pt x="-3231" y="210632"/>
                  <a:pt x="0" y="0"/>
                </a:cubicBezTo>
                <a:close/>
              </a:path>
            </a:pathLst>
          </a:custGeom>
          <a:noFill/>
          <a:ln w="25400">
            <a:solidFill>
              <a:schemeClr val="tx2"/>
            </a:solidFill>
            <a:extLst>
              <a:ext uri="{C807C97D-BFC1-408E-A445-0C87EB9F89A2}">
                <ask:lineSketchStyleProps xmlns:ask="http://schemas.microsoft.com/office/drawing/2018/sketchyshapes" sd="1481109329">
                  <a:prstGeom prst="rect">
                    <a:avLst/>
                  </a:prstGeom>
                  <ask:type>
                    <ask:lineSketchFreehand/>
                  </ask:type>
                </ask:lineSketchStyleProps>
              </a:ext>
            </a:extLst>
          </a:ln>
        </p:spPr>
        <p:txBody>
          <a:bodyPr wrap="square" rtlCol="0" anchor="ctr">
            <a:spAutoFit/>
          </a:bodyPr>
          <a:lstStyle/>
          <a:p>
            <a:pPr algn="ctr"/>
            <a:r>
              <a:rPr lang="de-DE" sz="1400" dirty="0">
                <a:latin typeface="+mn-lt"/>
              </a:rPr>
              <a:t>Bei Schriftformerfordernis </a:t>
            </a:r>
            <a:br>
              <a:rPr lang="de-DE" sz="1400" dirty="0">
                <a:latin typeface="+mn-lt"/>
              </a:rPr>
            </a:br>
            <a:r>
              <a:rPr lang="de-DE" sz="1400" dirty="0">
                <a:latin typeface="+mn-lt"/>
              </a:rPr>
              <a:t>nur mit </a:t>
            </a:r>
            <a:r>
              <a:rPr lang="de-DE" sz="1400" b="1" dirty="0">
                <a:latin typeface="+mn-lt"/>
              </a:rPr>
              <a:t>qualifizierter elektronischer Signatur </a:t>
            </a:r>
          </a:p>
        </p:txBody>
      </p:sp>
      <p:sp>
        <p:nvSpPr>
          <p:cNvPr id="48" name="Textfeld 47">
            <a:extLst>
              <a:ext uri="{FF2B5EF4-FFF2-40B4-BE49-F238E27FC236}">
                <a16:creationId xmlns:a16="http://schemas.microsoft.com/office/drawing/2014/main" id="{0B80A077-8396-0CA8-3FBC-7133EE619043}"/>
              </a:ext>
            </a:extLst>
          </p:cNvPr>
          <p:cNvSpPr txBox="1"/>
          <p:nvPr/>
        </p:nvSpPr>
        <p:spPr>
          <a:xfrm>
            <a:off x="5593779" y="2694434"/>
            <a:ext cx="2271465" cy="954107"/>
          </a:xfrm>
          <a:custGeom>
            <a:avLst/>
            <a:gdLst>
              <a:gd name="connsiteX0" fmla="*/ 0 w 2271465"/>
              <a:gd name="connsiteY0" fmla="*/ 0 h 954107"/>
              <a:gd name="connsiteX1" fmla="*/ 567866 w 2271465"/>
              <a:gd name="connsiteY1" fmla="*/ 0 h 954107"/>
              <a:gd name="connsiteX2" fmla="*/ 1135733 w 2271465"/>
              <a:gd name="connsiteY2" fmla="*/ 0 h 954107"/>
              <a:gd name="connsiteX3" fmla="*/ 1658169 w 2271465"/>
              <a:gd name="connsiteY3" fmla="*/ 0 h 954107"/>
              <a:gd name="connsiteX4" fmla="*/ 2271465 w 2271465"/>
              <a:gd name="connsiteY4" fmla="*/ 0 h 954107"/>
              <a:gd name="connsiteX5" fmla="*/ 2271465 w 2271465"/>
              <a:gd name="connsiteY5" fmla="*/ 457971 h 954107"/>
              <a:gd name="connsiteX6" fmla="*/ 2271465 w 2271465"/>
              <a:gd name="connsiteY6" fmla="*/ 954107 h 954107"/>
              <a:gd name="connsiteX7" fmla="*/ 1658169 w 2271465"/>
              <a:gd name="connsiteY7" fmla="*/ 954107 h 954107"/>
              <a:gd name="connsiteX8" fmla="*/ 1158447 w 2271465"/>
              <a:gd name="connsiteY8" fmla="*/ 954107 h 954107"/>
              <a:gd name="connsiteX9" fmla="*/ 613296 w 2271465"/>
              <a:gd name="connsiteY9" fmla="*/ 954107 h 954107"/>
              <a:gd name="connsiteX10" fmla="*/ 0 w 2271465"/>
              <a:gd name="connsiteY10" fmla="*/ 954107 h 954107"/>
              <a:gd name="connsiteX11" fmla="*/ 0 w 2271465"/>
              <a:gd name="connsiteY11" fmla="*/ 457971 h 954107"/>
              <a:gd name="connsiteX12" fmla="*/ 0 w 2271465"/>
              <a:gd name="connsiteY12"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1465" h="954107" extrusionOk="0">
                <a:moveTo>
                  <a:pt x="0" y="0"/>
                </a:moveTo>
                <a:cubicBezTo>
                  <a:pt x="140709" y="4570"/>
                  <a:pt x="426424" y="-25763"/>
                  <a:pt x="567866" y="0"/>
                </a:cubicBezTo>
                <a:cubicBezTo>
                  <a:pt x="709308" y="25763"/>
                  <a:pt x="911458" y="-22159"/>
                  <a:pt x="1135733" y="0"/>
                </a:cubicBezTo>
                <a:cubicBezTo>
                  <a:pt x="1360008" y="22159"/>
                  <a:pt x="1543853" y="5010"/>
                  <a:pt x="1658169" y="0"/>
                </a:cubicBezTo>
                <a:cubicBezTo>
                  <a:pt x="1772485" y="-5010"/>
                  <a:pt x="2036224" y="28347"/>
                  <a:pt x="2271465" y="0"/>
                </a:cubicBezTo>
                <a:cubicBezTo>
                  <a:pt x="2286731" y="188524"/>
                  <a:pt x="2276682" y="355580"/>
                  <a:pt x="2271465" y="457971"/>
                </a:cubicBezTo>
                <a:cubicBezTo>
                  <a:pt x="2266248" y="560362"/>
                  <a:pt x="2273490" y="729669"/>
                  <a:pt x="2271465" y="954107"/>
                </a:cubicBezTo>
                <a:cubicBezTo>
                  <a:pt x="2006513" y="929714"/>
                  <a:pt x="1924720" y="976865"/>
                  <a:pt x="1658169" y="954107"/>
                </a:cubicBezTo>
                <a:cubicBezTo>
                  <a:pt x="1391618" y="931349"/>
                  <a:pt x="1388938" y="944923"/>
                  <a:pt x="1158447" y="954107"/>
                </a:cubicBezTo>
                <a:cubicBezTo>
                  <a:pt x="927956" y="963291"/>
                  <a:pt x="724537" y="943087"/>
                  <a:pt x="613296" y="954107"/>
                </a:cubicBezTo>
                <a:cubicBezTo>
                  <a:pt x="502055" y="965127"/>
                  <a:pt x="189168" y="973545"/>
                  <a:pt x="0" y="954107"/>
                </a:cubicBezTo>
                <a:cubicBezTo>
                  <a:pt x="24172" y="776870"/>
                  <a:pt x="22082" y="663592"/>
                  <a:pt x="0" y="457971"/>
                </a:cubicBezTo>
                <a:cubicBezTo>
                  <a:pt x="-22082" y="252350"/>
                  <a:pt x="21681" y="109844"/>
                  <a:pt x="0" y="0"/>
                </a:cubicBezTo>
                <a:close/>
              </a:path>
            </a:pathLst>
          </a:custGeom>
          <a:noFill/>
          <a:ln w="25400">
            <a:solidFill>
              <a:schemeClr val="tx2"/>
            </a:solidFill>
            <a:extLst>
              <a:ext uri="{C807C97D-BFC1-408E-A445-0C87EB9F89A2}">
                <ask:lineSketchStyleProps xmlns:ask="http://schemas.microsoft.com/office/drawing/2018/sketchyshapes" sd="3967349025">
                  <a:prstGeom prst="rect">
                    <a:avLst/>
                  </a:prstGeom>
                  <ask:type>
                    <ask:lineSketchFreehand/>
                  </ask:type>
                </ask:lineSketchStyleProps>
              </a:ext>
            </a:extLst>
          </a:ln>
        </p:spPr>
        <p:txBody>
          <a:bodyPr wrap="square" rtlCol="0" anchor="ctr">
            <a:spAutoFit/>
          </a:bodyPr>
          <a:lstStyle/>
          <a:p>
            <a:pPr marR="0" lvl="0" algn="ctr" defTabSz="914400" eaLnBrk="0" fontAlgn="base" latinLnBrk="0" hangingPunct="0">
              <a:spcBef>
                <a:spcPct val="0"/>
              </a:spcBef>
              <a:spcAft>
                <a:spcPct val="0"/>
              </a:spcAft>
              <a:buClrTx/>
              <a:buSzTx/>
              <a:buFontTx/>
              <a:buNone/>
              <a:tabLst/>
              <a:defRPr/>
            </a:pPr>
            <a:r>
              <a:rPr kumimoji="0" lang="de-DE" sz="1400" b="0" i="0" u="none" strike="noStrike" kern="0" cap="none" spc="10" normalizeH="0" noProof="0" dirty="0">
                <a:ln>
                  <a:noFill/>
                </a:ln>
                <a:effectLst/>
                <a:uLnTx/>
                <a:uFillTx/>
                <a:latin typeface="+mn-lt"/>
                <a:ea typeface="+mn-ea"/>
                <a:cs typeface="Arial" panose="020B0604020202020204" pitchFamily="34" charset="0"/>
              </a:rPr>
              <a:t>Sprechende </a:t>
            </a:r>
            <a:r>
              <a:rPr kumimoji="0" lang="de-DE" sz="1400" b="1" i="0" u="none" strike="noStrike" kern="0" cap="none" spc="10" normalizeH="0" noProof="0" dirty="0">
                <a:ln>
                  <a:noFill/>
                </a:ln>
                <a:effectLst/>
                <a:uLnTx/>
                <a:uFillTx/>
                <a:latin typeface="+mn-lt"/>
                <a:ea typeface="+mn-ea"/>
                <a:cs typeface="Arial" panose="020B0604020202020204" pitchFamily="34" charset="0"/>
              </a:rPr>
              <a:t>Dateinamen</a:t>
            </a:r>
            <a:br>
              <a:rPr kumimoji="0" lang="de-DE" sz="1400" b="1" i="0" u="none" strike="noStrike" kern="0" cap="none" spc="10" normalizeH="0" noProof="0" dirty="0">
                <a:ln>
                  <a:noFill/>
                </a:ln>
                <a:effectLst/>
                <a:uLnTx/>
                <a:uFillTx/>
                <a:latin typeface="+mn-lt"/>
                <a:ea typeface="+mn-ea"/>
                <a:cs typeface="Arial" panose="020B0604020202020204" pitchFamily="34" charset="0"/>
              </a:rPr>
            </a:br>
            <a:r>
              <a:rPr kumimoji="0" lang="de-DE" sz="1400" b="0" i="0" u="none" strike="noStrike" kern="0" cap="none" spc="10" normalizeH="0" noProof="0" dirty="0">
                <a:ln>
                  <a:noFill/>
                </a:ln>
                <a:effectLst/>
                <a:uLnTx/>
                <a:uFillTx/>
                <a:latin typeface="+mn-lt"/>
                <a:ea typeface="+mn-ea"/>
                <a:cs typeface="Arial" panose="020B0604020202020204" pitchFamily="34" charset="0"/>
              </a:rPr>
              <a:t>mit max. 64 Zeichen,</a:t>
            </a:r>
            <a:br>
              <a:rPr kumimoji="0" lang="de-DE" sz="1400" b="0" i="0" u="none" strike="noStrike" kern="0" cap="none" spc="10" normalizeH="0" noProof="0" dirty="0">
                <a:ln>
                  <a:noFill/>
                </a:ln>
                <a:effectLst/>
                <a:uLnTx/>
                <a:uFillTx/>
                <a:latin typeface="+mn-lt"/>
                <a:ea typeface="+mn-ea"/>
                <a:cs typeface="Arial" panose="020B0604020202020204" pitchFamily="34" charset="0"/>
              </a:rPr>
            </a:br>
            <a:r>
              <a:rPr kumimoji="0" lang="de-DE" sz="1400" b="0" i="0" u="none" strike="noStrike" kern="0" cap="none" spc="10" normalizeH="0" noProof="0" dirty="0">
                <a:ln>
                  <a:noFill/>
                </a:ln>
                <a:effectLst/>
                <a:uLnTx/>
                <a:uFillTx/>
                <a:latin typeface="+mn-lt"/>
                <a:ea typeface="+mn-ea"/>
                <a:cs typeface="Arial" panose="020B0604020202020204" pitchFamily="34" charset="0"/>
              </a:rPr>
              <a:t>keine Sonderzeichen</a:t>
            </a:r>
            <a:endParaRPr kumimoji="0" lang="de-DE" sz="1400" i="0" u="none" strike="noStrike" kern="0" cap="none" spc="10" normalizeH="0" noProof="0" dirty="0">
              <a:ln>
                <a:noFill/>
              </a:ln>
              <a:effectLst/>
              <a:uLnTx/>
              <a:uFillTx/>
              <a:latin typeface="+mn-lt"/>
              <a:ea typeface="+mn-ea"/>
              <a:cs typeface="Arial" panose="020B0604020202020204" pitchFamily="34" charset="0"/>
            </a:endParaRPr>
          </a:p>
        </p:txBody>
      </p:sp>
      <p:pic>
        <p:nvPicPr>
          <p:cNvPr id="49" name="Grafik 48" descr="Anheften mit einfarbiger Füllung">
            <a:extLst>
              <a:ext uri="{FF2B5EF4-FFF2-40B4-BE49-F238E27FC236}">
                <a16:creationId xmlns:a16="http://schemas.microsoft.com/office/drawing/2014/main" id="{4F53BCB1-80BB-A16F-D930-60189666F08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10564" y="1200022"/>
            <a:ext cx="342586" cy="388726"/>
          </a:xfrm>
          <a:prstGeom prst="rect">
            <a:avLst/>
          </a:prstGeom>
        </p:spPr>
      </p:pic>
      <p:pic>
        <p:nvPicPr>
          <p:cNvPr id="50" name="Grafik 49" descr="Anheften mit einfarbiger Füllung">
            <a:extLst>
              <a:ext uri="{FF2B5EF4-FFF2-40B4-BE49-F238E27FC236}">
                <a16:creationId xmlns:a16="http://schemas.microsoft.com/office/drawing/2014/main" id="{75461A98-98AC-567A-632C-70CCD246AC9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12380" y="1012986"/>
            <a:ext cx="342586" cy="388726"/>
          </a:xfrm>
          <a:prstGeom prst="rect">
            <a:avLst/>
          </a:prstGeom>
        </p:spPr>
      </p:pic>
      <p:pic>
        <p:nvPicPr>
          <p:cNvPr id="51" name="Grafik 50" descr="Anheften mit einfarbiger Füllung">
            <a:extLst>
              <a:ext uri="{FF2B5EF4-FFF2-40B4-BE49-F238E27FC236}">
                <a16:creationId xmlns:a16="http://schemas.microsoft.com/office/drawing/2014/main" id="{8232D601-CAD0-E6E0-4F47-165C7AB2503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052045" y="1469822"/>
            <a:ext cx="388726" cy="342586"/>
          </a:xfrm>
          <a:prstGeom prst="rect">
            <a:avLst/>
          </a:prstGeom>
        </p:spPr>
      </p:pic>
      <p:pic>
        <p:nvPicPr>
          <p:cNvPr id="52" name="Grafik 51" descr="Anheften mit einfarbiger Füllung">
            <a:extLst>
              <a:ext uri="{FF2B5EF4-FFF2-40B4-BE49-F238E27FC236}">
                <a16:creationId xmlns:a16="http://schemas.microsoft.com/office/drawing/2014/main" id="{AD3E17D1-1FBF-AFD9-680C-D4595459825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935498" y="2761576"/>
            <a:ext cx="388726" cy="306416"/>
          </a:xfrm>
          <a:prstGeom prst="rect">
            <a:avLst/>
          </a:prstGeom>
        </p:spPr>
      </p:pic>
      <p:sp>
        <p:nvSpPr>
          <p:cNvPr id="53" name="Textfeld 52">
            <a:extLst>
              <a:ext uri="{FF2B5EF4-FFF2-40B4-BE49-F238E27FC236}">
                <a16:creationId xmlns:a16="http://schemas.microsoft.com/office/drawing/2014/main" id="{1639FFC5-2A93-1331-CE42-38A0E8B4811B}"/>
              </a:ext>
            </a:extLst>
          </p:cNvPr>
          <p:cNvSpPr txBox="1"/>
          <p:nvPr/>
        </p:nvSpPr>
        <p:spPr>
          <a:xfrm>
            <a:off x="3314033" y="3209080"/>
            <a:ext cx="1992040" cy="954107"/>
          </a:xfrm>
          <a:custGeom>
            <a:avLst/>
            <a:gdLst>
              <a:gd name="connsiteX0" fmla="*/ 0 w 1992040"/>
              <a:gd name="connsiteY0" fmla="*/ 0 h 954107"/>
              <a:gd name="connsiteX1" fmla="*/ 664013 w 1992040"/>
              <a:gd name="connsiteY1" fmla="*/ 0 h 954107"/>
              <a:gd name="connsiteX2" fmla="*/ 1328027 w 1992040"/>
              <a:gd name="connsiteY2" fmla="*/ 0 h 954107"/>
              <a:gd name="connsiteX3" fmla="*/ 1992040 w 1992040"/>
              <a:gd name="connsiteY3" fmla="*/ 0 h 954107"/>
              <a:gd name="connsiteX4" fmla="*/ 1992040 w 1992040"/>
              <a:gd name="connsiteY4" fmla="*/ 486595 h 954107"/>
              <a:gd name="connsiteX5" fmla="*/ 1992040 w 1992040"/>
              <a:gd name="connsiteY5" fmla="*/ 954107 h 954107"/>
              <a:gd name="connsiteX6" fmla="*/ 1288186 w 1992040"/>
              <a:gd name="connsiteY6" fmla="*/ 954107 h 954107"/>
              <a:gd name="connsiteX7" fmla="*/ 683934 w 1992040"/>
              <a:gd name="connsiteY7" fmla="*/ 954107 h 954107"/>
              <a:gd name="connsiteX8" fmla="*/ 0 w 1992040"/>
              <a:gd name="connsiteY8" fmla="*/ 954107 h 954107"/>
              <a:gd name="connsiteX9" fmla="*/ 0 w 1992040"/>
              <a:gd name="connsiteY9" fmla="*/ 457971 h 954107"/>
              <a:gd name="connsiteX10" fmla="*/ 0 w 1992040"/>
              <a:gd name="connsiteY10"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92040" h="954107" extrusionOk="0">
                <a:moveTo>
                  <a:pt x="0" y="0"/>
                </a:moveTo>
                <a:cubicBezTo>
                  <a:pt x="207253" y="-21147"/>
                  <a:pt x="425243" y="28854"/>
                  <a:pt x="664013" y="0"/>
                </a:cubicBezTo>
                <a:cubicBezTo>
                  <a:pt x="902783" y="-28854"/>
                  <a:pt x="1111446" y="18774"/>
                  <a:pt x="1328027" y="0"/>
                </a:cubicBezTo>
                <a:cubicBezTo>
                  <a:pt x="1544608" y="-18774"/>
                  <a:pt x="1820914" y="27568"/>
                  <a:pt x="1992040" y="0"/>
                </a:cubicBezTo>
                <a:cubicBezTo>
                  <a:pt x="1999747" y="130824"/>
                  <a:pt x="1969552" y="359806"/>
                  <a:pt x="1992040" y="486595"/>
                </a:cubicBezTo>
                <a:cubicBezTo>
                  <a:pt x="2014528" y="613385"/>
                  <a:pt x="1996375" y="778287"/>
                  <a:pt x="1992040" y="954107"/>
                </a:cubicBezTo>
                <a:cubicBezTo>
                  <a:pt x="1850367" y="957229"/>
                  <a:pt x="1605827" y="974320"/>
                  <a:pt x="1288186" y="954107"/>
                </a:cubicBezTo>
                <a:cubicBezTo>
                  <a:pt x="970545" y="933894"/>
                  <a:pt x="967851" y="962194"/>
                  <a:pt x="683934" y="954107"/>
                </a:cubicBezTo>
                <a:cubicBezTo>
                  <a:pt x="400017" y="946020"/>
                  <a:pt x="307553" y="925769"/>
                  <a:pt x="0" y="954107"/>
                </a:cubicBezTo>
                <a:cubicBezTo>
                  <a:pt x="23719" y="723820"/>
                  <a:pt x="-13223" y="622737"/>
                  <a:pt x="0" y="457971"/>
                </a:cubicBezTo>
                <a:cubicBezTo>
                  <a:pt x="13223" y="293205"/>
                  <a:pt x="-4927" y="201749"/>
                  <a:pt x="0" y="0"/>
                </a:cubicBezTo>
                <a:close/>
              </a:path>
            </a:pathLst>
          </a:custGeom>
          <a:noFill/>
          <a:ln w="25400">
            <a:solidFill>
              <a:schemeClr val="tx2"/>
            </a:solidFill>
            <a:extLst>
              <a:ext uri="{C807C97D-BFC1-408E-A445-0C87EB9F89A2}">
                <ask:lineSketchStyleProps xmlns:ask="http://schemas.microsoft.com/office/drawing/2018/sketchyshapes" sd="1481109329">
                  <a:prstGeom prst="rect">
                    <a:avLst/>
                  </a:prstGeom>
                  <ask:type>
                    <ask:lineSketchFreehand/>
                  </ask:type>
                </ask:lineSketchStyleProps>
              </a:ext>
            </a:extLst>
          </a:ln>
        </p:spPr>
        <p:txBody>
          <a:bodyPr wrap="square" rtlCol="0" anchor="ctr">
            <a:spAutoFit/>
          </a:bodyPr>
          <a:lstStyle/>
          <a:p>
            <a:pPr marR="0" lvl="0" algn="ctr" defTabSz="914400" eaLnBrk="0" fontAlgn="base" latinLnBrk="0" hangingPunct="0">
              <a:spcBef>
                <a:spcPct val="0"/>
              </a:spcBef>
              <a:spcAft>
                <a:spcPct val="0"/>
              </a:spcAft>
              <a:buClrTx/>
              <a:buSzTx/>
              <a:buFontTx/>
              <a:buNone/>
              <a:tabLst/>
              <a:defRPr/>
            </a:pPr>
            <a:r>
              <a:rPr kumimoji="0" lang="de-DE" sz="1400" b="1" i="0" u="none" strike="noStrike" kern="0" cap="none" spc="10" normalizeH="0" noProof="0" dirty="0">
                <a:ln>
                  <a:noFill/>
                </a:ln>
                <a:effectLst/>
                <a:uLnTx/>
                <a:uFillTx/>
                <a:latin typeface="+mn-lt"/>
                <a:ea typeface="+mn-ea"/>
                <a:cs typeface="Arial" panose="020B0604020202020204" pitchFamily="34" charset="0"/>
              </a:rPr>
              <a:t>Ablageort</a:t>
            </a:r>
            <a:r>
              <a:rPr kumimoji="0" lang="de-DE" sz="1400" b="0" i="0" u="none" strike="noStrike" kern="0" cap="none" spc="10" normalizeH="0" noProof="0" dirty="0">
                <a:ln>
                  <a:noFill/>
                </a:ln>
                <a:effectLst/>
                <a:uLnTx/>
                <a:uFillTx/>
                <a:latin typeface="+mn-lt"/>
                <a:ea typeface="+mn-ea"/>
                <a:cs typeface="Arial" panose="020B0604020202020204" pitchFamily="34" charset="0"/>
              </a:rPr>
              <a:t> der Dokumente bleibt</a:t>
            </a:r>
            <a:br>
              <a:rPr kumimoji="0" lang="de-DE" sz="1400" b="0" i="0" u="none" strike="noStrike" kern="0" cap="none" spc="10" normalizeH="0" noProof="0" dirty="0">
                <a:ln>
                  <a:noFill/>
                </a:ln>
                <a:effectLst/>
                <a:uLnTx/>
                <a:uFillTx/>
                <a:latin typeface="+mn-lt"/>
                <a:ea typeface="+mn-ea"/>
                <a:cs typeface="Arial" panose="020B0604020202020204" pitchFamily="34" charset="0"/>
              </a:rPr>
            </a:br>
            <a:r>
              <a:rPr kumimoji="0" lang="de-DE" sz="1400" b="0" i="0" u="none" strike="noStrike" kern="0" cap="none" spc="10" normalizeH="0" noProof="0" dirty="0">
                <a:ln>
                  <a:noFill/>
                </a:ln>
                <a:effectLst/>
                <a:uLnTx/>
                <a:uFillTx/>
                <a:latin typeface="+mn-lt"/>
                <a:ea typeface="+mn-ea"/>
                <a:cs typeface="Arial" panose="020B0604020202020204" pitchFamily="34" charset="0"/>
              </a:rPr>
              <a:t>dem Arbeitgeber überlassen</a:t>
            </a:r>
            <a:endParaRPr kumimoji="0" lang="de-DE" sz="1400" i="0" u="none" strike="noStrike" kern="0" cap="none" spc="10" normalizeH="0" noProof="0" dirty="0">
              <a:ln>
                <a:noFill/>
              </a:ln>
              <a:effectLst/>
              <a:uLnTx/>
              <a:uFillTx/>
              <a:latin typeface="+mn-lt"/>
              <a:ea typeface="+mn-ea"/>
              <a:cs typeface="Arial" panose="020B0604020202020204" pitchFamily="34" charset="0"/>
            </a:endParaRPr>
          </a:p>
        </p:txBody>
      </p:sp>
      <p:pic>
        <p:nvPicPr>
          <p:cNvPr id="54" name="Grafik 53" descr="Anheften mit einfarbiger Füllung">
            <a:extLst>
              <a:ext uri="{FF2B5EF4-FFF2-40B4-BE49-F238E27FC236}">
                <a16:creationId xmlns:a16="http://schemas.microsoft.com/office/drawing/2014/main" id="{5C9F5332-6B95-BBAF-0F45-B8B84DA5A20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949655" y="2493990"/>
            <a:ext cx="388726" cy="278085"/>
          </a:xfrm>
          <a:prstGeom prst="rect">
            <a:avLst/>
          </a:prstGeom>
        </p:spPr>
      </p:pic>
      <p:pic>
        <p:nvPicPr>
          <p:cNvPr id="55" name="Grafik 54" descr="Anheften mit einfarbiger Füllung">
            <a:extLst>
              <a:ext uri="{FF2B5EF4-FFF2-40B4-BE49-F238E27FC236}">
                <a16:creationId xmlns:a16="http://schemas.microsoft.com/office/drawing/2014/main" id="{6E3BF487-3337-52A4-6C40-9A7587498A7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62428" y="2926119"/>
            <a:ext cx="262697" cy="388726"/>
          </a:xfrm>
          <a:prstGeom prst="rect">
            <a:avLst/>
          </a:prstGeom>
        </p:spPr>
      </p:pic>
      <p:sp>
        <p:nvSpPr>
          <p:cNvPr id="2" name="Fußzeilenplatzhalter 1">
            <a:extLst>
              <a:ext uri="{FF2B5EF4-FFF2-40B4-BE49-F238E27FC236}">
                <a16:creationId xmlns:a16="http://schemas.microsoft.com/office/drawing/2014/main" id="{DDD8187A-D1E4-0DFD-CBE7-EEC76C42D97C}"/>
              </a:ext>
            </a:extLst>
          </p:cNvPr>
          <p:cNvSpPr>
            <a:spLocks noGrp="1"/>
          </p:cNvSpPr>
          <p:nvPr>
            <p:ph type="ftr" sz="quarter" idx="15"/>
          </p:nvPr>
        </p:nvSpPr>
        <p:spPr/>
        <p:txBody>
          <a:bodyPr/>
          <a:lstStyle/>
          <a:p>
            <a:r>
              <a:rPr lang="de-DE"/>
              <a:t>Alles Wichtige für das Jahr 2023</a:t>
            </a:r>
            <a:endParaRPr lang="de-DE" dirty="0"/>
          </a:p>
        </p:txBody>
      </p:sp>
      <p:sp>
        <p:nvSpPr>
          <p:cNvPr id="3" name="Foliennummernplatzhalter 2">
            <a:extLst>
              <a:ext uri="{FF2B5EF4-FFF2-40B4-BE49-F238E27FC236}">
                <a16:creationId xmlns:a16="http://schemas.microsoft.com/office/drawing/2014/main" id="{AE0F4C3C-FB30-F978-B6E2-ED0C04E2F145}"/>
              </a:ext>
            </a:extLst>
          </p:cNvPr>
          <p:cNvSpPr>
            <a:spLocks noGrp="1"/>
          </p:cNvSpPr>
          <p:nvPr>
            <p:ph type="sldNum" sz="quarter" idx="16"/>
          </p:nvPr>
        </p:nvSpPr>
        <p:spPr/>
        <p:txBody>
          <a:bodyPr/>
          <a:lstStyle/>
          <a:p>
            <a:fld id="{BE799682-1F0A-4BE5-A402-BB0EBC4D5055}" type="slidenum">
              <a:rPr lang="de-DE" smtClean="0"/>
              <a:pPr/>
              <a:t>30</a:t>
            </a:fld>
            <a:endParaRPr lang="de-DE" dirty="0"/>
          </a:p>
        </p:txBody>
      </p:sp>
    </p:spTree>
    <p:extLst>
      <p:ext uri="{BB962C8B-B14F-4D97-AF65-F5344CB8AC3E}">
        <p14:creationId xmlns:p14="http://schemas.microsoft.com/office/powerpoint/2010/main" val="2739840019"/>
      </p:ext>
    </p:extLst>
  </p:cSld>
  <p:clrMapOvr>
    <a:masterClrMapping/>
  </p:clrMapOvr>
  <p:transition advClick="0" advTm="600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0E54B6-791F-0792-D2DA-6F237F304883}"/>
              </a:ext>
            </a:extLst>
          </p:cNvPr>
          <p:cNvSpPr>
            <a:spLocks noGrp="1"/>
          </p:cNvSpPr>
          <p:nvPr>
            <p:ph type="title"/>
          </p:nvPr>
        </p:nvSpPr>
        <p:spPr/>
        <p:txBody>
          <a:bodyPr/>
          <a:lstStyle/>
          <a:p>
            <a:r>
              <a:rPr lang="de-DE" spc="8" dirty="0"/>
              <a:t>Elektronischer Datenaustausch</a:t>
            </a:r>
            <a:endParaRPr lang="de-DE" dirty="0"/>
          </a:p>
        </p:txBody>
      </p:sp>
      <p:sp>
        <p:nvSpPr>
          <p:cNvPr id="3" name="Inhaltsplatzhalter 2">
            <a:extLst>
              <a:ext uri="{FF2B5EF4-FFF2-40B4-BE49-F238E27FC236}">
                <a16:creationId xmlns:a16="http://schemas.microsoft.com/office/drawing/2014/main" id="{F63986FC-34D5-B785-7B27-8B23DE06E130}"/>
              </a:ext>
            </a:extLst>
          </p:cNvPr>
          <p:cNvSpPr>
            <a:spLocks noGrp="1"/>
          </p:cNvSpPr>
          <p:nvPr>
            <p:ph sz="quarter" idx="13"/>
          </p:nvPr>
        </p:nvSpPr>
        <p:spPr/>
        <p:txBody>
          <a:bodyPr/>
          <a:lstStyle/>
          <a:p>
            <a:r>
              <a:rPr lang="de-DE" sz="1200" dirty="0"/>
              <a:t>Elektronische Bescheinigungen für Zwecke der Rentenversicherung (</a:t>
            </a:r>
            <a:r>
              <a:rPr lang="de-DE" sz="1200" dirty="0">
                <a:solidFill>
                  <a:schemeClr val="bg1">
                    <a:lumMod val="75000"/>
                  </a:schemeClr>
                </a:solidFill>
              </a:rPr>
              <a:t>www.rvbea.de</a:t>
            </a:r>
            <a:r>
              <a:rPr lang="de-DE" sz="1200" dirty="0"/>
              <a:t>) ab </a:t>
            </a:r>
            <a:br>
              <a:rPr lang="de-DE" sz="1200" dirty="0"/>
            </a:br>
            <a:r>
              <a:rPr lang="de-DE" sz="1200" dirty="0"/>
              <a:t>1. Januar 2023 grundsätzlich verpflichtend (= Basismodul)</a:t>
            </a:r>
          </a:p>
          <a:p>
            <a:r>
              <a:rPr lang="de-DE" sz="1200" dirty="0"/>
              <a:t>Teilverfahren </a:t>
            </a:r>
            <a:r>
              <a:rPr lang="de-DE" sz="1200" b="1" dirty="0" err="1"/>
              <a:t>rvBEA</a:t>
            </a:r>
            <a:r>
              <a:rPr lang="de-DE" sz="1200" b="1" dirty="0"/>
              <a:t>-BEEG</a:t>
            </a:r>
            <a:r>
              <a:rPr lang="de-DE" sz="1200" dirty="0"/>
              <a:t> zur Abfrage/Übermittlung von Entgeltbescheinigungen zum Elterngeldantrag</a:t>
            </a:r>
          </a:p>
          <a:p>
            <a:r>
              <a:rPr lang="de-DE" sz="1200" dirty="0"/>
              <a:t>Anforderungen </a:t>
            </a:r>
            <a:r>
              <a:rPr lang="de-DE" sz="1200" b="1" dirty="0"/>
              <a:t>innerhalb eines Arbeitstages </a:t>
            </a:r>
            <a:r>
              <a:rPr lang="de-DE" sz="1200" dirty="0"/>
              <a:t>beantworten, spätestens mit nächster Entgeltabrechnung</a:t>
            </a:r>
          </a:p>
          <a:p>
            <a:r>
              <a:rPr lang="de-DE" sz="1200" dirty="0"/>
              <a:t>Nur aktuelle Abrechnungswerte bei Anforderung, keine Neumeldung bei späterer Änderung von Werten</a:t>
            </a:r>
          </a:p>
          <a:p>
            <a:r>
              <a:rPr lang="de-DE" sz="1200" dirty="0"/>
              <a:t>Bei </a:t>
            </a:r>
            <a:r>
              <a:rPr lang="de-DE" sz="1200" b="1" dirty="0"/>
              <a:t>Beanstandung</a:t>
            </a:r>
            <a:r>
              <a:rPr lang="de-DE" sz="1200" dirty="0"/>
              <a:t> durch Arbeitnehmer kann erneute Anforderung durch Elterngeldstelle erfolgen </a:t>
            </a:r>
          </a:p>
          <a:p>
            <a:endParaRPr lang="de-DE" sz="1200" dirty="0"/>
          </a:p>
          <a:p>
            <a:pPr marL="0" indent="0">
              <a:buNone/>
            </a:pPr>
            <a:r>
              <a:rPr lang="de-DE" sz="1200" b="1" dirty="0">
                <a:solidFill>
                  <a:srgbClr val="A50816"/>
                </a:solidFill>
              </a:rPr>
              <a:t>Wichtig</a:t>
            </a:r>
            <a:r>
              <a:rPr lang="de-DE" sz="1200" dirty="0"/>
              <a:t>: Vor dem Hintergrund einer zeitnahen Bewilligung des Elterngeldes liegt der Serverabruf durch den Arbeitgeber </a:t>
            </a:r>
            <a:r>
              <a:rPr lang="de-DE" sz="1200" b="1" dirty="0"/>
              <a:t>mindestens</a:t>
            </a:r>
            <a:r>
              <a:rPr lang="de-DE" sz="1200" dirty="0"/>
              <a:t> </a:t>
            </a:r>
            <a:r>
              <a:rPr lang="de-DE" sz="1200" b="1" dirty="0"/>
              <a:t>einmal pro Woche </a:t>
            </a:r>
            <a:r>
              <a:rPr lang="de-DE" sz="1200" dirty="0"/>
              <a:t>(„Holschuld“) im besonderen Interesse junger Eltern.</a:t>
            </a:r>
          </a:p>
        </p:txBody>
      </p:sp>
      <p:sp>
        <p:nvSpPr>
          <p:cNvPr id="4" name="Textplatzhalter 3">
            <a:extLst>
              <a:ext uri="{FF2B5EF4-FFF2-40B4-BE49-F238E27FC236}">
                <a16:creationId xmlns:a16="http://schemas.microsoft.com/office/drawing/2014/main" id="{5E9D4769-1C48-953B-45F9-52AEBE84C343}"/>
              </a:ext>
            </a:extLst>
          </p:cNvPr>
          <p:cNvSpPr>
            <a:spLocks noGrp="1"/>
          </p:cNvSpPr>
          <p:nvPr>
            <p:ph type="body" sz="quarter" idx="14"/>
          </p:nvPr>
        </p:nvSpPr>
        <p:spPr/>
        <p:txBody>
          <a:bodyPr/>
          <a:lstStyle/>
          <a:p>
            <a:r>
              <a:rPr lang="de-DE" dirty="0" err="1"/>
              <a:t>rvBEA</a:t>
            </a:r>
            <a:r>
              <a:rPr lang="de-DE" dirty="0"/>
              <a:t>-BEEG: Elterngeldbescheinigungen elektronisch anfordern</a:t>
            </a:r>
          </a:p>
        </p:txBody>
      </p:sp>
      <p:sp>
        <p:nvSpPr>
          <p:cNvPr id="5" name="Fußzeilenplatzhalter 4">
            <a:extLst>
              <a:ext uri="{FF2B5EF4-FFF2-40B4-BE49-F238E27FC236}">
                <a16:creationId xmlns:a16="http://schemas.microsoft.com/office/drawing/2014/main" id="{8F7E1384-5F92-ED04-FB74-2AF49042CDCD}"/>
              </a:ext>
            </a:extLst>
          </p:cNvPr>
          <p:cNvSpPr>
            <a:spLocks noGrp="1"/>
          </p:cNvSpPr>
          <p:nvPr>
            <p:ph type="ftr" sz="quarter" idx="15"/>
          </p:nvPr>
        </p:nvSpPr>
        <p:spPr/>
        <p:txBody>
          <a:bodyPr/>
          <a:lstStyle/>
          <a:p>
            <a:r>
              <a:rPr lang="de-DE"/>
              <a:t>Alles Wichtige für das Jahr 2023</a:t>
            </a:r>
            <a:endParaRPr lang="de-DE" dirty="0"/>
          </a:p>
        </p:txBody>
      </p:sp>
      <p:sp>
        <p:nvSpPr>
          <p:cNvPr id="6" name="Foliennummernplatzhalter 5">
            <a:extLst>
              <a:ext uri="{FF2B5EF4-FFF2-40B4-BE49-F238E27FC236}">
                <a16:creationId xmlns:a16="http://schemas.microsoft.com/office/drawing/2014/main" id="{7328006C-AF6B-2994-F61B-0FD086D1D68E}"/>
              </a:ext>
            </a:extLst>
          </p:cNvPr>
          <p:cNvSpPr>
            <a:spLocks noGrp="1"/>
          </p:cNvSpPr>
          <p:nvPr>
            <p:ph type="sldNum" sz="quarter" idx="16"/>
          </p:nvPr>
        </p:nvSpPr>
        <p:spPr/>
        <p:txBody>
          <a:bodyPr/>
          <a:lstStyle/>
          <a:p>
            <a:fld id="{BE799682-1F0A-4BE5-A402-BB0EBC4D5055}" type="slidenum">
              <a:rPr lang="de-DE" smtClean="0"/>
              <a:pPr/>
              <a:t>31</a:t>
            </a:fld>
            <a:endParaRPr lang="de-DE" dirty="0"/>
          </a:p>
        </p:txBody>
      </p:sp>
    </p:spTree>
    <p:extLst>
      <p:ext uri="{BB962C8B-B14F-4D97-AF65-F5344CB8AC3E}">
        <p14:creationId xmlns:p14="http://schemas.microsoft.com/office/powerpoint/2010/main" val="1912717250"/>
      </p:ext>
    </p:extLst>
  </p:cSld>
  <p:clrMapOvr>
    <a:masterClrMapping/>
  </p:clrMapOvr>
  <p:transition advClick="0" advTm="600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0E54B6-791F-0792-D2DA-6F237F304883}"/>
              </a:ext>
            </a:extLst>
          </p:cNvPr>
          <p:cNvSpPr>
            <a:spLocks noGrp="1"/>
          </p:cNvSpPr>
          <p:nvPr>
            <p:ph type="title"/>
          </p:nvPr>
        </p:nvSpPr>
        <p:spPr/>
        <p:txBody>
          <a:bodyPr/>
          <a:lstStyle/>
          <a:p>
            <a:r>
              <a:rPr lang="de-DE" spc="8" dirty="0"/>
              <a:t>Elektronischer Datenaustausch</a:t>
            </a:r>
            <a:endParaRPr lang="de-DE" dirty="0"/>
          </a:p>
        </p:txBody>
      </p:sp>
      <p:sp>
        <p:nvSpPr>
          <p:cNvPr id="4" name="Textplatzhalter 3">
            <a:extLst>
              <a:ext uri="{FF2B5EF4-FFF2-40B4-BE49-F238E27FC236}">
                <a16:creationId xmlns:a16="http://schemas.microsoft.com/office/drawing/2014/main" id="{5E9D4769-1C48-953B-45F9-52AEBE84C343}"/>
              </a:ext>
            </a:extLst>
          </p:cNvPr>
          <p:cNvSpPr>
            <a:spLocks noGrp="1"/>
          </p:cNvSpPr>
          <p:nvPr>
            <p:ph type="body" sz="quarter" idx="14"/>
          </p:nvPr>
        </p:nvSpPr>
        <p:spPr/>
        <p:txBody>
          <a:bodyPr/>
          <a:lstStyle/>
          <a:p>
            <a:r>
              <a:rPr lang="de-DE" dirty="0"/>
              <a:t>Digitalisierung Unbedenklichkeitsbescheinigungen (in 3 Schritten)</a:t>
            </a:r>
          </a:p>
        </p:txBody>
      </p:sp>
      <p:sp>
        <p:nvSpPr>
          <p:cNvPr id="5" name="Fußzeilenplatzhalter 4">
            <a:extLst>
              <a:ext uri="{FF2B5EF4-FFF2-40B4-BE49-F238E27FC236}">
                <a16:creationId xmlns:a16="http://schemas.microsoft.com/office/drawing/2014/main" id="{8F7E1384-5F92-ED04-FB74-2AF49042CDCD}"/>
              </a:ext>
            </a:extLst>
          </p:cNvPr>
          <p:cNvSpPr>
            <a:spLocks noGrp="1"/>
          </p:cNvSpPr>
          <p:nvPr>
            <p:ph type="ftr" sz="quarter" idx="15"/>
          </p:nvPr>
        </p:nvSpPr>
        <p:spPr/>
        <p:txBody>
          <a:bodyPr/>
          <a:lstStyle/>
          <a:p>
            <a:r>
              <a:rPr lang="de-DE"/>
              <a:t>Alles Wichtige für das Jahr 2023</a:t>
            </a:r>
            <a:endParaRPr lang="de-DE" dirty="0"/>
          </a:p>
        </p:txBody>
      </p:sp>
      <p:sp>
        <p:nvSpPr>
          <p:cNvPr id="6" name="Foliennummernplatzhalter 5">
            <a:extLst>
              <a:ext uri="{FF2B5EF4-FFF2-40B4-BE49-F238E27FC236}">
                <a16:creationId xmlns:a16="http://schemas.microsoft.com/office/drawing/2014/main" id="{7328006C-AF6B-2994-F61B-0FD086D1D68E}"/>
              </a:ext>
            </a:extLst>
          </p:cNvPr>
          <p:cNvSpPr>
            <a:spLocks noGrp="1"/>
          </p:cNvSpPr>
          <p:nvPr>
            <p:ph type="sldNum" sz="quarter" idx="16"/>
          </p:nvPr>
        </p:nvSpPr>
        <p:spPr/>
        <p:txBody>
          <a:bodyPr/>
          <a:lstStyle/>
          <a:p>
            <a:fld id="{BE799682-1F0A-4BE5-A402-BB0EBC4D5055}" type="slidenum">
              <a:rPr lang="de-DE" smtClean="0"/>
              <a:pPr/>
              <a:t>32</a:t>
            </a:fld>
            <a:endParaRPr lang="de-DE" dirty="0"/>
          </a:p>
        </p:txBody>
      </p:sp>
      <p:sp>
        <p:nvSpPr>
          <p:cNvPr id="26" name="Inhaltsplatzhalter 25">
            <a:extLst>
              <a:ext uri="{FF2B5EF4-FFF2-40B4-BE49-F238E27FC236}">
                <a16:creationId xmlns:a16="http://schemas.microsoft.com/office/drawing/2014/main" id="{90F4C165-287A-D101-7D8C-6BEE9925554A}"/>
              </a:ext>
            </a:extLst>
          </p:cNvPr>
          <p:cNvSpPr>
            <a:spLocks noGrp="1"/>
          </p:cNvSpPr>
          <p:nvPr>
            <p:ph sz="quarter" idx="13"/>
          </p:nvPr>
        </p:nvSpPr>
        <p:spPr>
          <a:xfrm>
            <a:off x="325067" y="1369113"/>
            <a:ext cx="7416800" cy="3304698"/>
          </a:xfrm>
        </p:spPr>
        <p:txBody>
          <a:bodyPr/>
          <a:lstStyle/>
          <a:p>
            <a:pPr marL="0" indent="0">
              <a:buNone/>
            </a:pPr>
            <a:r>
              <a:rPr lang="de-DE" dirty="0"/>
              <a:t> </a:t>
            </a:r>
          </a:p>
        </p:txBody>
      </p:sp>
      <p:grpSp>
        <p:nvGrpSpPr>
          <p:cNvPr id="35" name="Gruppieren 34">
            <a:extLst>
              <a:ext uri="{FF2B5EF4-FFF2-40B4-BE49-F238E27FC236}">
                <a16:creationId xmlns:a16="http://schemas.microsoft.com/office/drawing/2014/main" id="{26D0DF76-804D-C8D8-8984-A7CED32AAF6C}"/>
              </a:ext>
            </a:extLst>
          </p:cNvPr>
          <p:cNvGrpSpPr>
            <a:grpSpLocks/>
          </p:cNvGrpSpPr>
          <p:nvPr/>
        </p:nvGrpSpPr>
        <p:grpSpPr bwMode="auto">
          <a:xfrm>
            <a:off x="539552" y="1463466"/>
            <a:ext cx="6551959" cy="965342"/>
            <a:chOff x="1728226" y="4098787"/>
            <a:chExt cx="7874708" cy="1157759"/>
          </a:xfrm>
        </p:grpSpPr>
        <p:sp>
          <p:nvSpPr>
            <p:cNvPr id="36" name="Rechteck: abgerundete Ecken 5">
              <a:extLst>
                <a:ext uri="{FF2B5EF4-FFF2-40B4-BE49-F238E27FC236}">
                  <a16:creationId xmlns:a16="http://schemas.microsoft.com/office/drawing/2014/main" id="{47D9127C-AB45-AE76-246B-F2AA6C8A9C61}"/>
                </a:ext>
              </a:extLst>
            </p:cNvPr>
            <p:cNvSpPr/>
            <p:nvPr/>
          </p:nvSpPr>
          <p:spPr>
            <a:xfrm>
              <a:off x="1728226" y="4098787"/>
              <a:ext cx="7874708" cy="646578"/>
            </a:xfrm>
            <a:prstGeom prst="roundRect">
              <a:avLst/>
            </a:prstGeom>
            <a:solidFill>
              <a:schemeClr val="tx2">
                <a:lumMod val="20000"/>
                <a:lumOff val="80000"/>
              </a:schemeClr>
            </a:solidFill>
            <a:ln w="25400" cap="flat" cmpd="sng" algn="ctr">
              <a:solidFill>
                <a:schemeClr val="tx2">
                  <a:lumMod val="20000"/>
                  <a:lumOff val="80000"/>
                </a:schemeClr>
              </a:solidFill>
              <a:prstDash val="solid"/>
            </a:ln>
            <a:effectLst>
              <a:outerShdw blurRad="50800" dist="38100" dir="18900000" algn="bl" rotWithShape="0">
                <a:prstClr val="black">
                  <a:alpha val="40000"/>
                </a:prstClr>
              </a:outerShdw>
            </a:effectLst>
          </p:spPr>
          <p:txBody>
            <a:bodyPr lIns="90000" anchor="ctr"/>
            <a:lstStyle/>
            <a:p>
              <a:pPr marL="263525" indent="-263525">
                <a:spcBef>
                  <a:spcPts val="0"/>
                </a:spcBef>
                <a:buSzPct val="130000"/>
              </a:pPr>
              <a:r>
                <a:rPr lang="de-DE" sz="1400" b="1" spc="20" dirty="0">
                  <a:solidFill>
                    <a:schemeClr val="accent4"/>
                  </a:solidFill>
                  <a:latin typeface="+mn-lt"/>
                  <a:cs typeface="Arial" panose="020B0604020202020204" pitchFamily="34" charset="0"/>
                </a:rPr>
                <a:t>1.</a:t>
              </a:r>
              <a:r>
                <a:rPr lang="de-DE" sz="1400" spc="20" dirty="0">
                  <a:solidFill>
                    <a:schemeClr val="accent4"/>
                  </a:solidFill>
                  <a:latin typeface="+mn-lt"/>
                  <a:cs typeface="Arial" panose="020B0604020202020204" pitchFamily="34" charset="0"/>
                </a:rPr>
                <a:t> </a:t>
              </a:r>
              <a:r>
                <a:rPr lang="de-DE" sz="1400" spc="20" dirty="0">
                  <a:latin typeface="+mn-lt"/>
                  <a:cs typeface="Arial" panose="020B0604020202020204" pitchFamily="34" charset="0"/>
                </a:rPr>
                <a:t>Für alle Krankenkassen einheitliches </a:t>
              </a:r>
              <a:r>
                <a:rPr lang="de-DE" sz="1400" b="1" spc="20" dirty="0">
                  <a:latin typeface="+mn-lt"/>
                  <a:cs typeface="Arial" panose="020B0604020202020204" pitchFamily="34" charset="0"/>
                </a:rPr>
                <a:t>Bescheinigungsmuster </a:t>
              </a:r>
              <a:r>
                <a:rPr lang="de-DE" sz="1400" spc="20" dirty="0">
                  <a:latin typeface="+mn-lt"/>
                  <a:cs typeface="Arial" panose="020B0604020202020204" pitchFamily="34" charset="0"/>
                </a:rPr>
                <a:t>seit 1. Januar 2022</a:t>
              </a:r>
            </a:p>
          </p:txBody>
        </p:sp>
        <p:sp>
          <p:nvSpPr>
            <p:cNvPr id="37" name="Pfeil: nach unten 36">
              <a:extLst>
                <a:ext uri="{FF2B5EF4-FFF2-40B4-BE49-F238E27FC236}">
                  <a16:creationId xmlns:a16="http://schemas.microsoft.com/office/drawing/2014/main" id="{D40DEFD5-7B1D-C977-2B31-6C6D321FBCD4}"/>
                </a:ext>
              </a:extLst>
            </p:cNvPr>
            <p:cNvSpPr/>
            <p:nvPr/>
          </p:nvSpPr>
          <p:spPr>
            <a:xfrm>
              <a:off x="3458210" y="4825494"/>
              <a:ext cx="361966" cy="431052"/>
            </a:xfrm>
            <a:prstGeom prst="downArrow">
              <a:avLst/>
            </a:prstGeom>
            <a:solidFill>
              <a:srgbClr val="004070"/>
            </a:solidFill>
            <a:ln w="19050" cap="flat" cmpd="sng" algn="ctr">
              <a:solidFill>
                <a:srgbClr val="004070"/>
              </a:solidFill>
              <a:prstDash val="solid"/>
            </a:ln>
            <a:effectLst>
              <a:outerShdw blurRad="50800" dist="38100" dir="13500000" algn="br" rotWithShape="0">
                <a:prstClr val="black">
                  <a:alpha val="40000"/>
                </a:prstClr>
              </a:outerShdw>
            </a:effectLst>
          </p:spPr>
          <p:txBody>
            <a:bodyPr anchor="ctr"/>
            <a:lstStyle/>
            <a:p>
              <a:pPr marL="0" marR="0" lvl="0" indent="0" algn="ctr" defTabSz="914400" eaLnBrk="0" fontAlgn="base" latinLnBrk="0" hangingPunct="0">
                <a:spcBef>
                  <a:spcPct val="0"/>
                </a:spcBef>
                <a:spcAft>
                  <a:spcPct val="0"/>
                </a:spcAft>
                <a:buClrTx/>
                <a:buSzTx/>
                <a:buFontTx/>
                <a:buNone/>
                <a:tabLst/>
                <a:defRPr/>
              </a:pPr>
              <a:endParaRPr kumimoji="0" lang="de-DE" sz="1400" b="0" i="0" u="none" strike="noStrike" kern="0" cap="none" spc="0" normalizeH="0" baseline="0" noProof="0" dirty="0">
                <a:ln>
                  <a:noFill/>
                </a:ln>
                <a:solidFill>
                  <a:prstClr val="white"/>
                </a:solidFill>
                <a:effectLst/>
                <a:uLnTx/>
                <a:uFillTx/>
                <a:latin typeface="+mn-lt"/>
                <a:ea typeface="+mn-ea"/>
                <a:cs typeface="+mn-cs"/>
              </a:endParaRPr>
            </a:p>
          </p:txBody>
        </p:sp>
      </p:grpSp>
      <p:grpSp>
        <p:nvGrpSpPr>
          <p:cNvPr id="38" name="Gruppieren 37">
            <a:extLst>
              <a:ext uri="{FF2B5EF4-FFF2-40B4-BE49-F238E27FC236}">
                <a16:creationId xmlns:a16="http://schemas.microsoft.com/office/drawing/2014/main" id="{0FB5971D-8D48-E1E6-F0FE-145882956E29}"/>
              </a:ext>
            </a:extLst>
          </p:cNvPr>
          <p:cNvGrpSpPr>
            <a:grpSpLocks/>
          </p:cNvGrpSpPr>
          <p:nvPr/>
        </p:nvGrpSpPr>
        <p:grpSpPr bwMode="auto">
          <a:xfrm>
            <a:off x="524417" y="2491193"/>
            <a:ext cx="7056014" cy="960916"/>
            <a:chOff x="1714300" y="3833662"/>
            <a:chExt cx="7738626" cy="1152451"/>
          </a:xfrm>
        </p:grpSpPr>
        <p:sp>
          <p:nvSpPr>
            <p:cNvPr id="39" name="Rechteck: abgerundete Ecken 8">
              <a:extLst>
                <a:ext uri="{FF2B5EF4-FFF2-40B4-BE49-F238E27FC236}">
                  <a16:creationId xmlns:a16="http://schemas.microsoft.com/office/drawing/2014/main" id="{75526C94-F5E7-F660-0274-0F45B3506C3C}"/>
                </a:ext>
              </a:extLst>
            </p:cNvPr>
            <p:cNvSpPr/>
            <p:nvPr/>
          </p:nvSpPr>
          <p:spPr>
            <a:xfrm>
              <a:off x="1714300" y="3833662"/>
              <a:ext cx="7738626" cy="646578"/>
            </a:xfrm>
            <a:prstGeom prst="roundRect">
              <a:avLst/>
            </a:prstGeom>
            <a:solidFill>
              <a:schemeClr val="tx2">
                <a:lumMod val="20000"/>
                <a:lumOff val="80000"/>
              </a:schemeClr>
            </a:solidFill>
            <a:ln w="25400" cap="flat" cmpd="sng" algn="ctr">
              <a:solidFill>
                <a:schemeClr val="tx2">
                  <a:lumMod val="20000"/>
                  <a:lumOff val="80000"/>
                </a:schemeClr>
              </a:solidFill>
              <a:prstDash val="solid"/>
            </a:ln>
            <a:effectLst>
              <a:outerShdw blurRad="50800" dist="38100" dir="18900000" algn="bl" rotWithShape="0">
                <a:prstClr val="black">
                  <a:alpha val="40000"/>
                </a:prstClr>
              </a:outerShdw>
            </a:effectLst>
          </p:spPr>
          <p:txBody>
            <a:bodyPr lIns="90000" anchor="ctr"/>
            <a:lstStyle/>
            <a:p>
              <a:pPr marL="263525" indent="-263525">
                <a:spcBef>
                  <a:spcPts val="0"/>
                </a:spcBef>
                <a:buSzPct val="130000"/>
              </a:pPr>
              <a:r>
                <a:rPr lang="de-DE" sz="1400" b="1" spc="20" dirty="0">
                  <a:solidFill>
                    <a:schemeClr val="accent4"/>
                  </a:solidFill>
                  <a:latin typeface="+mn-lt"/>
                  <a:cs typeface="Arial" panose="020B0604020202020204" pitchFamily="34" charset="0"/>
                </a:rPr>
                <a:t>2. </a:t>
              </a:r>
              <a:r>
                <a:rPr lang="de-DE" sz="1400" spc="20" dirty="0">
                  <a:latin typeface="+mn-lt"/>
                  <a:cs typeface="Arial" panose="020B0604020202020204" pitchFamily="34" charset="0"/>
                </a:rPr>
                <a:t>Unbedenklichkeitsbescheinigungen im </a:t>
              </a:r>
              <a:r>
                <a:rPr lang="de-DE" sz="1400" b="1" spc="20" dirty="0">
                  <a:latin typeface="+mn-lt"/>
                  <a:cs typeface="Arial" panose="020B0604020202020204" pitchFamily="34" charset="0"/>
                </a:rPr>
                <a:t>Abonnentenmodell </a:t>
              </a:r>
              <a:r>
                <a:rPr lang="de-DE" sz="1400" spc="20" dirty="0">
                  <a:latin typeface="+mn-lt"/>
                  <a:cs typeface="Arial" panose="020B0604020202020204" pitchFamily="34" charset="0"/>
                </a:rPr>
                <a:t>seit </a:t>
              </a:r>
              <a:br>
                <a:rPr lang="de-DE" sz="1400" spc="20" dirty="0">
                  <a:latin typeface="+mn-lt"/>
                  <a:cs typeface="Arial" panose="020B0604020202020204" pitchFamily="34" charset="0"/>
                </a:rPr>
              </a:br>
              <a:r>
                <a:rPr lang="de-DE" sz="1400" spc="20" dirty="0">
                  <a:latin typeface="+mn-lt"/>
                  <a:cs typeface="Arial" panose="020B0604020202020204" pitchFamily="34" charset="0"/>
                </a:rPr>
                <a:t>1. Juli 2022 (spätestens)</a:t>
              </a:r>
            </a:p>
          </p:txBody>
        </p:sp>
        <p:sp>
          <p:nvSpPr>
            <p:cNvPr id="40" name="Pfeil: nach unten 39">
              <a:extLst>
                <a:ext uri="{FF2B5EF4-FFF2-40B4-BE49-F238E27FC236}">
                  <a16:creationId xmlns:a16="http://schemas.microsoft.com/office/drawing/2014/main" id="{954B4A74-DEB5-35D6-0BC5-04138CCDF55C}"/>
                </a:ext>
              </a:extLst>
            </p:cNvPr>
            <p:cNvSpPr/>
            <p:nvPr/>
          </p:nvSpPr>
          <p:spPr>
            <a:xfrm>
              <a:off x="3293706" y="4555061"/>
              <a:ext cx="361966" cy="431052"/>
            </a:xfrm>
            <a:prstGeom prst="downArrow">
              <a:avLst/>
            </a:prstGeom>
            <a:solidFill>
              <a:srgbClr val="004070"/>
            </a:solidFill>
            <a:ln w="19050" cap="flat" cmpd="sng" algn="ctr">
              <a:solidFill>
                <a:srgbClr val="004070"/>
              </a:solidFill>
              <a:prstDash val="solid"/>
            </a:ln>
            <a:effectLst>
              <a:outerShdw blurRad="50800" dist="38100" dir="13500000" algn="br" rotWithShape="0">
                <a:prstClr val="black">
                  <a:alpha val="40000"/>
                </a:prstClr>
              </a:outerShdw>
            </a:effectLst>
          </p:spPr>
          <p:txBody>
            <a:bodyPr anchor="ctr"/>
            <a:lstStyle/>
            <a:p>
              <a:pPr marL="0" marR="0" lvl="0" indent="0" algn="ctr" defTabSz="914400" eaLnBrk="0" fontAlgn="base" latinLnBrk="0" hangingPunct="0">
                <a:spcBef>
                  <a:spcPct val="0"/>
                </a:spcBef>
                <a:spcAft>
                  <a:spcPct val="0"/>
                </a:spcAft>
                <a:buClrTx/>
                <a:buSzTx/>
                <a:buFontTx/>
                <a:buNone/>
                <a:tabLst/>
                <a:defRPr/>
              </a:pPr>
              <a:endParaRPr kumimoji="0" lang="de-DE" sz="1400" b="0" i="0" u="none" strike="noStrike" kern="0" cap="none" spc="0" normalizeH="0" baseline="0" noProof="0" dirty="0">
                <a:ln>
                  <a:noFill/>
                </a:ln>
                <a:solidFill>
                  <a:prstClr val="white"/>
                </a:solidFill>
                <a:effectLst/>
                <a:uLnTx/>
                <a:uFillTx/>
                <a:latin typeface="+mn-lt"/>
                <a:ea typeface="+mn-ea"/>
                <a:cs typeface="+mn-cs"/>
              </a:endParaRPr>
            </a:p>
          </p:txBody>
        </p:sp>
      </p:grpSp>
      <p:sp>
        <p:nvSpPr>
          <p:cNvPr id="41" name="Rechteck: abgerundete Ecken 40">
            <a:extLst>
              <a:ext uri="{FF2B5EF4-FFF2-40B4-BE49-F238E27FC236}">
                <a16:creationId xmlns:a16="http://schemas.microsoft.com/office/drawing/2014/main" id="{56EE62DE-B11D-C1D5-8308-D069124CA7DC}"/>
              </a:ext>
            </a:extLst>
          </p:cNvPr>
          <p:cNvSpPr/>
          <p:nvPr/>
        </p:nvSpPr>
        <p:spPr bwMode="auto">
          <a:xfrm>
            <a:off x="532717" y="3507045"/>
            <a:ext cx="7401900" cy="748775"/>
          </a:xfrm>
          <a:prstGeom prst="roundRect">
            <a:avLst/>
          </a:prstGeom>
          <a:solidFill>
            <a:srgbClr val="DC0A1E"/>
          </a:solidFill>
          <a:ln w="25400" cap="flat" cmpd="sng" algn="ctr">
            <a:solidFill>
              <a:srgbClr val="DC0A1E"/>
            </a:solidFill>
            <a:prstDash val="solid"/>
          </a:ln>
          <a:effectLst>
            <a:outerShdw blurRad="50800" dist="38100" dir="18900000" algn="bl" rotWithShape="0">
              <a:prstClr val="black">
                <a:alpha val="40000"/>
              </a:prstClr>
            </a:outerShdw>
          </a:effectLst>
        </p:spPr>
        <p:txBody>
          <a:bodyPr lIns="90000" anchor="ctr"/>
          <a:lstStyle/>
          <a:p>
            <a:pPr marL="263525" indent="-263525">
              <a:spcBef>
                <a:spcPts val="0"/>
              </a:spcBef>
              <a:buSzPct val="130000"/>
            </a:pPr>
            <a:r>
              <a:rPr lang="de-DE" sz="1400" b="1" spc="10" dirty="0">
                <a:solidFill>
                  <a:schemeClr val="bg1"/>
                </a:solidFill>
                <a:latin typeface="+mn-lt"/>
                <a:cs typeface="Arial" panose="020B0604020202020204" pitchFamily="34" charset="0"/>
              </a:rPr>
              <a:t>3.</a:t>
            </a:r>
            <a:r>
              <a:rPr lang="de-DE" sz="1400" spc="10" dirty="0">
                <a:solidFill>
                  <a:schemeClr val="bg1"/>
                </a:solidFill>
                <a:latin typeface="+mn-lt"/>
                <a:cs typeface="Arial" panose="020B0604020202020204" pitchFamily="34" charset="0"/>
              </a:rPr>
              <a:t> Obligatorisches elektronisches </a:t>
            </a:r>
            <a:r>
              <a:rPr lang="de-DE" sz="1400" b="1" spc="10" dirty="0">
                <a:solidFill>
                  <a:schemeClr val="bg1"/>
                </a:solidFill>
                <a:latin typeface="+mn-lt"/>
                <a:cs typeface="Arial" panose="020B0604020202020204" pitchFamily="34" charset="0"/>
              </a:rPr>
              <a:t>Antrags- und Bescheinigungsverfahren </a:t>
            </a:r>
            <a:r>
              <a:rPr lang="de-DE" sz="1400" spc="10" dirty="0">
                <a:solidFill>
                  <a:schemeClr val="bg1"/>
                </a:solidFill>
                <a:latin typeface="+mn-lt"/>
                <a:cs typeface="Arial" panose="020B0604020202020204" pitchFamily="34" charset="0"/>
              </a:rPr>
              <a:t>vom </a:t>
            </a:r>
            <a:r>
              <a:rPr lang="de-DE" sz="1400" b="1" spc="10" dirty="0">
                <a:solidFill>
                  <a:schemeClr val="bg1"/>
                </a:solidFill>
                <a:latin typeface="+mn-lt"/>
                <a:cs typeface="Arial" panose="020B0604020202020204" pitchFamily="34" charset="0"/>
              </a:rPr>
              <a:t>1. Januar 2024 </a:t>
            </a:r>
            <a:r>
              <a:rPr lang="de-DE" sz="1400" spc="10" dirty="0">
                <a:solidFill>
                  <a:schemeClr val="bg1"/>
                </a:solidFill>
                <a:latin typeface="+mn-lt"/>
                <a:cs typeface="Arial" panose="020B0604020202020204" pitchFamily="34" charset="0"/>
              </a:rPr>
              <a:t>an (Einsparpotenzial für Unternehmen laut Achtes SGB IV-Änderungsgesetz ca. 100 Mio. Euro/Jahr) </a:t>
            </a:r>
          </a:p>
        </p:txBody>
      </p:sp>
    </p:spTree>
    <p:extLst>
      <p:ext uri="{BB962C8B-B14F-4D97-AF65-F5344CB8AC3E}">
        <p14:creationId xmlns:p14="http://schemas.microsoft.com/office/powerpoint/2010/main" val="1784616304"/>
      </p:ext>
    </p:extLst>
  </p:cSld>
  <p:clrMapOvr>
    <a:masterClrMapping/>
  </p:clrMapOvr>
  <p:transition advClick="0" advTm="600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835C83-711B-24E8-4B7D-3A702D363785}"/>
              </a:ext>
            </a:extLst>
          </p:cNvPr>
          <p:cNvSpPr>
            <a:spLocks noGrp="1"/>
          </p:cNvSpPr>
          <p:nvPr>
            <p:ph type="title"/>
          </p:nvPr>
        </p:nvSpPr>
        <p:spPr/>
        <p:txBody>
          <a:bodyPr/>
          <a:lstStyle/>
          <a:p>
            <a:r>
              <a:rPr lang="de-DE" dirty="0"/>
              <a:t>Weitere Änderungen kurz &amp; kompakt</a:t>
            </a:r>
          </a:p>
        </p:txBody>
      </p:sp>
      <p:sp>
        <p:nvSpPr>
          <p:cNvPr id="3" name="Inhaltsplatzhalter 2">
            <a:extLst>
              <a:ext uri="{FF2B5EF4-FFF2-40B4-BE49-F238E27FC236}">
                <a16:creationId xmlns:a16="http://schemas.microsoft.com/office/drawing/2014/main" id="{2BC59314-E1C7-8290-1B36-445AA9408756}"/>
              </a:ext>
            </a:extLst>
          </p:cNvPr>
          <p:cNvSpPr>
            <a:spLocks noGrp="1"/>
          </p:cNvSpPr>
          <p:nvPr>
            <p:ph sz="quarter" idx="13"/>
          </p:nvPr>
        </p:nvSpPr>
        <p:spPr>
          <a:xfrm>
            <a:off x="452441" y="1227530"/>
            <a:ext cx="7416800" cy="3304698"/>
          </a:xfrm>
        </p:spPr>
        <p:txBody>
          <a:bodyPr/>
          <a:lstStyle/>
          <a:p>
            <a:pPr marL="0" indent="0">
              <a:buNone/>
            </a:pPr>
            <a:r>
              <a:rPr lang="de-DE" dirty="0"/>
              <a:t> </a:t>
            </a:r>
          </a:p>
        </p:txBody>
      </p:sp>
      <p:sp>
        <p:nvSpPr>
          <p:cNvPr id="4" name="Textplatzhalter 3">
            <a:extLst>
              <a:ext uri="{FF2B5EF4-FFF2-40B4-BE49-F238E27FC236}">
                <a16:creationId xmlns:a16="http://schemas.microsoft.com/office/drawing/2014/main" id="{0F799090-7AAC-4E40-B571-1868547BD9A2}"/>
              </a:ext>
            </a:extLst>
          </p:cNvPr>
          <p:cNvSpPr>
            <a:spLocks noGrp="1"/>
          </p:cNvSpPr>
          <p:nvPr>
            <p:ph type="body" sz="quarter" idx="14"/>
          </p:nvPr>
        </p:nvSpPr>
        <p:spPr/>
        <p:txBody>
          <a:bodyPr/>
          <a:lstStyle/>
          <a:p>
            <a:r>
              <a:rPr lang="de-DE" dirty="0"/>
              <a:t>Pflegeversicherung: Entlastung bei mehreren Kindern</a:t>
            </a:r>
          </a:p>
        </p:txBody>
      </p:sp>
      <p:sp>
        <p:nvSpPr>
          <p:cNvPr id="5" name="Fußzeilenplatzhalter 4">
            <a:extLst>
              <a:ext uri="{FF2B5EF4-FFF2-40B4-BE49-F238E27FC236}">
                <a16:creationId xmlns:a16="http://schemas.microsoft.com/office/drawing/2014/main" id="{5E77245D-9717-015D-A670-CA285F5A3E9C}"/>
              </a:ext>
            </a:extLst>
          </p:cNvPr>
          <p:cNvSpPr>
            <a:spLocks noGrp="1"/>
          </p:cNvSpPr>
          <p:nvPr>
            <p:ph type="ftr" sz="quarter" idx="15"/>
          </p:nvPr>
        </p:nvSpPr>
        <p:spPr/>
        <p:txBody>
          <a:bodyPr/>
          <a:lstStyle/>
          <a:p>
            <a:r>
              <a:rPr lang="de-DE"/>
              <a:t>Alles Wichtige für das Jahr 2023</a:t>
            </a:r>
            <a:endParaRPr lang="de-DE" dirty="0"/>
          </a:p>
        </p:txBody>
      </p:sp>
      <p:sp>
        <p:nvSpPr>
          <p:cNvPr id="6" name="Foliennummernplatzhalter 5">
            <a:extLst>
              <a:ext uri="{FF2B5EF4-FFF2-40B4-BE49-F238E27FC236}">
                <a16:creationId xmlns:a16="http://schemas.microsoft.com/office/drawing/2014/main" id="{EB0DCC0F-FB28-E4EA-056A-2B902615F7D9}"/>
              </a:ext>
            </a:extLst>
          </p:cNvPr>
          <p:cNvSpPr>
            <a:spLocks noGrp="1"/>
          </p:cNvSpPr>
          <p:nvPr>
            <p:ph type="sldNum" sz="quarter" idx="16"/>
          </p:nvPr>
        </p:nvSpPr>
        <p:spPr/>
        <p:txBody>
          <a:bodyPr/>
          <a:lstStyle/>
          <a:p>
            <a:fld id="{BE799682-1F0A-4BE5-A402-BB0EBC4D5055}" type="slidenum">
              <a:rPr lang="de-DE" smtClean="0"/>
              <a:pPr/>
              <a:t>33</a:t>
            </a:fld>
            <a:endParaRPr lang="de-DE" dirty="0"/>
          </a:p>
        </p:txBody>
      </p:sp>
      <p:grpSp>
        <p:nvGrpSpPr>
          <p:cNvPr id="7" name="Gruppieren 6">
            <a:extLst>
              <a:ext uri="{FF2B5EF4-FFF2-40B4-BE49-F238E27FC236}">
                <a16:creationId xmlns:a16="http://schemas.microsoft.com/office/drawing/2014/main" id="{C69203BA-6E4F-F386-3CD4-C06B8B870A8F}"/>
              </a:ext>
            </a:extLst>
          </p:cNvPr>
          <p:cNvGrpSpPr/>
          <p:nvPr/>
        </p:nvGrpSpPr>
        <p:grpSpPr>
          <a:xfrm>
            <a:off x="756371" y="2437646"/>
            <a:ext cx="2303461" cy="1161369"/>
            <a:chOff x="900112" y="2536262"/>
            <a:chExt cx="3240000" cy="2125737"/>
          </a:xfrm>
          <a:solidFill>
            <a:schemeClr val="bg1"/>
          </a:solidFill>
        </p:grpSpPr>
        <p:sp>
          <p:nvSpPr>
            <p:cNvPr id="8" name="Rechteck: abgerundete Ecken 5">
              <a:extLst>
                <a:ext uri="{FF2B5EF4-FFF2-40B4-BE49-F238E27FC236}">
                  <a16:creationId xmlns:a16="http://schemas.microsoft.com/office/drawing/2014/main" id="{D801731E-430C-A88A-078B-B5CA3DFD5E55}"/>
                </a:ext>
              </a:extLst>
            </p:cNvPr>
            <p:cNvSpPr/>
            <p:nvPr/>
          </p:nvSpPr>
          <p:spPr bwMode="auto">
            <a:xfrm>
              <a:off x="900112" y="3041999"/>
              <a:ext cx="3240000" cy="1620000"/>
            </a:xfrm>
            <a:prstGeom prst="roundRect">
              <a:avLst/>
            </a:prstGeom>
            <a:grpFill/>
            <a:ln w="25400" cap="flat" cmpd="sng" algn="ctr">
              <a:solidFill>
                <a:srgbClr val="DC0A1E"/>
              </a:solidFill>
              <a:prstDash val="solid"/>
            </a:ln>
            <a:effectLst>
              <a:outerShdw blurRad="50800" dist="38100" dir="18900000" algn="bl" rotWithShape="0">
                <a:prstClr val="black">
                  <a:alpha val="40000"/>
                </a:prstClr>
              </a:outerShdw>
            </a:effectLst>
          </p:spPr>
          <p:txBody>
            <a:bodyPr lIns="72000" tIns="72000" rIns="36000" anchor="ctr" anchorCtr="0"/>
            <a:lstStyle/>
            <a:p>
              <a:pPr algn="ctr"/>
              <a:r>
                <a:rPr lang="de-DE" sz="1200" b="1" spc="10" dirty="0">
                  <a:effectLst/>
                  <a:latin typeface="+mn-lt"/>
                  <a:ea typeface="Times New Roman" panose="02020603050405020304" pitchFamily="18" charset="0"/>
                </a:rPr>
                <a:t>Krankenversicherung:</a:t>
              </a:r>
              <a:br>
                <a:rPr lang="de-DE" sz="1200" spc="10" dirty="0">
                  <a:effectLst/>
                  <a:latin typeface="+mn-lt"/>
                  <a:ea typeface="Times New Roman" panose="02020603050405020304" pitchFamily="18" charset="0"/>
                </a:rPr>
              </a:br>
              <a:r>
                <a:rPr lang="de-DE" sz="1200" b="1" spc="10" dirty="0">
                  <a:solidFill>
                    <a:schemeClr val="accent4"/>
                  </a:solidFill>
                  <a:effectLst/>
                  <a:latin typeface="+mn-lt"/>
                  <a:ea typeface="Times New Roman" panose="02020603050405020304" pitchFamily="18" charset="0"/>
                </a:rPr>
                <a:t>Ja,</a:t>
              </a:r>
              <a:r>
                <a:rPr lang="de-DE" sz="1200" spc="10" dirty="0">
                  <a:effectLst/>
                  <a:latin typeface="+mn-lt"/>
                  <a:ea typeface="Times New Roman" panose="02020603050405020304" pitchFamily="18" charset="0"/>
                </a:rPr>
                <a:t> aufgrund des</a:t>
              </a:r>
              <a:br>
                <a:rPr lang="de-DE" sz="1200" spc="10" dirty="0">
                  <a:effectLst/>
                  <a:latin typeface="+mn-lt"/>
                  <a:ea typeface="Times New Roman" panose="02020603050405020304" pitchFamily="18" charset="0"/>
                </a:rPr>
              </a:br>
              <a:r>
                <a:rPr lang="de-DE" sz="1200" spc="10" dirty="0">
                  <a:effectLst/>
                  <a:latin typeface="+mn-lt"/>
                  <a:ea typeface="Times New Roman" panose="02020603050405020304" pitchFamily="18" charset="0"/>
                </a:rPr>
                <a:t>Anspruchs auf kostenfreie Familienversicherung</a:t>
              </a:r>
            </a:p>
          </p:txBody>
        </p:sp>
        <p:sp>
          <p:nvSpPr>
            <p:cNvPr id="9" name="Pfeil: nach unten 8">
              <a:extLst>
                <a:ext uri="{FF2B5EF4-FFF2-40B4-BE49-F238E27FC236}">
                  <a16:creationId xmlns:a16="http://schemas.microsoft.com/office/drawing/2014/main" id="{91F5847D-4D16-FDBE-4755-00218074DC11}"/>
                </a:ext>
              </a:extLst>
            </p:cNvPr>
            <p:cNvSpPr/>
            <p:nvPr/>
          </p:nvSpPr>
          <p:spPr bwMode="auto">
            <a:xfrm>
              <a:off x="2339930" y="2536262"/>
              <a:ext cx="360363" cy="451639"/>
            </a:xfrm>
            <a:prstGeom prst="downArrow">
              <a:avLst/>
            </a:prstGeom>
            <a:solidFill>
              <a:srgbClr val="004070"/>
            </a:solidFill>
            <a:ln w="19050" cap="flat" cmpd="sng" algn="ctr">
              <a:solidFill>
                <a:srgbClr val="004070"/>
              </a:solidFill>
              <a:prstDash val="solid"/>
            </a:ln>
            <a:effectLst>
              <a:outerShdw blurRad="50800" dist="38100" dir="13500000" algn="br" rotWithShape="0">
                <a:sysClr val="windowText" lastClr="000000">
                  <a:alpha val="40000"/>
                </a:sys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de-DE" sz="1200" b="0" i="0" u="none" strike="noStrike" kern="0" cap="none" spc="0" normalizeH="0" baseline="0" noProof="0" dirty="0">
                <a:ln>
                  <a:noFill/>
                </a:ln>
                <a:solidFill>
                  <a:prstClr val="white"/>
                </a:solidFill>
                <a:effectLst/>
                <a:uLnTx/>
                <a:uFillTx/>
                <a:latin typeface="+mn-lt"/>
                <a:ea typeface="+mn-ea"/>
                <a:cs typeface="+mn-cs"/>
              </a:endParaRPr>
            </a:p>
          </p:txBody>
        </p:sp>
      </p:grpSp>
      <p:grpSp>
        <p:nvGrpSpPr>
          <p:cNvPr id="10" name="Gruppieren 9">
            <a:extLst>
              <a:ext uri="{FF2B5EF4-FFF2-40B4-BE49-F238E27FC236}">
                <a16:creationId xmlns:a16="http://schemas.microsoft.com/office/drawing/2014/main" id="{4CE41778-56F0-7A4D-F8C1-6D52DF26404F}"/>
              </a:ext>
            </a:extLst>
          </p:cNvPr>
          <p:cNvGrpSpPr/>
          <p:nvPr/>
        </p:nvGrpSpPr>
        <p:grpSpPr>
          <a:xfrm>
            <a:off x="3175289" y="2448376"/>
            <a:ext cx="2304000" cy="1150638"/>
            <a:chOff x="4405652" y="1408244"/>
            <a:chExt cx="2192694" cy="2580481"/>
          </a:xfrm>
        </p:grpSpPr>
        <p:sp>
          <p:nvSpPr>
            <p:cNvPr id="11" name="Rechteck: abgerundete Ecken 8">
              <a:extLst>
                <a:ext uri="{FF2B5EF4-FFF2-40B4-BE49-F238E27FC236}">
                  <a16:creationId xmlns:a16="http://schemas.microsoft.com/office/drawing/2014/main" id="{391DA43E-BA54-DE91-D8C7-B93ED0429B1B}"/>
                </a:ext>
              </a:extLst>
            </p:cNvPr>
            <p:cNvSpPr/>
            <p:nvPr/>
          </p:nvSpPr>
          <p:spPr bwMode="auto">
            <a:xfrm>
              <a:off x="4405652" y="1989259"/>
              <a:ext cx="2192694" cy="1999466"/>
            </a:xfrm>
            <a:prstGeom prst="roundRect">
              <a:avLst/>
            </a:prstGeom>
            <a:solidFill>
              <a:schemeClr val="bg1"/>
            </a:solidFill>
            <a:ln w="25400" cap="flat" cmpd="sng" algn="ctr">
              <a:solidFill>
                <a:srgbClr val="DC0A1E"/>
              </a:solidFill>
              <a:prstDash val="solid"/>
            </a:ln>
            <a:effectLst>
              <a:outerShdw blurRad="50800" dist="38100" dir="18900000" algn="bl" rotWithShape="0">
                <a:prstClr val="black">
                  <a:alpha val="40000"/>
                </a:prstClr>
              </a:outerShdw>
            </a:effectLst>
          </p:spPr>
          <p:txBody>
            <a:bodyPr lIns="72000" tIns="72000" rIns="36000" anchor="ctr" anchorCtr="0"/>
            <a:lstStyle/>
            <a:p>
              <a:pPr algn="ctr"/>
              <a:r>
                <a:rPr lang="de-DE" sz="1200" b="1" spc="10" dirty="0">
                  <a:latin typeface="+mn-lt"/>
                  <a:ea typeface="Times New Roman" panose="02020603050405020304" pitchFamily="18" charset="0"/>
                </a:rPr>
                <a:t>Rent</a:t>
              </a:r>
              <a:r>
                <a:rPr lang="de-DE" sz="1200" b="1" spc="10" dirty="0">
                  <a:effectLst/>
                  <a:latin typeface="+mn-lt"/>
                  <a:ea typeface="Times New Roman" panose="02020603050405020304" pitchFamily="18" charset="0"/>
                </a:rPr>
                <a:t>enversicherung:</a:t>
              </a:r>
              <a:br>
                <a:rPr lang="de-DE" sz="1200" spc="10" dirty="0">
                  <a:effectLst/>
                  <a:latin typeface="+mn-lt"/>
                  <a:ea typeface="Times New Roman" panose="02020603050405020304" pitchFamily="18" charset="0"/>
                </a:rPr>
              </a:br>
              <a:r>
                <a:rPr lang="de-DE" sz="1200" b="1" spc="10" dirty="0">
                  <a:solidFill>
                    <a:schemeClr val="accent4"/>
                  </a:solidFill>
                  <a:effectLst/>
                  <a:latin typeface="+mn-lt"/>
                  <a:ea typeface="Times New Roman" panose="02020603050405020304" pitchFamily="18" charset="0"/>
                </a:rPr>
                <a:t>Ja,</a:t>
              </a:r>
              <a:r>
                <a:rPr lang="de-DE" sz="1200" spc="10" dirty="0">
                  <a:solidFill>
                    <a:schemeClr val="accent4"/>
                  </a:solidFill>
                  <a:effectLst/>
                  <a:latin typeface="+mn-lt"/>
                  <a:ea typeface="Times New Roman" panose="02020603050405020304" pitchFamily="18" charset="0"/>
                </a:rPr>
                <a:t> </a:t>
              </a:r>
              <a:r>
                <a:rPr lang="de-DE" sz="1200" spc="10" dirty="0">
                  <a:effectLst/>
                  <a:latin typeface="+mn-lt"/>
                  <a:ea typeface="Times New Roman" panose="02020603050405020304" pitchFamily="18" charset="0"/>
                </a:rPr>
                <a:t>aufgrund Renten-anspruch/-erhöhung durch Kindererziehungszeiten</a:t>
              </a:r>
            </a:p>
          </p:txBody>
        </p:sp>
        <p:sp>
          <p:nvSpPr>
            <p:cNvPr id="12" name="Pfeil: nach unten 11">
              <a:extLst>
                <a:ext uri="{FF2B5EF4-FFF2-40B4-BE49-F238E27FC236}">
                  <a16:creationId xmlns:a16="http://schemas.microsoft.com/office/drawing/2014/main" id="{FEAEBF91-DC76-0538-FE69-7DD101C4A732}"/>
                </a:ext>
              </a:extLst>
            </p:cNvPr>
            <p:cNvSpPr/>
            <p:nvPr/>
          </p:nvSpPr>
          <p:spPr bwMode="auto">
            <a:xfrm>
              <a:off x="5377701" y="1408244"/>
              <a:ext cx="243821" cy="553370"/>
            </a:xfrm>
            <a:prstGeom prst="downArrow">
              <a:avLst/>
            </a:prstGeom>
            <a:solidFill>
              <a:srgbClr val="004070"/>
            </a:solidFill>
            <a:ln w="19050" cap="flat" cmpd="sng" algn="ctr">
              <a:solidFill>
                <a:srgbClr val="004070"/>
              </a:solidFill>
              <a:prstDash val="solid"/>
            </a:ln>
            <a:effectLst>
              <a:outerShdw blurRad="50800" dist="38100" dir="13500000" algn="br" rotWithShape="0">
                <a:sysClr val="windowText" lastClr="000000">
                  <a:alpha val="40000"/>
                </a:sys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de-DE" sz="1200" b="0" i="0" u="none" strike="noStrike" kern="0" cap="none" spc="0" normalizeH="0" baseline="0" noProof="0" dirty="0">
                <a:ln>
                  <a:noFill/>
                </a:ln>
                <a:solidFill>
                  <a:prstClr val="white"/>
                </a:solidFill>
                <a:effectLst/>
                <a:uLnTx/>
                <a:uFillTx/>
                <a:latin typeface="+mn-lt"/>
                <a:ea typeface="+mn-ea"/>
                <a:cs typeface="+mn-cs"/>
              </a:endParaRPr>
            </a:p>
          </p:txBody>
        </p:sp>
      </p:grpSp>
      <p:grpSp>
        <p:nvGrpSpPr>
          <p:cNvPr id="13" name="Gruppieren 12">
            <a:extLst>
              <a:ext uri="{FF2B5EF4-FFF2-40B4-BE49-F238E27FC236}">
                <a16:creationId xmlns:a16="http://schemas.microsoft.com/office/drawing/2014/main" id="{F2F4638E-7472-6557-1411-F0CED982EB77}"/>
              </a:ext>
            </a:extLst>
          </p:cNvPr>
          <p:cNvGrpSpPr/>
          <p:nvPr/>
        </p:nvGrpSpPr>
        <p:grpSpPr>
          <a:xfrm>
            <a:off x="5594747" y="2437645"/>
            <a:ext cx="2303461" cy="1153183"/>
            <a:chOff x="5688000" y="2468636"/>
            <a:chExt cx="3240000" cy="2220363"/>
          </a:xfrm>
        </p:grpSpPr>
        <p:sp>
          <p:nvSpPr>
            <p:cNvPr id="14" name="Rechteck: abgerundete Ecken 11">
              <a:extLst>
                <a:ext uri="{FF2B5EF4-FFF2-40B4-BE49-F238E27FC236}">
                  <a16:creationId xmlns:a16="http://schemas.microsoft.com/office/drawing/2014/main" id="{4AAA5A60-22F4-BC12-C875-262FB79B5750}"/>
                </a:ext>
              </a:extLst>
            </p:cNvPr>
            <p:cNvSpPr/>
            <p:nvPr/>
          </p:nvSpPr>
          <p:spPr bwMode="auto">
            <a:xfrm>
              <a:off x="5688000" y="2972365"/>
              <a:ext cx="3240000" cy="1716634"/>
            </a:xfrm>
            <a:prstGeom prst="roundRect">
              <a:avLst/>
            </a:prstGeom>
            <a:solidFill>
              <a:schemeClr val="tx2">
                <a:lumMod val="20000"/>
                <a:lumOff val="80000"/>
              </a:schemeClr>
            </a:solidFill>
            <a:ln w="25400" cap="flat" cmpd="sng" algn="ctr">
              <a:solidFill>
                <a:srgbClr val="DC0A1E"/>
              </a:solidFill>
              <a:prstDash val="solid"/>
            </a:ln>
            <a:effectLst>
              <a:outerShdw blurRad="50800" dist="38100" dir="18900000" algn="bl" rotWithShape="0">
                <a:prstClr val="black">
                  <a:alpha val="40000"/>
                </a:prstClr>
              </a:outerShdw>
            </a:effectLst>
          </p:spPr>
          <p:txBody>
            <a:bodyPr lIns="72000" tIns="72000" rIns="36000" anchor="ctr" anchorCtr="0"/>
            <a:lstStyle/>
            <a:p>
              <a:pPr algn="ctr"/>
              <a:r>
                <a:rPr lang="de-DE" sz="1200" b="1" spc="10" dirty="0">
                  <a:latin typeface="+mn-lt"/>
                  <a:ea typeface="Times New Roman" panose="02020603050405020304" pitchFamily="18" charset="0"/>
                </a:rPr>
                <a:t>Pflege</a:t>
              </a:r>
              <a:r>
                <a:rPr lang="de-DE" sz="1200" b="1" spc="10" dirty="0">
                  <a:effectLst/>
                  <a:latin typeface="+mn-lt"/>
                  <a:ea typeface="Times New Roman" panose="02020603050405020304" pitchFamily="18" charset="0"/>
                </a:rPr>
                <a:t>versicherung:</a:t>
              </a:r>
              <a:br>
                <a:rPr lang="de-DE" sz="1200" spc="10" dirty="0">
                  <a:effectLst/>
                  <a:latin typeface="+mn-lt"/>
                  <a:ea typeface="Times New Roman" panose="02020603050405020304" pitchFamily="18" charset="0"/>
                </a:rPr>
              </a:br>
              <a:r>
                <a:rPr lang="de-DE" sz="1200" b="1" spc="10" dirty="0">
                  <a:solidFill>
                    <a:schemeClr val="accent4"/>
                  </a:solidFill>
                  <a:latin typeface="+mn-lt"/>
                  <a:ea typeface="Times New Roman" panose="02020603050405020304" pitchFamily="18" charset="0"/>
                </a:rPr>
                <a:t>Nein</a:t>
              </a:r>
              <a:r>
                <a:rPr lang="de-DE" sz="1200" b="1" spc="10" dirty="0">
                  <a:solidFill>
                    <a:schemeClr val="accent4"/>
                  </a:solidFill>
                  <a:effectLst/>
                  <a:latin typeface="+mn-lt"/>
                  <a:ea typeface="Times New Roman" panose="02020603050405020304" pitchFamily="18" charset="0"/>
                </a:rPr>
                <a:t>,</a:t>
              </a:r>
              <a:r>
                <a:rPr lang="de-DE" sz="1200" spc="10" dirty="0">
                  <a:solidFill>
                    <a:schemeClr val="accent4"/>
                  </a:solidFill>
                  <a:effectLst/>
                  <a:latin typeface="+mn-lt"/>
                  <a:ea typeface="Times New Roman" panose="02020603050405020304" pitchFamily="18" charset="0"/>
                </a:rPr>
                <a:t> </a:t>
              </a:r>
              <a:r>
                <a:rPr lang="de-DE" sz="1200" spc="10" dirty="0">
                  <a:effectLst/>
                  <a:latin typeface="+mn-lt"/>
                  <a:ea typeface="Times New Roman" panose="02020603050405020304" pitchFamily="18" charset="0"/>
                </a:rPr>
                <a:t>Gesetzgeber hat</a:t>
              </a:r>
              <a:br>
                <a:rPr lang="de-DE" sz="1200" spc="10" dirty="0">
                  <a:effectLst/>
                  <a:latin typeface="+mn-lt"/>
                  <a:ea typeface="Times New Roman" panose="02020603050405020304" pitchFamily="18" charset="0"/>
                </a:rPr>
              </a:br>
              <a:r>
                <a:rPr lang="de-DE" sz="1200" spc="10" dirty="0">
                  <a:effectLst/>
                  <a:latin typeface="+mn-lt"/>
                  <a:ea typeface="Times New Roman" panose="02020603050405020304" pitchFamily="18" charset="0"/>
                </a:rPr>
                <a:t>Zeit bis zum 31. Juli 2023,</a:t>
              </a:r>
              <a:br>
                <a:rPr lang="de-DE" sz="1200" spc="10" dirty="0">
                  <a:effectLst/>
                  <a:latin typeface="+mn-lt"/>
                  <a:ea typeface="Times New Roman" panose="02020603050405020304" pitchFamily="18" charset="0"/>
                </a:rPr>
              </a:br>
              <a:r>
                <a:rPr lang="de-DE" sz="1200" spc="10" dirty="0">
                  <a:effectLst/>
                  <a:latin typeface="+mn-lt"/>
                  <a:ea typeface="Times New Roman" panose="02020603050405020304" pitchFamily="18" charset="0"/>
                </a:rPr>
                <a:t>um Abhilfe zu schaffen</a:t>
              </a:r>
            </a:p>
          </p:txBody>
        </p:sp>
        <p:sp>
          <p:nvSpPr>
            <p:cNvPr id="15" name="Pfeil: nach unten 14">
              <a:extLst>
                <a:ext uri="{FF2B5EF4-FFF2-40B4-BE49-F238E27FC236}">
                  <a16:creationId xmlns:a16="http://schemas.microsoft.com/office/drawing/2014/main" id="{BFE4AD67-6ABA-BD48-E525-5B29E364D05B}"/>
                </a:ext>
              </a:extLst>
            </p:cNvPr>
            <p:cNvSpPr/>
            <p:nvPr/>
          </p:nvSpPr>
          <p:spPr bwMode="auto">
            <a:xfrm>
              <a:off x="7127818" y="2468636"/>
              <a:ext cx="360363" cy="475094"/>
            </a:xfrm>
            <a:prstGeom prst="downArrow">
              <a:avLst/>
            </a:prstGeom>
            <a:solidFill>
              <a:srgbClr val="004070"/>
            </a:solidFill>
            <a:ln w="19050" cap="flat" cmpd="sng" algn="ctr">
              <a:solidFill>
                <a:srgbClr val="004070"/>
              </a:solidFill>
              <a:prstDash val="solid"/>
            </a:ln>
            <a:effectLst>
              <a:outerShdw blurRad="50800" dist="38100" dir="13500000" algn="br" rotWithShape="0">
                <a:sysClr val="windowText" lastClr="000000">
                  <a:alpha val="40000"/>
                </a:sysClr>
              </a:outerShdw>
            </a:effectLst>
          </p:spPr>
          <p:txBody>
            <a:bodyPr anchor="ctr"/>
            <a:lstStyle/>
            <a:p>
              <a:pPr marL="0" marR="0" lvl="0" indent="0" algn="ctr" defTabSz="914400" eaLnBrk="0" fontAlgn="base" latinLnBrk="0" hangingPunct="0">
                <a:spcBef>
                  <a:spcPct val="0"/>
                </a:spcBef>
                <a:spcAft>
                  <a:spcPct val="0"/>
                </a:spcAft>
                <a:buClrTx/>
                <a:buSzTx/>
                <a:buFontTx/>
                <a:buNone/>
                <a:tabLst/>
                <a:defRPr/>
              </a:pPr>
              <a:endParaRPr kumimoji="0" lang="de-DE" sz="1200" b="0" i="0" u="none" strike="noStrike" kern="0" cap="none" spc="0" normalizeH="0" baseline="0" noProof="0" dirty="0">
                <a:ln>
                  <a:noFill/>
                </a:ln>
                <a:solidFill>
                  <a:prstClr val="white"/>
                </a:solidFill>
                <a:effectLst/>
                <a:uLnTx/>
                <a:uFillTx/>
                <a:latin typeface="+mn-lt"/>
                <a:ea typeface="+mn-ea"/>
                <a:cs typeface="+mn-cs"/>
              </a:endParaRPr>
            </a:p>
          </p:txBody>
        </p:sp>
      </p:grpSp>
      <p:sp>
        <p:nvSpPr>
          <p:cNvPr id="16" name="Rechteck: abgerundete Ecken 15">
            <a:extLst>
              <a:ext uri="{FF2B5EF4-FFF2-40B4-BE49-F238E27FC236}">
                <a16:creationId xmlns:a16="http://schemas.microsoft.com/office/drawing/2014/main" id="{0E391763-BE2A-E1E2-CFF6-9449AA6B6F1E}"/>
              </a:ext>
            </a:extLst>
          </p:cNvPr>
          <p:cNvSpPr/>
          <p:nvPr/>
        </p:nvSpPr>
        <p:spPr bwMode="auto">
          <a:xfrm>
            <a:off x="873950" y="1248448"/>
            <a:ext cx="6874056" cy="470656"/>
          </a:xfrm>
          <a:prstGeom prst="roundRect">
            <a:avLst/>
          </a:prstGeom>
          <a:solidFill>
            <a:srgbClr val="DC0A1E"/>
          </a:solidFill>
          <a:ln w="25400" cap="flat" cmpd="sng" algn="ctr">
            <a:solidFill>
              <a:schemeClr val="tx2"/>
            </a:solidFill>
            <a:prstDash val="solid"/>
          </a:ln>
          <a:effectLst>
            <a:outerShdw blurRad="50800" dist="38100" dir="18900000" algn="bl" rotWithShape="0">
              <a:prstClr val="black">
                <a:alpha val="40000"/>
              </a:prstClr>
            </a:outerShdw>
          </a:effectLst>
        </p:spPr>
        <p:txBody>
          <a:bodyPr lIns="90000" anchor="ctr"/>
          <a:lstStyle/>
          <a:p>
            <a:pPr marL="263525" indent="-263525" algn="ctr">
              <a:spcBef>
                <a:spcPts val="0"/>
              </a:spcBef>
              <a:buSzPct val="130000"/>
            </a:pPr>
            <a:r>
              <a:rPr lang="de-DE" sz="1200" b="1" spc="20" dirty="0">
                <a:solidFill>
                  <a:schemeClr val="bg1"/>
                </a:solidFill>
                <a:latin typeface="+mn-lt"/>
                <a:cs typeface="Arial" panose="020B0604020202020204" pitchFamily="34" charset="0"/>
              </a:rPr>
              <a:t>Frage: Wird die unterschiedliche Kinderzahl im Beitragsrecht </a:t>
            </a:r>
            <a:br>
              <a:rPr lang="de-DE" sz="1200" b="1" spc="20" dirty="0">
                <a:solidFill>
                  <a:schemeClr val="bg1"/>
                </a:solidFill>
                <a:latin typeface="+mn-lt"/>
                <a:cs typeface="Arial" panose="020B0604020202020204" pitchFamily="34" charset="0"/>
              </a:rPr>
            </a:br>
            <a:r>
              <a:rPr lang="de-DE" sz="1200" b="1" spc="20" dirty="0">
                <a:solidFill>
                  <a:schemeClr val="bg1"/>
                </a:solidFill>
                <a:latin typeface="+mn-lt"/>
                <a:cs typeface="Arial" panose="020B0604020202020204" pitchFamily="34" charset="0"/>
              </a:rPr>
              <a:t>ausreichend berücksichtigt?</a:t>
            </a:r>
          </a:p>
        </p:txBody>
      </p:sp>
      <p:sp>
        <p:nvSpPr>
          <p:cNvPr id="17" name="Rechteck: abgerundete Ecken 16">
            <a:extLst>
              <a:ext uri="{FF2B5EF4-FFF2-40B4-BE49-F238E27FC236}">
                <a16:creationId xmlns:a16="http://schemas.microsoft.com/office/drawing/2014/main" id="{0785A01F-6C08-83AB-7CA1-08619B5A0440}"/>
              </a:ext>
            </a:extLst>
          </p:cNvPr>
          <p:cNvSpPr/>
          <p:nvPr/>
        </p:nvSpPr>
        <p:spPr bwMode="auto">
          <a:xfrm>
            <a:off x="752716" y="1838422"/>
            <a:ext cx="7145492" cy="470656"/>
          </a:xfrm>
          <a:prstGeom prst="roundRect">
            <a:avLst/>
          </a:prstGeom>
          <a:solidFill>
            <a:schemeClr val="tx2">
              <a:lumMod val="20000"/>
              <a:lumOff val="80000"/>
            </a:schemeClr>
          </a:solidFill>
          <a:ln w="25400" cap="flat" cmpd="sng" algn="ctr">
            <a:solidFill>
              <a:schemeClr val="tx2">
                <a:lumMod val="20000"/>
                <a:lumOff val="80000"/>
              </a:schemeClr>
            </a:solidFill>
            <a:prstDash val="solid"/>
          </a:ln>
          <a:effectLst>
            <a:outerShdw blurRad="50800" dist="38100" dir="18900000" algn="bl" rotWithShape="0">
              <a:prstClr val="black">
                <a:alpha val="40000"/>
              </a:prstClr>
            </a:outerShdw>
          </a:effectLst>
        </p:spPr>
        <p:txBody>
          <a:bodyPr lIns="90000" anchor="ctr"/>
          <a:lstStyle/>
          <a:p>
            <a:pPr marL="263525" indent="-263525" algn="ctr">
              <a:spcBef>
                <a:spcPts val="0"/>
              </a:spcBef>
              <a:buSzPct val="130000"/>
            </a:pPr>
            <a:r>
              <a:rPr lang="de-DE" sz="1200" b="1" spc="20" dirty="0">
                <a:latin typeface="+mn-lt"/>
                <a:cs typeface="Arial" panose="020B0604020202020204" pitchFamily="34" charset="0"/>
              </a:rPr>
              <a:t>Erster Senat des Bundesverfassungsgerichts gibt mit Beschluss vom </a:t>
            </a:r>
            <a:br>
              <a:rPr lang="de-DE" sz="1200" b="1" spc="20" dirty="0">
                <a:latin typeface="+mn-lt"/>
                <a:cs typeface="Arial" panose="020B0604020202020204" pitchFamily="34" charset="0"/>
              </a:rPr>
            </a:br>
            <a:r>
              <a:rPr lang="de-DE" sz="1200" b="1" spc="20" dirty="0">
                <a:latin typeface="+mn-lt"/>
                <a:cs typeface="Arial" panose="020B0604020202020204" pitchFamily="34" charset="0"/>
              </a:rPr>
              <a:t>7. April 2022 Antwort: </a:t>
            </a:r>
            <a:endParaRPr lang="de-DE" sz="1200" spc="20" dirty="0">
              <a:latin typeface="+mn-lt"/>
              <a:cs typeface="Arial" panose="020B0604020202020204" pitchFamily="34" charset="0"/>
            </a:endParaRPr>
          </a:p>
        </p:txBody>
      </p:sp>
      <p:sp>
        <p:nvSpPr>
          <p:cNvPr id="18" name="Rechteck: abgerundete Ecken 17">
            <a:extLst>
              <a:ext uri="{FF2B5EF4-FFF2-40B4-BE49-F238E27FC236}">
                <a16:creationId xmlns:a16="http://schemas.microsoft.com/office/drawing/2014/main" id="{68C7B4D1-FA26-3A25-DC2E-90F009EFE6A7}"/>
              </a:ext>
            </a:extLst>
          </p:cNvPr>
          <p:cNvSpPr/>
          <p:nvPr/>
        </p:nvSpPr>
        <p:spPr bwMode="auto">
          <a:xfrm>
            <a:off x="752716" y="3878256"/>
            <a:ext cx="7116525" cy="512847"/>
          </a:xfrm>
          <a:prstGeom prst="roundRect">
            <a:avLst/>
          </a:prstGeom>
          <a:solidFill>
            <a:srgbClr val="004070"/>
          </a:solidFill>
          <a:ln w="25400" cap="flat" cmpd="sng" algn="ctr">
            <a:solidFill>
              <a:srgbClr val="004070"/>
            </a:solidFill>
            <a:prstDash val="solid"/>
          </a:ln>
          <a:effectLst>
            <a:outerShdw blurRad="50800" dist="38100" dir="18900000" algn="bl" rotWithShape="0">
              <a:prstClr val="black">
                <a:alpha val="40000"/>
              </a:prstClr>
            </a:outerShdw>
          </a:effectLst>
        </p:spPr>
        <p:txBody>
          <a:bodyPr lIns="72000" tIns="72000" rIns="36000" anchor="ctr" anchorCtr="0"/>
          <a:lstStyle/>
          <a:p>
            <a:pPr algn="ctr">
              <a:lnSpc>
                <a:spcPts val="2200"/>
              </a:lnSpc>
            </a:pPr>
            <a:r>
              <a:rPr lang="de-DE" sz="1200" b="1" spc="20" dirty="0">
                <a:solidFill>
                  <a:schemeClr val="bg1"/>
                </a:solidFill>
                <a:latin typeface="+mn-lt"/>
                <a:ea typeface="Times New Roman" panose="02020603050405020304" pitchFamily="18" charset="0"/>
              </a:rPr>
              <a:t>Ein möglicher Lösungsansatz: </a:t>
            </a:r>
            <a:r>
              <a:rPr lang="de-DE" sz="1200" spc="20" dirty="0">
                <a:solidFill>
                  <a:schemeClr val="bg1"/>
                </a:solidFill>
                <a:latin typeface="+mn-lt"/>
                <a:ea typeface="Times New Roman" panose="02020603050405020304" pitchFamily="18" charset="0"/>
              </a:rPr>
              <a:t>Bonusregelung in Abhängigkeit von der Kinderzahl</a:t>
            </a:r>
            <a:endParaRPr lang="de-DE" sz="1200" spc="10" dirty="0">
              <a:solidFill>
                <a:schemeClr val="bg1"/>
              </a:solidFill>
              <a:effectLst/>
              <a:latin typeface="+mn-lt"/>
              <a:ea typeface="Times New Roman" panose="02020603050405020304" pitchFamily="18" charset="0"/>
            </a:endParaRPr>
          </a:p>
        </p:txBody>
      </p:sp>
    </p:spTree>
    <p:extLst>
      <p:ext uri="{BB962C8B-B14F-4D97-AF65-F5344CB8AC3E}">
        <p14:creationId xmlns:p14="http://schemas.microsoft.com/office/powerpoint/2010/main" val="2398933272"/>
      </p:ext>
    </p:extLst>
  </p:cSld>
  <p:clrMapOvr>
    <a:masterClrMapping/>
  </p:clrMapOvr>
  <p:transition advClick="0" advTm="600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AEE7B0F-BBBA-4B5B-BC5D-B33BF5AC13FB}"/>
              </a:ext>
            </a:extLst>
          </p:cNvPr>
          <p:cNvSpPr>
            <a:spLocks noGrp="1"/>
          </p:cNvSpPr>
          <p:nvPr>
            <p:ph sz="quarter" idx="13"/>
          </p:nvPr>
        </p:nvSpPr>
        <p:spPr>
          <a:xfrm>
            <a:off x="468314" y="1275874"/>
            <a:ext cx="7956000" cy="3304698"/>
          </a:xfrm>
        </p:spPr>
        <p:txBody>
          <a:bodyPr/>
          <a:lstStyle/>
          <a:p>
            <a:pPr marL="0" indent="0">
              <a:lnSpc>
                <a:spcPts val="1650"/>
              </a:lnSpc>
              <a:spcBef>
                <a:spcPts val="900"/>
              </a:spcBef>
              <a:buSzPct val="130000"/>
              <a:buNone/>
              <a:tabLst>
                <a:tab pos="6319838" algn="r"/>
              </a:tabLst>
            </a:pPr>
            <a:endParaRPr lang="de-DE" sz="1350" spc="8" dirty="0"/>
          </a:p>
          <a:p>
            <a:pPr marL="0" indent="0">
              <a:lnSpc>
                <a:spcPts val="1650"/>
              </a:lnSpc>
              <a:spcBef>
                <a:spcPts val="900"/>
              </a:spcBef>
              <a:buSzPct val="130000"/>
              <a:buNone/>
              <a:tabLst>
                <a:tab pos="6319838" algn="r"/>
              </a:tabLst>
            </a:pPr>
            <a:endParaRPr lang="de-DE" sz="1350" spc="8" dirty="0"/>
          </a:p>
        </p:txBody>
      </p:sp>
      <p:sp>
        <p:nvSpPr>
          <p:cNvPr id="5" name="Fußzeilenplatzhalter 4">
            <a:extLst>
              <a:ext uri="{FF2B5EF4-FFF2-40B4-BE49-F238E27FC236}">
                <a16:creationId xmlns:a16="http://schemas.microsoft.com/office/drawing/2014/main" id="{F126D435-0F31-45AB-A09F-BBF1775D8634}"/>
              </a:ext>
            </a:extLst>
          </p:cNvPr>
          <p:cNvSpPr>
            <a:spLocks noGrp="1"/>
          </p:cNvSpPr>
          <p:nvPr>
            <p:ph type="ftr" sz="quarter" idx="15"/>
          </p:nvPr>
        </p:nvSpPr>
        <p:spPr/>
        <p:txBody>
          <a:bodyPr/>
          <a:lstStyle/>
          <a:p>
            <a:r>
              <a:rPr lang="de-DE"/>
              <a:t>Alles Wichtige für das Jahr 2023</a:t>
            </a:r>
            <a:endParaRPr lang="de-DE" dirty="0"/>
          </a:p>
        </p:txBody>
      </p:sp>
      <p:sp>
        <p:nvSpPr>
          <p:cNvPr id="6" name="Foliennummernplatzhalter 5">
            <a:extLst>
              <a:ext uri="{FF2B5EF4-FFF2-40B4-BE49-F238E27FC236}">
                <a16:creationId xmlns:a16="http://schemas.microsoft.com/office/drawing/2014/main" id="{8A56B324-52AC-4670-8D33-9930B00BAF63}"/>
              </a:ext>
            </a:extLst>
          </p:cNvPr>
          <p:cNvSpPr>
            <a:spLocks noGrp="1"/>
          </p:cNvSpPr>
          <p:nvPr>
            <p:ph type="sldNum" sz="quarter" idx="16"/>
          </p:nvPr>
        </p:nvSpPr>
        <p:spPr/>
        <p:txBody>
          <a:bodyPr/>
          <a:lstStyle/>
          <a:p>
            <a:fld id="{BE799682-1F0A-4BE5-A402-BB0EBC4D5055}" type="slidenum">
              <a:rPr lang="de-DE" smtClean="0"/>
              <a:pPr/>
              <a:t>34</a:t>
            </a:fld>
            <a:endParaRPr lang="de-DE" dirty="0"/>
          </a:p>
        </p:txBody>
      </p:sp>
      <p:sp>
        <p:nvSpPr>
          <p:cNvPr id="7" name="Titel 5">
            <a:extLst>
              <a:ext uri="{FF2B5EF4-FFF2-40B4-BE49-F238E27FC236}">
                <a16:creationId xmlns:a16="http://schemas.microsoft.com/office/drawing/2014/main" id="{70DDC8F4-C5A2-4C1A-AA3B-79466688E98D}"/>
              </a:ext>
            </a:extLst>
          </p:cNvPr>
          <p:cNvSpPr>
            <a:spLocks noGrp="1"/>
          </p:cNvSpPr>
          <p:nvPr>
            <p:ph type="title"/>
          </p:nvPr>
        </p:nvSpPr>
        <p:spPr>
          <a:xfrm>
            <a:off x="455616" y="288133"/>
            <a:ext cx="7413625" cy="404209"/>
          </a:xfrm>
        </p:spPr>
        <p:txBody>
          <a:bodyPr/>
          <a:lstStyle/>
          <a:p>
            <a:r>
              <a:rPr lang="de-DE" spc="8" dirty="0"/>
              <a:t>Weitere Änderungen kurz &amp; kompakt</a:t>
            </a:r>
            <a:endParaRPr lang="de-DE" dirty="0"/>
          </a:p>
        </p:txBody>
      </p:sp>
      <p:sp>
        <p:nvSpPr>
          <p:cNvPr id="8" name="Textplatzhalter 7">
            <a:extLst>
              <a:ext uri="{FF2B5EF4-FFF2-40B4-BE49-F238E27FC236}">
                <a16:creationId xmlns:a16="http://schemas.microsoft.com/office/drawing/2014/main" id="{B451CA5E-0D9D-4D1F-B3A7-1675D889B60B}"/>
              </a:ext>
            </a:extLst>
          </p:cNvPr>
          <p:cNvSpPr>
            <a:spLocks noGrp="1"/>
          </p:cNvSpPr>
          <p:nvPr>
            <p:ph type="body" sz="quarter" idx="14"/>
          </p:nvPr>
        </p:nvSpPr>
        <p:spPr>
          <a:xfrm>
            <a:off x="468313" y="692945"/>
            <a:ext cx="7416800" cy="258603"/>
          </a:xfrm>
        </p:spPr>
        <p:txBody>
          <a:bodyPr/>
          <a:lstStyle/>
          <a:p>
            <a:r>
              <a:rPr lang="de-DE" b="0" spc="8" dirty="0"/>
              <a:t>Pflegeversicherung: Auswirkungen des BVerfG-Urteils</a:t>
            </a:r>
          </a:p>
        </p:txBody>
      </p:sp>
      <p:sp>
        <p:nvSpPr>
          <p:cNvPr id="2" name="Rechteck 1">
            <a:extLst>
              <a:ext uri="{FF2B5EF4-FFF2-40B4-BE49-F238E27FC236}">
                <a16:creationId xmlns:a16="http://schemas.microsoft.com/office/drawing/2014/main" id="{239B2D50-F8CC-53AF-AEBD-22EB8C853ACC}"/>
              </a:ext>
            </a:extLst>
          </p:cNvPr>
          <p:cNvSpPr/>
          <p:nvPr/>
        </p:nvSpPr>
        <p:spPr>
          <a:xfrm>
            <a:off x="455616" y="1275874"/>
            <a:ext cx="7668159" cy="575796"/>
          </a:xfrm>
          <a:prstGeom prst="rect">
            <a:avLst/>
          </a:prstGeom>
          <a:solidFill>
            <a:srgbClr val="004070"/>
          </a:solidFill>
          <a:ln w="25400" cap="flat" cmpd="sng" algn="ctr">
            <a:solidFill>
              <a:srgbClr val="004070"/>
            </a:solidFill>
            <a:prstDash val="solid"/>
          </a:ln>
          <a:effectLst>
            <a:outerShdw blurRad="50800" dist="38100" dir="18900000" algn="bl" rotWithShape="0">
              <a:prstClr val="black">
                <a:alpha val="40000"/>
              </a:prstClr>
            </a:outerShdw>
          </a:effectLst>
        </p:spPr>
        <p:txBody>
          <a:bodyPr anchor="ctr"/>
          <a:lstStyle/>
          <a:p>
            <a:pPr marL="0" marR="0" lvl="0" indent="0" algn="ctr" defTabSz="914400" eaLnBrk="0" fontAlgn="base" latinLnBrk="0" hangingPunct="0">
              <a:spcBef>
                <a:spcPct val="0"/>
              </a:spcBef>
              <a:spcAft>
                <a:spcPct val="0"/>
              </a:spcAft>
              <a:buClrTx/>
              <a:buSzTx/>
              <a:buFontTx/>
              <a:buNone/>
              <a:tabLst/>
              <a:defRPr/>
            </a:pPr>
            <a:r>
              <a:rPr lang="de-DE" sz="1200" b="1" kern="0" spc="20" dirty="0">
                <a:solidFill>
                  <a:schemeClr val="bg1"/>
                </a:solidFill>
                <a:latin typeface="+mn-lt"/>
                <a:cs typeface="Arial" panose="020B0604020202020204" pitchFamily="34" charset="0"/>
              </a:rPr>
              <a:t>Berücksichtigung Kindererziehungsleistung in der sozialen Pflegeversicherung</a:t>
            </a:r>
            <a:endParaRPr kumimoji="0" lang="de-DE" sz="1200" b="1" i="0" u="none" strike="noStrike" kern="0" cap="none" spc="20" normalizeH="0" noProof="0" dirty="0">
              <a:ln>
                <a:noFill/>
              </a:ln>
              <a:solidFill>
                <a:schemeClr val="bg1"/>
              </a:solidFill>
              <a:effectLst/>
              <a:uLnTx/>
              <a:uFillTx/>
              <a:latin typeface="+mn-lt"/>
              <a:ea typeface="+mn-ea"/>
              <a:cs typeface="Arial" panose="020B0604020202020204" pitchFamily="34" charset="0"/>
            </a:endParaRPr>
          </a:p>
        </p:txBody>
      </p:sp>
      <p:grpSp>
        <p:nvGrpSpPr>
          <p:cNvPr id="4" name="Gruppieren 3">
            <a:extLst>
              <a:ext uri="{FF2B5EF4-FFF2-40B4-BE49-F238E27FC236}">
                <a16:creationId xmlns:a16="http://schemas.microsoft.com/office/drawing/2014/main" id="{DDE4F135-B841-7E47-2872-89B7CC0148C7}"/>
              </a:ext>
            </a:extLst>
          </p:cNvPr>
          <p:cNvGrpSpPr/>
          <p:nvPr/>
        </p:nvGrpSpPr>
        <p:grpSpPr>
          <a:xfrm>
            <a:off x="455616" y="1928967"/>
            <a:ext cx="5077541" cy="2116604"/>
            <a:chOff x="900112" y="2628275"/>
            <a:chExt cx="5077541" cy="2646693"/>
          </a:xfrm>
          <a:solidFill>
            <a:schemeClr val="accent1"/>
          </a:solidFill>
        </p:grpSpPr>
        <p:grpSp>
          <p:nvGrpSpPr>
            <p:cNvPr id="9" name="Gruppieren 8">
              <a:extLst>
                <a:ext uri="{FF2B5EF4-FFF2-40B4-BE49-F238E27FC236}">
                  <a16:creationId xmlns:a16="http://schemas.microsoft.com/office/drawing/2014/main" id="{2D681557-B8BD-894E-D0F9-C4E2E80CF6D2}"/>
                </a:ext>
              </a:extLst>
            </p:cNvPr>
            <p:cNvGrpSpPr/>
            <p:nvPr/>
          </p:nvGrpSpPr>
          <p:grpSpPr>
            <a:xfrm>
              <a:off x="900112" y="2628275"/>
              <a:ext cx="2448272" cy="2097541"/>
              <a:chOff x="900112" y="2574274"/>
              <a:chExt cx="2448272" cy="2097541"/>
            </a:xfrm>
            <a:grpFill/>
          </p:grpSpPr>
          <p:sp>
            <p:nvSpPr>
              <p:cNvPr id="14" name="Rechteck 13">
                <a:extLst>
                  <a:ext uri="{FF2B5EF4-FFF2-40B4-BE49-F238E27FC236}">
                    <a16:creationId xmlns:a16="http://schemas.microsoft.com/office/drawing/2014/main" id="{CB1CCA5B-17AC-AAC1-2412-2450B093A7EF}"/>
                  </a:ext>
                </a:extLst>
              </p:cNvPr>
              <p:cNvSpPr/>
              <p:nvPr/>
            </p:nvSpPr>
            <p:spPr bwMode="auto">
              <a:xfrm>
                <a:off x="900112" y="3059998"/>
                <a:ext cx="2448272" cy="1611817"/>
              </a:xfrm>
              <a:prstGeom prst="rect">
                <a:avLst/>
              </a:prstGeom>
              <a:solidFill>
                <a:srgbClr val="DC0A1E"/>
              </a:solidFill>
              <a:ln w="25400" cap="flat" cmpd="sng" algn="ctr">
                <a:solidFill>
                  <a:srgbClr val="DC0A1E"/>
                </a:solidFill>
                <a:prstDash val="solid"/>
              </a:ln>
              <a:effectLst>
                <a:outerShdw blurRad="50800" dist="38100" dir="18900000" algn="bl" rotWithShape="0">
                  <a:prstClr val="black">
                    <a:alpha val="40000"/>
                  </a:prstClr>
                </a:outerShdw>
              </a:effectLst>
            </p:spPr>
            <p:txBody>
              <a:bodyPr lIns="72000" tIns="72000" rIns="36000" anchor="ctr" anchorCtr="0"/>
              <a:lstStyle/>
              <a:p>
                <a:pPr algn="ctr"/>
                <a:r>
                  <a:rPr lang="de-DE" sz="1200" spc="10" dirty="0">
                    <a:solidFill>
                      <a:schemeClr val="bg1"/>
                    </a:solidFill>
                    <a:effectLst/>
                    <a:latin typeface="+mn-lt"/>
                    <a:ea typeface="Times New Roman" panose="02020603050405020304" pitchFamily="18" charset="0"/>
                  </a:rPr>
                  <a:t>Beitragsanteil Arbeitnehmer</a:t>
                </a:r>
              </a:p>
              <a:p>
                <a:pPr algn="ctr"/>
                <a:r>
                  <a:rPr lang="de-DE" sz="1200" spc="10" dirty="0">
                    <a:solidFill>
                      <a:schemeClr val="bg1"/>
                    </a:solidFill>
                    <a:effectLst/>
                    <a:latin typeface="+mn-lt"/>
                    <a:ea typeface="Times New Roman" panose="02020603050405020304" pitchFamily="18" charset="0"/>
                  </a:rPr>
                  <a:t>(&lt;23 Jahre oder </a:t>
                </a:r>
                <a:r>
                  <a:rPr lang="de-DE" sz="1200" b="1" spc="10" dirty="0">
                    <a:solidFill>
                      <a:schemeClr val="bg1"/>
                    </a:solidFill>
                    <a:effectLst/>
                    <a:latin typeface="+mn-lt"/>
                    <a:ea typeface="Times New Roman" panose="02020603050405020304" pitchFamily="18" charset="0"/>
                  </a:rPr>
                  <a:t>mit Kind</a:t>
                </a:r>
                <a:r>
                  <a:rPr lang="de-DE" sz="1200" spc="10" dirty="0">
                    <a:solidFill>
                      <a:schemeClr val="bg1"/>
                    </a:solidFill>
                    <a:effectLst/>
                    <a:latin typeface="+mn-lt"/>
                    <a:ea typeface="Times New Roman" panose="02020603050405020304" pitchFamily="18" charset="0"/>
                  </a:rPr>
                  <a:t>):</a:t>
                </a:r>
              </a:p>
              <a:p>
                <a:pPr algn="ctr"/>
                <a:endParaRPr lang="de-DE" sz="1200" spc="10" dirty="0">
                  <a:solidFill>
                    <a:schemeClr val="bg1"/>
                  </a:solidFill>
                  <a:latin typeface="+mn-lt"/>
                  <a:ea typeface="Times New Roman" panose="02020603050405020304" pitchFamily="18" charset="0"/>
                </a:endParaRPr>
              </a:p>
              <a:p>
                <a:pPr algn="ctr"/>
                <a:r>
                  <a:rPr lang="de-DE" sz="1200" b="1" spc="10" dirty="0">
                    <a:solidFill>
                      <a:schemeClr val="bg1"/>
                    </a:solidFill>
                    <a:effectLst/>
                    <a:latin typeface="+mn-lt"/>
                    <a:ea typeface="Times New Roman" panose="02020603050405020304" pitchFamily="18" charset="0"/>
                  </a:rPr>
                  <a:t>1,525 %</a:t>
                </a:r>
              </a:p>
              <a:p>
                <a:pPr algn="ctr"/>
                <a:endParaRPr lang="de-DE" sz="1200" spc="10" dirty="0">
                  <a:solidFill>
                    <a:schemeClr val="bg1"/>
                  </a:solidFill>
                  <a:effectLst/>
                  <a:latin typeface="+mn-lt"/>
                  <a:ea typeface="Times New Roman" panose="02020603050405020304" pitchFamily="18" charset="0"/>
                  <a:cs typeface="Arial" panose="020B0604020202020204" pitchFamily="34" charset="0"/>
                </a:endParaRPr>
              </a:p>
              <a:p>
                <a:pPr algn="ctr"/>
                <a:r>
                  <a:rPr lang="de-DE" sz="1200" spc="10" dirty="0">
                    <a:solidFill>
                      <a:schemeClr val="bg1"/>
                    </a:solidFill>
                    <a:effectLst/>
                    <a:latin typeface="+mn-lt"/>
                    <a:ea typeface="Times New Roman" panose="02020603050405020304" pitchFamily="18" charset="0"/>
                    <a:cs typeface="Arial" panose="020B0604020202020204" pitchFamily="34" charset="0"/>
                  </a:rPr>
                  <a:t>(Sachsen = 2,025 %)</a:t>
                </a:r>
              </a:p>
            </p:txBody>
          </p:sp>
          <p:sp>
            <p:nvSpPr>
              <p:cNvPr id="15" name="Pfeil: nach unten 14">
                <a:extLst>
                  <a:ext uri="{FF2B5EF4-FFF2-40B4-BE49-F238E27FC236}">
                    <a16:creationId xmlns:a16="http://schemas.microsoft.com/office/drawing/2014/main" id="{6D947E42-87CB-5FC6-9506-544C96340E30}"/>
                  </a:ext>
                </a:extLst>
              </p:cNvPr>
              <p:cNvSpPr/>
              <p:nvPr/>
            </p:nvSpPr>
            <p:spPr bwMode="auto">
              <a:xfrm>
                <a:off x="1932630" y="2574274"/>
                <a:ext cx="360363" cy="431999"/>
              </a:xfrm>
              <a:prstGeom prst="downArrow">
                <a:avLst/>
              </a:prstGeom>
              <a:solidFill>
                <a:srgbClr val="DC0A1E"/>
              </a:solidFill>
              <a:ln w="19050" cap="flat" cmpd="sng" algn="ctr">
                <a:solidFill>
                  <a:srgbClr val="DC0A1E"/>
                </a:solidFill>
                <a:prstDash val="solid"/>
              </a:ln>
              <a:effectLst>
                <a:outerShdw blurRad="50800" dist="38100" dir="13500000" algn="br" rotWithShape="0">
                  <a:sysClr val="windowText" lastClr="000000">
                    <a:alpha val="40000"/>
                  </a:sysClr>
                </a:outerShdw>
              </a:effectLst>
            </p:spPr>
            <p:txBody>
              <a:bodyPr anchor="ctr"/>
              <a:lstStyle/>
              <a:p>
                <a:pPr marL="0" marR="0" lvl="0" indent="0" algn="ctr" defTabSz="914400" eaLnBrk="0" fontAlgn="base" latinLnBrk="0" hangingPunct="0">
                  <a:spcBef>
                    <a:spcPct val="0"/>
                  </a:spcBef>
                  <a:spcAft>
                    <a:spcPct val="0"/>
                  </a:spcAft>
                  <a:buClrTx/>
                  <a:buSzTx/>
                  <a:buFontTx/>
                  <a:buNone/>
                  <a:tabLst/>
                  <a:defRPr/>
                </a:pPr>
                <a:endParaRPr kumimoji="0" lang="de-DE" sz="1200" b="0" i="0" u="none" strike="noStrike" kern="0" cap="none" spc="0" normalizeH="0" baseline="0" noProof="0" dirty="0">
                  <a:ln>
                    <a:noFill/>
                  </a:ln>
                  <a:solidFill>
                    <a:prstClr val="white"/>
                  </a:solidFill>
                  <a:effectLst/>
                  <a:uLnTx/>
                  <a:uFillTx/>
                  <a:latin typeface="+mn-lt"/>
                  <a:ea typeface="+mn-ea"/>
                  <a:cs typeface="+mn-cs"/>
                </a:endParaRPr>
              </a:p>
            </p:txBody>
          </p:sp>
        </p:grpSp>
        <p:grpSp>
          <p:nvGrpSpPr>
            <p:cNvPr id="10" name="Gruppieren 9">
              <a:extLst>
                <a:ext uri="{FF2B5EF4-FFF2-40B4-BE49-F238E27FC236}">
                  <a16:creationId xmlns:a16="http://schemas.microsoft.com/office/drawing/2014/main" id="{62209170-1A1A-FD88-78B6-2D1C702C1114}"/>
                </a:ext>
              </a:extLst>
            </p:cNvPr>
            <p:cNvGrpSpPr/>
            <p:nvPr/>
          </p:nvGrpSpPr>
          <p:grpSpPr>
            <a:xfrm>
              <a:off x="3529381" y="2628275"/>
              <a:ext cx="2448272" cy="2097542"/>
              <a:chOff x="4717381" y="2574901"/>
              <a:chExt cx="2448272" cy="2097542"/>
            </a:xfrm>
            <a:grpFill/>
          </p:grpSpPr>
          <p:sp>
            <p:nvSpPr>
              <p:cNvPr id="12" name="Rechteck 11">
                <a:extLst>
                  <a:ext uri="{FF2B5EF4-FFF2-40B4-BE49-F238E27FC236}">
                    <a16:creationId xmlns:a16="http://schemas.microsoft.com/office/drawing/2014/main" id="{D77E20B3-297E-ED21-98DF-8248BEE10223}"/>
                  </a:ext>
                </a:extLst>
              </p:cNvPr>
              <p:cNvSpPr/>
              <p:nvPr/>
            </p:nvSpPr>
            <p:spPr bwMode="auto">
              <a:xfrm>
                <a:off x="4717381" y="3059997"/>
                <a:ext cx="2448272" cy="1612446"/>
              </a:xfrm>
              <a:prstGeom prst="rect">
                <a:avLst/>
              </a:prstGeom>
              <a:solidFill>
                <a:srgbClr val="DC0A1E"/>
              </a:solidFill>
              <a:ln w="25400" cap="flat" cmpd="sng" algn="ctr">
                <a:solidFill>
                  <a:srgbClr val="DC0A1E"/>
                </a:solidFill>
                <a:prstDash val="solid"/>
              </a:ln>
              <a:effectLst>
                <a:outerShdw blurRad="50800" dist="38100" dir="18900000" algn="bl" rotWithShape="0">
                  <a:prstClr val="black">
                    <a:alpha val="40000"/>
                  </a:prstClr>
                </a:outerShdw>
              </a:effectLst>
            </p:spPr>
            <p:txBody>
              <a:bodyPr lIns="72000" tIns="72000" rIns="36000" anchor="ctr" anchorCtr="0"/>
              <a:lstStyle/>
              <a:p>
                <a:pPr algn="ctr"/>
                <a:r>
                  <a:rPr lang="de-DE" sz="1200" spc="10" dirty="0">
                    <a:solidFill>
                      <a:schemeClr val="bg1"/>
                    </a:solidFill>
                    <a:effectLst/>
                    <a:latin typeface="+mn-lt"/>
                    <a:ea typeface="Times New Roman" panose="02020603050405020304" pitchFamily="18" charset="0"/>
                  </a:rPr>
                  <a:t>Beitragsanteil Arbeitnehmer</a:t>
                </a:r>
              </a:p>
              <a:p>
                <a:pPr algn="ctr"/>
                <a:r>
                  <a:rPr lang="de-DE" sz="1200" spc="10" dirty="0">
                    <a:solidFill>
                      <a:schemeClr val="bg1"/>
                    </a:solidFill>
                    <a:effectLst/>
                    <a:latin typeface="+mn-lt"/>
                    <a:ea typeface="Times New Roman" panose="02020603050405020304" pitchFamily="18" charset="0"/>
                  </a:rPr>
                  <a:t>(≥23* Jahre und </a:t>
                </a:r>
                <a:r>
                  <a:rPr lang="de-DE" sz="1200" b="1" spc="10" dirty="0">
                    <a:solidFill>
                      <a:schemeClr val="bg1"/>
                    </a:solidFill>
                    <a:effectLst/>
                    <a:latin typeface="+mn-lt"/>
                    <a:ea typeface="Times New Roman" panose="02020603050405020304" pitchFamily="18" charset="0"/>
                  </a:rPr>
                  <a:t>kinderlos</a:t>
                </a:r>
                <a:r>
                  <a:rPr lang="de-DE" sz="1200" spc="10" dirty="0">
                    <a:solidFill>
                      <a:schemeClr val="bg1"/>
                    </a:solidFill>
                    <a:effectLst/>
                    <a:latin typeface="+mn-lt"/>
                    <a:ea typeface="Times New Roman" panose="02020603050405020304" pitchFamily="18" charset="0"/>
                  </a:rPr>
                  <a:t>):</a:t>
                </a:r>
              </a:p>
              <a:p>
                <a:pPr algn="ctr"/>
                <a:endParaRPr lang="de-DE" sz="1200" spc="10" dirty="0">
                  <a:solidFill>
                    <a:schemeClr val="bg1"/>
                  </a:solidFill>
                  <a:latin typeface="+mn-lt"/>
                  <a:ea typeface="Times New Roman" panose="02020603050405020304" pitchFamily="18" charset="0"/>
                </a:endParaRPr>
              </a:p>
              <a:p>
                <a:pPr algn="ctr"/>
                <a:r>
                  <a:rPr lang="de-DE" sz="1200" b="1" spc="10" dirty="0">
                    <a:solidFill>
                      <a:schemeClr val="bg1"/>
                    </a:solidFill>
                    <a:effectLst/>
                    <a:latin typeface="+mn-lt"/>
                    <a:ea typeface="Times New Roman" panose="02020603050405020304" pitchFamily="18" charset="0"/>
                  </a:rPr>
                  <a:t>1,875 %</a:t>
                </a:r>
              </a:p>
              <a:p>
                <a:pPr algn="ctr"/>
                <a:endParaRPr lang="de-DE" sz="1200" spc="10" dirty="0">
                  <a:solidFill>
                    <a:schemeClr val="bg1"/>
                  </a:solidFill>
                  <a:effectLst/>
                  <a:latin typeface="+mn-lt"/>
                  <a:ea typeface="Times New Roman" panose="02020603050405020304" pitchFamily="18" charset="0"/>
                  <a:cs typeface="Arial" panose="020B0604020202020204" pitchFamily="34" charset="0"/>
                </a:endParaRPr>
              </a:p>
              <a:p>
                <a:pPr algn="ctr"/>
                <a:r>
                  <a:rPr lang="de-DE" sz="1200" spc="10" dirty="0">
                    <a:solidFill>
                      <a:schemeClr val="bg1"/>
                    </a:solidFill>
                    <a:effectLst/>
                    <a:latin typeface="+mn-lt"/>
                    <a:ea typeface="Times New Roman" panose="02020603050405020304" pitchFamily="18" charset="0"/>
                    <a:cs typeface="Arial" panose="020B0604020202020204" pitchFamily="34" charset="0"/>
                  </a:rPr>
                  <a:t>(Sachsen = 2,375 %)</a:t>
                </a:r>
                <a:endParaRPr lang="de-DE" sz="1200" spc="10" dirty="0">
                  <a:solidFill>
                    <a:schemeClr val="bg1"/>
                  </a:solidFill>
                  <a:effectLst/>
                  <a:latin typeface="+mn-lt"/>
                  <a:ea typeface="Times New Roman" panose="02020603050405020304" pitchFamily="18" charset="0"/>
                </a:endParaRPr>
              </a:p>
            </p:txBody>
          </p:sp>
          <p:sp>
            <p:nvSpPr>
              <p:cNvPr id="13" name="Pfeil: nach unten 12">
                <a:extLst>
                  <a:ext uri="{FF2B5EF4-FFF2-40B4-BE49-F238E27FC236}">
                    <a16:creationId xmlns:a16="http://schemas.microsoft.com/office/drawing/2014/main" id="{9C1D0B35-016B-80AC-AF98-662616EA5030}"/>
                  </a:ext>
                </a:extLst>
              </p:cNvPr>
              <p:cNvSpPr/>
              <p:nvPr/>
            </p:nvSpPr>
            <p:spPr bwMode="auto">
              <a:xfrm>
                <a:off x="5629027" y="2574901"/>
                <a:ext cx="360363" cy="431999"/>
              </a:xfrm>
              <a:prstGeom prst="downArrow">
                <a:avLst/>
              </a:prstGeom>
              <a:solidFill>
                <a:srgbClr val="DC0A1E"/>
              </a:solidFill>
              <a:ln w="19050" cap="flat" cmpd="sng" algn="ctr">
                <a:solidFill>
                  <a:srgbClr val="DC0A1E"/>
                </a:solidFill>
                <a:prstDash val="solid"/>
              </a:ln>
              <a:effectLst>
                <a:outerShdw blurRad="50800" dist="38100" dir="13500000" algn="br" rotWithShape="0">
                  <a:sysClr val="windowText" lastClr="000000">
                    <a:alpha val="40000"/>
                  </a:sysClr>
                </a:outerShdw>
              </a:effectLst>
            </p:spPr>
            <p:txBody>
              <a:bodyPr anchor="ctr"/>
              <a:lstStyle/>
              <a:p>
                <a:pPr marL="0" marR="0" lvl="0" indent="0" algn="ctr" defTabSz="914400" eaLnBrk="0" fontAlgn="base" latinLnBrk="0" hangingPunct="0">
                  <a:spcBef>
                    <a:spcPct val="0"/>
                  </a:spcBef>
                  <a:spcAft>
                    <a:spcPct val="0"/>
                  </a:spcAft>
                  <a:buClrTx/>
                  <a:buSzTx/>
                  <a:buFontTx/>
                  <a:buNone/>
                  <a:tabLst/>
                  <a:defRPr/>
                </a:pPr>
                <a:endParaRPr kumimoji="0" lang="de-DE" sz="1200" b="0" i="0" u="none" strike="noStrike" kern="0" cap="none" spc="0" normalizeH="0" baseline="0" noProof="0" dirty="0">
                  <a:ln>
                    <a:noFill/>
                  </a:ln>
                  <a:solidFill>
                    <a:schemeClr val="bg1"/>
                  </a:solidFill>
                  <a:effectLst/>
                  <a:uLnTx/>
                  <a:uFillTx/>
                  <a:latin typeface="+mn-lt"/>
                  <a:ea typeface="+mn-ea"/>
                  <a:cs typeface="+mn-cs"/>
                </a:endParaRPr>
              </a:p>
            </p:txBody>
          </p:sp>
        </p:grpSp>
        <p:sp>
          <p:nvSpPr>
            <p:cNvPr id="11" name="Textfeld 10">
              <a:extLst>
                <a:ext uri="{FF2B5EF4-FFF2-40B4-BE49-F238E27FC236}">
                  <a16:creationId xmlns:a16="http://schemas.microsoft.com/office/drawing/2014/main" id="{831BD448-B0B3-FE44-EBB3-CBAEA7E281F9}"/>
                </a:ext>
              </a:extLst>
            </p:cNvPr>
            <p:cNvSpPr txBox="1"/>
            <p:nvPr/>
          </p:nvSpPr>
          <p:spPr>
            <a:xfrm rot="21238187">
              <a:off x="2509244" y="4644745"/>
              <a:ext cx="1820624" cy="630223"/>
            </a:xfrm>
            <a:prstGeom prst="ellipse">
              <a:avLst/>
            </a:prstGeom>
            <a:solidFill>
              <a:schemeClr val="tx2">
                <a:lumMod val="20000"/>
                <a:lumOff val="80000"/>
              </a:schemeClr>
            </a:solidFill>
            <a:ln w="38100">
              <a:solidFill>
                <a:srgbClr val="DC0A1E"/>
              </a:solidFill>
            </a:ln>
          </p:spPr>
          <p:txBody>
            <a:bodyPr wrap="square" rtlCol="0" anchor="ctr" anchorCtr="0">
              <a:spAutoFit/>
            </a:bodyPr>
            <a:lstStyle/>
            <a:p>
              <a:pPr algn="ctr"/>
              <a:r>
                <a:rPr lang="de-DE" sz="1200" b="1" dirty="0">
                  <a:latin typeface="+mn-lt"/>
                  <a:cs typeface="Arial" panose="020B0604020202020204" pitchFamily="34" charset="0"/>
                </a:rPr>
                <a:t>Status quo</a:t>
              </a:r>
            </a:p>
          </p:txBody>
        </p:sp>
      </p:grpSp>
      <p:grpSp>
        <p:nvGrpSpPr>
          <p:cNvPr id="16" name="Gruppieren 15">
            <a:extLst>
              <a:ext uri="{FF2B5EF4-FFF2-40B4-BE49-F238E27FC236}">
                <a16:creationId xmlns:a16="http://schemas.microsoft.com/office/drawing/2014/main" id="{0DDB8C19-9D42-83D0-8AF0-77B0C8B40B59}"/>
              </a:ext>
            </a:extLst>
          </p:cNvPr>
          <p:cNvGrpSpPr/>
          <p:nvPr/>
        </p:nvGrpSpPr>
        <p:grpSpPr>
          <a:xfrm>
            <a:off x="5675503" y="1923678"/>
            <a:ext cx="2448272" cy="1682726"/>
            <a:chOff x="5688000" y="2612978"/>
            <a:chExt cx="2448272" cy="2607018"/>
          </a:xfrm>
        </p:grpSpPr>
        <p:sp>
          <p:nvSpPr>
            <p:cNvPr id="17" name="Rechteck 16">
              <a:extLst>
                <a:ext uri="{FF2B5EF4-FFF2-40B4-BE49-F238E27FC236}">
                  <a16:creationId xmlns:a16="http://schemas.microsoft.com/office/drawing/2014/main" id="{EF8B4B0C-2CAF-428B-D862-9556DDBCB026}"/>
                </a:ext>
              </a:extLst>
            </p:cNvPr>
            <p:cNvSpPr/>
            <p:nvPr/>
          </p:nvSpPr>
          <p:spPr bwMode="auto">
            <a:xfrm>
              <a:off x="5688000" y="3222195"/>
              <a:ext cx="2448272" cy="1997801"/>
            </a:xfrm>
            <a:prstGeom prst="rect">
              <a:avLst/>
            </a:prstGeom>
            <a:solidFill>
              <a:schemeClr val="tx2">
                <a:lumMod val="20000"/>
                <a:lumOff val="80000"/>
              </a:schemeClr>
            </a:solidFill>
            <a:ln w="25400" cap="flat" cmpd="sng" algn="ctr">
              <a:solidFill>
                <a:schemeClr val="tx2">
                  <a:lumMod val="20000"/>
                  <a:lumOff val="80000"/>
                </a:schemeClr>
              </a:solidFill>
              <a:prstDash val="solid"/>
            </a:ln>
            <a:effectLst>
              <a:outerShdw blurRad="50800" dist="38100" dir="18900000" algn="bl" rotWithShape="0">
                <a:prstClr val="black">
                  <a:alpha val="40000"/>
                </a:prstClr>
              </a:outerShdw>
            </a:effectLst>
          </p:spPr>
          <p:txBody>
            <a:bodyPr lIns="72000" tIns="72000" rIns="36000" anchor="ctr" anchorCtr="0"/>
            <a:lstStyle/>
            <a:p>
              <a:pPr algn="ctr"/>
              <a:r>
                <a:rPr lang="de-DE" sz="1200" spc="10" dirty="0">
                  <a:effectLst/>
                  <a:latin typeface="+mn-lt"/>
                  <a:ea typeface="Times New Roman" panose="02020603050405020304" pitchFamily="18" charset="0"/>
                </a:rPr>
                <a:t>Beitragsbonus Arbeitnehmer</a:t>
              </a:r>
            </a:p>
            <a:p>
              <a:pPr algn="ctr"/>
              <a:r>
                <a:rPr lang="de-DE" sz="1200" spc="10" dirty="0">
                  <a:effectLst/>
                  <a:latin typeface="+mn-lt"/>
                  <a:ea typeface="Times New Roman" panose="02020603050405020304" pitchFamily="18" charset="0"/>
                  <a:cs typeface="Arial" panose="020B0604020202020204" pitchFamily="34" charset="0"/>
                </a:rPr>
                <a:t>(spätestens ab 1. Juli 2023)</a:t>
              </a:r>
              <a:r>
                <a:rPr lang="de-DE" sz="1200" spc="10" dirty="0">
                  <a:effectLst/>
                  <a:latin typeface="+mn-lt"/>
                  <a:ea typeface="Times New Roman" panose="02020603050405020304" pitchFamily="18" charset="0"/>
                </a:rPr>
                <a:t>:</a:t>
              </a:r>
            </a:p>
            <a:p>
              <a:pPr algn="ctr"/>
              <a:endParaRPr lang="de-DE" sz="1200" spc="10" dirty="0">
                <a:latin typeface="+mn-lt"/>
                <a:ea typeface="Times New Roman" panose="02020603050405020304" pitchFamily="18" charset="0"/>
              </a:endParaRPr>
            </a:p>
            <a:p>
              <a:pPr algn="ctr"/>
              <a:r>
                <a:rPr lang="de-DE" sz="1200" b="1" spc="10" dirty="0">
                  <a:effectLst/>
                  <a:latin typeface="+mn-lt"/>
                  <a:ea typeface="Times New Roman" panose="02020603050405020304" pitchFamily="18" charset="0"/>
                </a:rPr>
                <a:t>??? %</a:t>
              </a:r>
            </a:p>
            <a:p>
              <a:pPr algn="ctr"/>
              <a:endParaRPr lang="de-DE" sz="1200" spc="10" dirty="0">
                <a:effectLst/>
                <a:latin typeface="+mn-lt"/>
                <a:ea typeface="Times New Roman" panose="02020603050405020304" pitchFamily="18" charset="0"/>
                <a:cs typeface="Arial" panose="020B0604020202020204" pitchFamily="34" charset="0"/>
              </a:endParaRPr>
            </a:p>
            <a:p>
              <a:pPr algn="ctr"/>
              <a:r>
                <a:rPr lang="de-DE" sz="1200" b="1" spc="10" dirty="0">
                  <a:solidFill>
                    <a:srgbClr val="D50054"/>
                  </a:solidFill>
                  <a:effectLst/>
                  <a:latin typeface="+mn-lt"/>
                  <a:ea typeface="Times New Roman" panose="02020603050405020304" pitchFamily="18" charset="0"/>
                  <a:cs typeface="Arial" panose="020B0604020202020204" pitchFamily="34" charset="0"/>
                </a:rPr>
                <a:t>Wichtig:</a:t>
              </a:r>
              <a:r>
                <a:rPr lang="de-DE" sz="1200" spc="10" dirty="0">
                  <a:solidFill>
                    <a:srgbClr val="D50054"/>
                  </a:solidFill>
                  <a:effectLst/>
                  <a:latin typeface="+mn-lt"/>
                  <a:ea typeface="Times New Roman" panose="02020603050405020304" pitchFamily="18" charset="0"/>
                  <a:cs typeface="Arial" panose="020B0604020202020204" pitchFamily="34" charset="0"/>
                </a:rPr>
                <a:t> </a:t>
              </a:r>
              <a:r>
                <a:rPr lang="de-DE" sz="1200" spc="10" dirty="0">
                  <a:effectLst/>
                  <a:latin typeface="+mn-lt"/>
                  <a:ea typeface="Times New Roman" panose="02020603050405020304" pitchFamily="18" charset="0"/>
                  <a:cs typeface="Arial" panose="020B0604020202020204" pitchFamily="34" charset="0"/>
                </a:rPr>
                <a:t>Für jedes Kind!</a:t>
              </a:r>
              <a:endParaRPr lang="de-DE" sz="1200" spc="10" dirty="0">
                <a:effectLst/>
                <a:latin typeface="+mn-lt"/>
                <a:ea typeface="Times New Roman" panose="02020603050405020304" pitchFamily="18" charset="0"/>
              </a:endParaRPr>
            </a:p>
          </p:txBody>
        </p:sp>
        <p:sp>
          <p:nvSpPr>
            <p:cNvPr id="20" name="Pfeil: nach unten 19">
              <a:extLst>
                <a:ext uri="{FF2B5EF4-FFF2-40B4-BE49-F238E27FC236}">
                  <a16:creationId xmlns:a16="http://schemas.microsoft.com/office/drawing/2014/main" id="{47B4EB8A-4C00-7248-E462-12857479471C}"/>
                </a:ext>
              </a:extLst>
            </p:cNvPr>
            <p:cNvSpPr/>
            <p:nvPr/>
          </p:nvSpPr>
          <p:spPr bwMode="auto">
            <a:xfrm>
              <a:off x="6731954" y="2612978"/>
              <a:ext cx="360363" cy="535241"/>
            </a:xfrm>
            <a:prstGeom prst="downArrow">
              <a:avLst/>
            </a:prstGeom>
            <a:solidFill>
              <a:schemeClr val="tx2">
                <a:lumMod val="20000"/>
                <a:lumOff val="80000"/>
              </a:schemeClr>
            </a:solidFill>
            <a:ln w="19050" cap="flat" cmpd="sng" algn="ctr">
              <a:solidFill>
                <a:schemeClr val="tx2">
                  <a:lumMod val="20000"/>
                  <a:lumOff val="80000"/>
                </a:schemeClr>
              </a:solidFill>
              <a:prstDash val="solid"/>
            </a:ln>
            <a:effectLst>
              <a:outerShdw blurRad="50800" dist="38100" dir="13500000" algn="br" rotWithShape="0">
                <a:sysClr val="windowText" lastClr="000000">
                  <a:alpha val="40000"/>
                </a:sysClr>
              </a:outerShdw>
            </a:effectLst>
          </p:spPr>
          <p:txBody>
            <a:bodyPr anchor="ctr"/>
            <a:lstStyle/>
            <a:p>
              <a:pPr marL="0" marR="0" lvl="0" indent="0" algn="ctr" defTabSz="914400" eaLnBrk="0" fontAlgn="base" latinLnBrk="0" hangingPunct="0">
                <a:spcBef>
                  <a:spcPct val="0"/>
                </a:spcBef>
                <a:spcAft>
                  <a:spcPct val="0"/>
                </a:spcAft>
                <a:buClrTx/>
                <a:buSzTx/>
                <a:buFontTx/>
                <a:buNone/>
                <a:tabLst/>
                <a:defRPr/>
              </a:pPr>
              <a:endParaRPr kumimoji="0" lang="de-DE" sz="1200" b="0" i="0" u="none" strike="noStrike" kern="0" cap="none" spc="0" normalizeH="0" baseline="0" noProof="0" dirty="0">
                <a:ln>
                  <a:noFill/>
                </a:ln>
                <a:solidFill>
                  <a:prstClr val="white"/>
                </a:solidFill>
                <a:effectLst/>
                <a:uLnTx/>
                <a:uFillTx/>
                <a:latin typeface="+mn-lt"/>
                <a:ea typeface="+mn-ea"/>
                <a:cs typeface="+mn-cs"/>
              </a:endParaRPr>
            </a:p>
          </p:txBody>
        </p:sp>
      </p:grpSp>
      <p:sp>
        <p:nvSpPr>
          <p:cNvPr id="19" name="Textfeld 18">
            <a:extLst>
              <a:ext uri="{FF2B5EF4-FFF2-40B4-BE49-F238E27FC236}">
                <a16:creationId xmlns:a16="http://schemas.microsoft.com/office/drawing/2014/main" id="{8B99AA7B-BC48-4B0B-BBC8-9777392CF0FD}"/>
              </a:ext>
            </a:extLst>
          </p:cNvPr>
          <p:cNvSpPr txBox="1"/>
          <p:nvPr/>
        </p:nvSpPr>
        <p:spPr>
          <a:xfrm>
            <a:off x="719686" y="4580572"/>
            <a:ext cx="1284326" cy="246221"/>
          </a:xfrm>
          <a:prstGeom prst="rect">
            <a:avLst/>
          </a:prstGeom>
          <a:noFill/>
        </p:spPr>
        <p:txBody>
          <a:bodyPr wrap="none" rtlCol="0">
            <a:spAutoFit/>
          </a:bodyPr>
          <a:lstStyle/>
          <a:p>
            <a:r>
              <a:rPr lang="de-DE" sz="1000" dirty="0"/>
              <a:t>*mit Ausnahmen</a:t>
            </a:r>
          </a:p>
        </p:txBody>
      </p:sp>
    </p:spTree>
    <p:extLst>
      <p:ext uri="{BB962C8B-B14F-4D97-AF65-F5344CB8AC3E}">
        <p14:creationId xmlns:p14="http://schemas.microsoft.com/office/powerpoint/2010/main" val="1396134018"/>
      </p:ext>
    </p:extLst>
  </p:cSld>
  <p:clrMapOvr>
    <a:masterClrMapping/>
  </p:clrMapOvr>
  <p:transition advClick="0" advTm="600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AEE7B0F-BBBA-4B5B-BC5D-B33BF5AC13FB}"/>
              </a:ext>
            </a:extLst>
          </p:cNvPr>
          <p:cNvSpPr>
            <a:spLocks noGrp="1"/>
          </p:cNvSpPr>
          <p:nvPr>
            <p:ph sz="quarter" idx="13"/>
          </p:nvPr>
        </p:nvSpPr>
        <p:spPr>
          <a:xfrm>
            <a:off x="468314" y="1275874"/>
            <a:ext cx="7956000" cy="3304698"/>
          </a:xfrm>
        </p:spPr>
        <p:txBody>
          <a:bodyPr/>
          <a:lstStyle/>
          <a:p>
            <a:pPr marL="0" indent="0">
              <a:lnSpc>
                <a:spcPts val="1650"/>
              </a:lnSpc>
              <a:spcBef>
                <a:spcPts val="900"/>
              </a:spcBef>
              <a:buSzPct val="130000"/>
              <a:buNone/>
              <a:tabLst>
                <a:tab pos="6319838" algn="r"/>
              </a:tabLst>
            </a:pPr>
            <a:endParaRPr lang="de-DE" sz="1350" spc="8" dirty="0"/>
          </a:p>
          <a:p>
            <a:pPr marL="0" indent="0">
              <a:lnSpc>
                <a:spcPts val="1650"/>
              </a:lnSpc>
              <a:spcBef>
                <a:spcPts val="900"/>
              </a:spcBef>
              <a:buSzPct val="130000"/>
              <a:buNone/>
              <a:tabLst>
                <a:tab pos="6319838" algn="r"/>
              </a:tabLst>
            </a:pPr>
            <a:endParaRPr lang="de-DE" sz="1350" spc="8" dirty="0"/>
          </a:p>
          <a:p>
            <a:pPr marL="0" indent="0">
              <a:lnSpc>
                <a:spcPts val="1650"/>
              </a:lnSpc>
              <a:spcBef>
                <a:spcPts val="900"/>
              </a:spcBef>
              <a:buSzPct val="130000"/>
              <a:buNone/>
              <a:tabLst>
                <a:tab pos="6319838" algn="r"/>
              </a:tabLst>
            </a:pPr>
            <a:endParaRPr lang="de-DE" sz="1350" spc="8" dirty="0"/>
          </a:p>
          <a:p>
            <a:pPr marL="197644" indent="-197644">
              <a:lnSpc>
                <a:spcPts val="1650"/>
              </a:lnSpc>
              <a:spcBef>
                <a:spcPts val="900"/>
              </a:spcBef>
              <a:buSzPct val="130000"/>
              <a:tabLst>
                <a:tab pos="6319838" algn="r"/>
              </a:tabLst>
            </a:pPr>
            <a:endParaRPr lang="de-DE" sz="1350" spc="8" dirty="0"/>
          </a:p>
          <a:p>
            <a:pPr marL="0" indent="0">
              <a:lnSpc>
                <a:spcPts val="1650"/>
              </a:lnSpc>
              <a:spcBef>
                <a:spcPts val="900"/>
              </a:spcBef>
              <a:buSzPct val="130000"/>
              <a:buNone/>
              <a:tabLst>
                <a:tab pos="6319838" algn="r"/>
              </a:tabLst>
            </a:pPr>
            <a:endParaRPr lang="de-DE" sz="1350" b="1" spc="8" dirty="0">
              <a:solidFill>
                <a:schemeClr val="accent4"/>
              </a:solidFill>
            </a:endParaRPr>
          </a:p>
          <a:p>
            <a:pPr marL="0" indent="0">
              <a:lnSpc>
                <a:spcPts val="1650"/>
              </a:lnSpc>
              <a:spcBef>
                <a:spcPts val="900"/>
              </a:spcBef>
              <a:buSzPct val="130000"/>
              <a:buNone/>
              <a:tabLst>
                <a:tab pos="6319838" algn="r"/>
              </a:tabLst>
            </a:pPr>
            <a:endParaRPr lang="de-DE" sz="1350" b="1" spc="8" dirty="0">
              <a:solidFill>
                <a:schemeClr val="accent4"/>
              </a:solidFill>
            </a:endParaRPr>
          </a:p>
          <a:p>
            <a:pPr marL="0" indent="0">
              <a:lnSpc>
                <a:spcPts val="1650"/>
              </a:lnSpc>
              <a:spcBef>
                <a:spcPts val="900"/>
              </a:spcBef>
              <a:buSzPct val="130000"/>
              <a:buNone/>
              <a:tabLst>
                <a:tab pos="6319838" algn="r"/>
              </a:tabLst>
            </a:pPr>
            <a:endParaRPr lang="de-DE" sz="1350" b="1" spc="8" dirty="0">
              <a:solidFill>
                <a:schemeClr val="accent4"/>
              </a:solidFill>
            </a:endParaRPr>
          </a:p>
          <a:p>
            <a:pPr marL="0" indent="0">
              <a:lnSpc>
                <a:spcPts val="1650"/>
              </a:lnSpc>
              <a:spcBef>
                <a:spcPts val="900"/>
              </a:spcBef>
              <a:buSzPct val="130000"/>
              <a:buNone/>
              <a:tabLst>
                <a:tab pos="6319838" algn="r"/>
              </a:tabLst>
            </a:pPr>
            <a:endParaRPr lang="de-DE" sz="1350" b="1" spc="8" dirty="0">
              <a:solidFill>
                <a:schemeClr val="accent4"/>
              </a:solidFill>
            </a:endParaRPr>
          </a:p>
          <a:p>
            <a:pPr marL="0" indent="0">
              <a:lnSpc>
                <a:spcPts val="1650"/>
              </a:lnSpc>
              <a:spcBef>
                <a:spcPts val="900"/>
              </a:spcBef>
              <a:buSzPct val="130000"/>
              <a:buNone/>
              <a:tabLst>
                <a:tab pos="6319838" algn="r"/>
              </a:tabLst>
            </a:pPr>
            <a:r>
              <a:rPr lang="de-DE" sz="1200" b="1" spc="20" dirty="0">
                <a:solidFill>
                  <a:srgbClr val="A50816"/>
                </a:solidFill>
              </a:rPr>
              <a:t>Hinweis:</a:t>
            </a:r>
            <a:r>
              <a:rPr lang="de-DE" sz="1200" b="1" spc="20" dirty="0">
                <a:solidFill>
                  <a:schemeClr val="tx1">
                    <a:lumMod val="75000"/>
                    <a:lumOff val="25000"/>
                  </a:schemeClr>
                </a:solidFill>
              </a:rPr>
              <a:t> </a:t>
            </a:r>
            <a:r>
              <a:rPr lang="de-DE" sz="1200" spc="20" dirty="0"/>
              <a:t>Wurde </a:t>
            </a:r>
            <a:r>
              <a:rPr lang="de-DE" altLang="de-DE" sz="1200" spc="20" dirty="0"/>
              <a:t>vor Eintritt der Erwerbsminderung ein </a:t>
            </a:r>
            <a:r>
              <a:rPr lang="de-DE" altLang="de-DE" sz="1200" b="1" spc="20" dirty="0"/>
              <a:t>höheres Einkommen </a:t>
            </a:r>
            <a:r>
              <a:rPr lang="de-DE" altLang="de-DE" sz="1200" spc="20" dirty="0"/>
              <a:t>als 6/8 bzw. 3/8 erzielt, gilt weiterhin die höhere individuell-dynamische Hinzuverdienstgrenze.</a:t>
            </a:r>
          </a:p>
          <a:p>
            <a:pPr marL="0" indent="0">
              <a:lnSpc>
                <a:spcPts val="1650"/>
              </a:lnSpc>
              <a:spcBef>
                <a:spcPts val="900"/>
              </a:spcBef>
              <a:buSzPct val="130000"/>
              <a:buNone/>
              <a:tabLst>
                <a:tab pos="6319838" algn="r"/>
              </a:tabLst>
            </a:pPr>
            <a:endParaRPr lang="de-DE" sz="1350" spc="8" dirty="0"/>
          </a:p>
        </p:txBody>
      </p:sp>
      <p:sp>
        <p:nvSpPr>
          <p:cNvPr id="5" name="Fußzeilenplatzhalter 4">
            <a:extLst>
              <a:ext uri="{FF2B5EF4-FFF2-40B4-BE49-F238E27FC236}">
                <a16:creationId xmlns:a16="http://schemas.microsoft.com/office/drawing/2014/main" id="{F126D435-0F31-45AB-A09F-BBF1775D8634}"/>
              </a:ext>
            </a:extLst>
          </p:cNvPr>
          <p:cNvSpPr>
            <a:spLocks noGrp="1"/>
          </p:cNvSpPr>
          <p:nvPr>
            <p:ph type="ftr" sz="quarter" idx="15"/>
          </p:nvPr>
        </p:nvSpPr>
        <p:spPr/>
        <p:txBody>
          <a:bodyPr/>
          <a:lstStyle/>
          <a:p>
            <a:r>
              <a:rPr lang="de-DE"/>
              <a:t>Alles Wichtige für das Jahr 2023</a:t>
            </a:r>
            <a:endParaRPr lang="de-DE" dirty="0"/>
          </a:p>
        </p:txBody>
      </p:sp>
      <p:sp>
        <p:nvSpPr>
          <p:cNvPr id="6" name="Foliennummernplatzhalter 5">
            <a:extLst>
              <a:ext uri="{FF2B5EF4-FFF2-40B4-BE49-F238E27FC236}">
                <a16:creationId xmlns:a16="http://schemas.microsoft.com/office/drawing/2014/main" id="{8A56B324-52AC-4670-8D33-9930B00BAF63}"/>
              </a:ext>
            </a:extLst>
          </p:cNvPr>
          <p:cNvSpPr>
            <a:spLocks noGrp="1"/>
          </p:cNvSpPr>
          <p:nvPr>
            <p:ph type="sldNum" sz="quarter" idx="16"/>
          </p:nvPr>
        </p:nvSpPr>
        <p:spPr/>
        <p:txBody>
          <a:bodyPr/>
          <a:lstStyle/>
          <a:p>
            <a:fld id="{BE799682-1F0A-4BE5-A402-BB0EBC4D5055}" type="slidenum">
              <a:rPr lang="de-DE" smtClean="0"/>
              <a:pPr/>
              <a:t>35</a:t>
            </a:fld>
            <a:endParaRPr lang="de-DE" dirty="0"/>
          </a:p>
        </p:txBody>
      </p:sp>
      <p:sp>
        <p:nvSpPr>
          <p:cNvPr id="7" name="Titel 5">
            <a:extLst>
              <a:ext uri="{FF2B5EF4-FFF2-40B4-BE49-F238E27FC236}">
                <a16:creationId xmlns:a16="http://schemas.microsoft.com/office/drawing/2014/main" id="{70DDC8F4-C5A2-4C1A-AA3B-79466688E98D}"/>
              </a:ext>
            </a:extLst>
          </p:cNvPr>
          <p:cNvSpPr>
            <a:spLocks noGrp="1"/>
          </p:cNvSpPr>
          <p:nvPr>
            <p:ph type="title"/>
          </p:nvPr>
        </p:nvSpPr>
        <p:spPr>
          <a:xfrm>
            <a:off x="455616" y="288133"/>
            <a:ext cx="7413625" cy="404209"/>
          </a:xfrm>
        </p:spPr>
        <p:txBody>
          <a:bodyPr/>
          <a:lstStyle/>
          <a:p>
            <a:r>
              <a:rPr lang="de-DE" spc="8" dirty="0"/>
              <a:t>Weitere Änderungen kurz &amp; kompakt</a:t>
            </a:r>
            <a:endParaRPr lang="de-DE" dirty="0"/>
          </a:p>
        </p:txBody>
      </p:sp>
      <p:sp>
        <p:nvSpPr>
          <p:cNvPr id="8" name="Textplatzhalter 7">
            <a:extLst>
              <a:ext uri="{FF2B5EF4-FFF2-40B4-BE49-F238E27FC236}">
                <a16:creationId xmlns:a16="http://schemas.microsoft.com/office/drawing/2014/main" id="{B451CA5E-0D9D-4D1F-B3A7-1675D889B60B}"/>
              </a:ext>
            </a:extLst>
          </p:cNvPr>
          <p:cNvSpPr>
            <a:spLocks noGrp="1"/>
          </p:cNvSpPr>
          <p:nvPr>
            <p:ph type="body" sz="quarter" idx="14"/>
          </p:nvPr>
        </p:nvSpPr>
        <p:spPr>
          <a:xfrm>
            <a:off x="468313" y="692945"/>
            <a:ext cx="7416800" cy="258603"/>
          </a:xfrm>
        </p:spPr>
        <p:txBody>
          <a:bodyPr/>
          <a:lstStyle/>
          <a:p>
            <a:r>
              <a:rPr lang="de-DE" b="0" spc="8" dirty="0"/>
              <a:t>Achtes SGB IV-Änderungsgesetz: Rente und Hinzuverdienst</a:t>
            </a:r>
          </a:p>
        </p:txBody>
      </p:sp>
      <p:grpSp>
        <p:nvGrpSpPr>
          <p:cNvPr id="27" name="Gruppieren 26">
            <a:extLst>
              <a:ext uri="{FF2B5EF4-FFF2-40B4-BE49-F238E27FC236}">
                <a16:creationId xmlns:a16="http://schemas.microsoft.com/office/drawing/2014/main" id="{29E0D55F-994E-B98F-54D4-BDA0F39263CA}"/>
              </a:ext>
            </a:extLst>
          </p:cNvPr>
          <p:cNvGrpSpPr/>
          <p:nvPr/>
        </p:nvGrpSpPr>
        <p:grpSpPr>
          <a:xfrm>
            <a:off x="2512942" y="1267708"/>
            <a:ext cx="1926495" cy="2120868"/>
            <a:chOff x="838200" y="1595239"/>
            <a:chExt cx="2520000" cy="2120868"/>
          </a:xfrm>
        </p:grpSpPr>
        <p:sp>
          <p:nvSpPr>
            <p:cNvPr id="28" name="Rechteck: abgerundete Ecken 27">
              <a:extLst>
                <a:ext uri="{FF2B5EF4-FFF2-40B4-BE49-F238E27FC236}">
                  <a16:creationId xmlns:a16="http://schemas.microsoft.com/office/drawing/2014/main" id="{42FB3EE5-D125-D281-66BB-3C969D644D9D}"/>
                </a:ext>
              </a:extLst>
            </p:cNvPr>
            <p:cNvSpPr/>
            <p:nvPr/>
          </p:nvSpPr>
          <p:spPr bwMode="auto">
            <a:xfrm>
              <a:off x="838200" y="1595239"/>
              <a:ext cx="2520000" cy="755892"/>
            </a:xfrm>
            <a:prstGeom prst="roundRect">
              <a:avLst/>
            </a:prstGeom>
            <a:solidFill>
              <a:schemeClr val="tx2">
                <a:lumMod val="20000"/>
                <a:lumOff val="80000"/>
              </a:schemeClr>
            </a:solidFill>
            <a:ln w="25400" cap="flat" cmpd="sng" algn="ctr">
              <a:solidFill>
                <a:schemeClr val="tx2">
                  <a:lumMod val="20000"/>
                  <a:lumOff val="80000"/>
                </a:schemeClr>
              </a:solidFill>
              <a:prstDash val="solid"/>
            </a:ln>
            <a:effectLst>
              <a:outerShdw blurRad="50800" dist="38100" dir="18900000" algn="bl" rotWithShape="0">
                <a:prstClr val="black">
                  <a:alpha val="40000"/>
                </a:prstClr>
              </a:outerShdw>
            </a:effectLst>
          </p:spPr>
          <p:txBody>
            <a:bodyPr lIns="0" rIns="0" anchor="ctr"/>
            <a:lstStyle/>
            <a:p>
              <a:pPr algn="ctr" eaLnBrk="0" fontAlgn="base" hangingPunct="0">
                <a:spcBef>
                  <a:spcPct val="0"/>
                </a:spcBef>
                <a:spcAft>
                  <a:spcPct val="0"/>
                </a:spcAft>
                <a:defRPr/>
              </a:pPr>
              <a:r>
                <a:rPr kumimoji="0" lang="de-DE" sz="1200" i="0" u="none" strike="noStrike" kern="0" cap="none" spc="10" normalizeH="0" baseline="0" noProof="0" dirty="0">
                  <a:ln>
                    <a:noFill/>
                  </a:ln>
                  <a:effectLst/>
                  <a:uLnTx/>
                  <a:uFillTx/>
                  <a:latin typeface="+mn-lt"/>
                  <a:ea typeface="+mn-ea"/>
                  <a:cs typeface="Arial" panose="020B0604020202020204" pitchFamily="34" charset="0"/>
                </a:rPr>
                <a:t>Altersrente</a:t>
              </a:r>
              <a:br>
                <a:rPr kumimoji="0" lang="de-DE" sz="1200" i="0" u="none" strike="noStrike" kern="0" cap="none" spc="10" normalizeH="0" baseline="0" noProof="0" dirty="0">
                  <a:ln>
                    <a:noFill/>
                  </a:ln>
                  <a:effectLst/>
                  <a:uLnTx/>
                  <a:uFillTx/>
                  <a:latin typeface="+mn-lt"/>
                  <a:ea typeface="+mn-ea"/>
                  <a:cs typeface="Arial" panose="020B0604020202020204" pitchFamily="34" charset="0"/>
                </a:rPr>
              </a:br>
              <a:r>
                <a:rPr kumimoji="0" lang="de-DE" sz="1200" b="1" i="0" u="none" strike="noStrike" kern="0" cap="none" spc="10" normalizeH="0" baseline="0" noProof="0" dirty="0">
                  <a:ln>
                    <a:noFill/>
                  </a:ln>
                  <a:effectLst/>
                  <a:uLnTx/>
                  <a:uFillTx/>
                  <a:latin typeface="+mn-lt"/>
                  <a:ea typeface="+mn-ea"/>
                  <a:cs typeface="Arial" panose="020B0604020202020204" pitchFamily="34" charset="0"/>
                </a:rPr>
                <a:t>vor</a:t>
              </a:r>
              <a:r>
                <a:rPr kumimoji="0" lang="de-DE" sz="1200" i="0" u="none" strike="noStrike" kern="0" cap="none" spc="10" normalizeH="0" baseline="0" noProof="0" dirty="0">
                  <a:ln>
                    <a:noFill/>
                  </a:ln>
                  <a:effectLst/>
                  <a:uLnTx/>
                  <a:uFillTx/>
                  <a:latin typeface="+mn-lt"/>
                  <a:ea typeface="+mn-ea"/>
                  <a:cs typeface="Arial" panose="020B0604020202020204" pitchFamily="34" charset="0"/>
                </a:rPr>
                <a:t> Erreichen Regelaltersgrenze*</a:t>
              </a:r>
            </a:p>
          </p:txBody>
        </p:sp>
        <p:sp>
          <p:nvSpPr>
            <p:cNvPr id="29" name="Rechteck: abgerundete Ecken 28">
              <a:extLst>
                <a:ext uri="{FF2B5EF4-FFF2-40B4-BE49-F238E27FC236}">
                  <a16:creationId xmlns:a16="http://schemas.microsoft.com/office/drawing/2014/main" id="{C58A51D8-24FA-D96E-BDFB-DD280FB1FFF5}"/>
                </a:ext>
              </a:extLst>
            </p:cNvPr>
            <p:cNvSpPr/>
            <p:nvPr/>
          </p:nvSpPr>
          <p:spPr bwMode="auto">
            <a:xfrm>
              <a:off x="838200" y="2815994"/>
              <a:ext cx="2520000" cy="900113"/>
            </a:xfrm>
            <a:prstGeom prst="roundRect">
              <a:avLst/>
            </a:prstGeom>
            <a:solidFill>
              <a:srgbClr val="DC0A1E"/>
            </a:solidFill>
            <a:ln w="25400" cap="flat" cmpd="sng" algn="ctr">
              <a:solidFill>
                <a:srgbClr val="DC0A1E"/>
              </a:solidFill>
              <a:prstDash val="solid"/>
            </a:ln>
            <a:effectLst>
              <a:outerShdw blurRad="50800" dist="38100" dir="18900000" algn="bl" rotWithShape="0">
                <a:prstClr val="black">
                  <a:alpha val="40000"/>
                </a:prstClr>
              </a:outerShdw>
            </a:effectLst>
          </p:spPr>
          <p:txBody>
            <a:bodyPr lIns="0" rIns="0" anchor="ctr"/>
            <a:lstStyle/>
            <a:p>
              <a:pPr marR="0" lvl="0" algn="ctr" defTabSz="914400" eaLnBrk="0" fontAlgn="base" latinLnBrk="0" hangingPunct="0">
                <a:spcBef>
                  <a:spcPct val="0"/>
                </a:spcBef>
                <a:spcAft>
                  <a:spcPct val="0"/>
                </a:spcAft>
                <a:buClrTx/>
                <a:buSzTx/>
                <a:buFontTx/>
                <a:buNone/>
                <a:tabLst/>
                <a:defRPr/>
              </a:pPr>
              <a:r>
                <a:rPr kumimoji="0" lang="de-DE" sz="1200" b="1" i="0" u="none" strike="noStrike" kern="0" cap="none" spc="10" normalizeH="0" baseline="0" noProof="0" dirty="0">
                  <a:ln>
                    <a:noFill/>
                  </a:ln>
                  <a:solidFill>
                    <a:schemeClr val="bg1"/>
                  </a:solidFill>
                  <a:effectLst/>
                  <a:uLnTx/>
                  <a:uFillTx/>
                  <a:latin typeface="+mn-lt"/>
                  <a:ea typeface="+mn-ea"/>
                  <a:cs typeface="Arial" panose="020B0604020202020204" pitchFamily="34" charset="0"/>
                </a:rPr>
                <a:t>NEU ab 2023: </a:t>
              </a:r>
              <a:r>
                <a:rPr kumimoji="0" lang="de-DE" sz="1200" b="0" i="0" u="none" strike="noStrike" kern="0" cap="none" spc="10" normalizeH="0" baseline="0" noProof="0" dirty="0">
                  <a:ln>
                    <a:noFill/>
                  </a:ln>
                  <a:solidFill>
                    <a:schemeClr val="bg1"/>
                  </a:solidFill>
                  <a:effectLst/>
                  <a:uLnTx/>
                  <a:uFillTx/>
                  <a:latin typeface="+mn-lt"/>
                  <a:ea typeface="+mn-ea"/>
                  <a:cs typeface="Arial" panose="020B0604020202020204" pitchFamily="34" charset="0"/>
                </a:rPr>
                <a:t>Hinzuverdienst bleibt</a:t>
              </a:r>
              <a:br>
                <a:rPr kumimoji="0" lang="de-DE" sz="1200" b="0" i="0" u="none" strike="noStrike" kern="0" cap="none" spc="10" normalizeH="0" baseline="0" noProof="0" dirty="0">
                  <a:ln>
                    <a:noFill/>
                  </a:ln>
                  <a:solidFill>
                    <a:schemeClr val="bg1"/>
                  </a:solidFill>
                  <a:effectLst/>
                  <a:uLnTx/>
                  <a:uFillTx/>
                  <a:latin typeface="+mn-lt"/>
                  <a:ea typeface="+mn-ea"/>
                  <a:cs typeface="Arial" panose="020B0604020202020204" pitchFamily="34" charset="0"/>
                </a:rPr>
              </a:br>
              <a:r>
                <a:rPr kumimoji="0" lang="de-DE" sz="1200" b="1" i="0" u="none" strike="noStrike" kern="0" cap="none" spc="10" normalizeH="0" baseline="0" noProof="0" dirty="0">
                  <a:ln>
                    <a:noFill/>
                  </a:ln>
                  <a:solidFill>
                    <a:schemeClr val="bg1"/>
                  </a:solidFill>
                  <a:effectLst/>
                  <a:uLnTx/>
                  <a:uFillTx/>
                  <a:latin typeface="+mn-lt"/>
                  <a:ea typeface="+mn-ea"/>
                  <a:cs typeface="Arial" panose="020B0604020202020204" pitchFamily="34" charset="0"/>
                </a:rPr>
                <a:t>ohne</a:t>
              </a:r>
              <a:r>
                <a:rPr kumimoji="0" lang="de-DE" sz="1200" b="0" i="0" u="none" strike="noStrike" kern="0" cap="none" spc="10" normalizeH="0" baseline="0" noProof="0" dirty="0">
                  <a:ln>
                    <a:noFill/>
                  </a:ln>
                  <a:solidFill>
                    <a:schemeClr val="bg1"/>
                  </a:solidFill>
                  <a:effectLst/>
                  <a:uLnTx/>
                  <a:uFillTx/>
                  <a:latin typeface="+mn-lt"/>
                  <a:ea typeface="+mn-ea"/>
                  <a:cs typeface="Arial" panose="020B0604020202020204" pitchFamily="34" charset="0"/>
                </a:rPr>
                <a:t> Auswirkungen</a:t>
              </a:r>
              <a:endParaRPr kumimoji="0" lang="de-DE" sz="1200" b="1" i="0" u="none" strike="noStrike" kern="0" cap="none" spc="10" normalizeH="0" baseline="0" noProof="0" dirty="0">
                <a:ln>
                  <a:noFill/>
                </a:ln>
                <a:solidFill>
                  <a:schemeClr val="bg1"/>
                </a:solidFill>
                <a:effectLst/>
                <a:uLnTx/>
                <a:uFillTx/>
                <a:latin typeface="+mn-lt"/>
                <a:ea typeface="+mn-ea"/>
                <a:cs typeface="Arial" panose="020B0604020202020204" pitchFamily="34" charset="0"/>
              </a:endParaRPr>
            </a:p>
          </p:txBody>
        </p:sp>
        <p:sp>
          <p:nvSpPr>
            <p:cNvPr id="30" name="Pfeil: nach unten 29">
              <a:extLst>
                <a:ext uri="{FF2B5EF4-FFF2-40B4-BE49-F238E27FC236}">
                  <a16:creationId xmlns:a16="http://schemas.microsoft.com/office/drawing/2014/main" id="{C644D101-0ACC-085B-0A9A-7C97589B6A2C}"/>
                </a:ext>
              </a:extLst>
            </p:cNvPr>
            <p:cNvSpPr/>
            <p:nvPr/>
          </p:nvSpPr>
          <p:spPr bwMode="auto">
            <a:xfrm>
              <a:off x="2008812" y="2415543"/>
              <a:ext cx="358776" cy="286638"/>
            </a:xfrm>
            <a:prstGeom prst="downArrow">
              <a:avLst/>
            </a:prstGeom>
            <a:solidFill>
              <a:srgbClr val="DC0A1E"/>
            </a:solidFill>
            <a:ln w="19050" cap="flat" cmpd="sng" algn="ctr">
              <a:solidFill>
                <a:srgbClr val="DC0A1E"/>
              </a:solidFill>
              <a:prstDash val="solid"/>
            </a:ln>
            <a:effectLst>
              <a:outerShdw blurRad="50800" dist="38100" dir="13500000" algn="br" rotWithShape="0">
                <a:sysClr val="windowText" lastClr="000000">
                  <a:alpha val="40000"/>
                </a:sysClr>
              </a:outerShdw>
            </a:effectLst>
          </p:spPr>
          <p:txBody>
            <a:bodyPr anchor="ctr"/>
            <a:lstStyle/>
            <a:p>
              <a:pPr marL="0" marR="0" lvl="0" indent="0" algn="ctr" defTabSz="914400" eaLnBrk="0" fontAlgn="base" latinLnBrk="0" hangingPunct="0">
                <a:spcBef>
                  <a:spcPct val="0"/>
                </a:spcBef>
                <a:spcAft>
                  <a:spcPct val="0"/>
                </a:spcAft>
                <a:buClrTx/>
                <a:buSzTx/>
                <a:buFontTx/>
                <a:buNone/>
                <a:tabLst/>
                <a:defRPr/>
              </a:pPr>
              <a:endParaRPr kumimoji="0" lang="de-DE" sz="1200" b="0" i="0" u="none" strike="noStrike" kern="0" cap="none" spc="10" normalizeH="0" baseline="0" noProof="0" dirty="0">
                <a:ln>
                  <a:noFill/>
                </a:ln>
                <a:solidFill>
                  <a:prstClr val="white"/>
                </a:solidFill>
                <a:effectLst/>
                <a:uLnTx/>
                <a:uFillTx/>
                <a:latin typeface="+mn-lt"/>
                <a:ea typeface="+mn-ea"/>
                <a:cs typeface="+mn-cs"/>
              </a:endParaRPr>
            </a:p>
          </p:txBody>
        </p:sp>
      </p:grpSp>
      <p:grpSp>
        <p:nvGrpSpPr>
          <p:cNvPr id="31" name="Gruppieren 30">
            <a:extLst>
              <a:ext uri="{FF2B5EF4-FFF2-40B4-BE49-F238E27FC236}">
                <a16:creationId xmlns:a16="http://schemas.microsoft.com/office/drawing/2014/main" id="{688ECDA3-ABEF-4E68-F628-E195C012C4B3}"/>
              </a:ext>
            </a:extLst>
          </p:cNvPr>
          <p:cNvGrpSpPr/>
          <p:nvPr/>
        </p:nvGrpSpPr>
        <p:grpSpPr>
          <a:xfrm>
            <a:off x="497488" y="1258593"/>
            <a:ext cx="1926495" cy="2129983"/>
            <a:chOff x="838200" y="1596988"/>
            <a:chExt cx="2520000" cy="2129983"/>
          </a:xfrm>
        </p:grpSpPr>
        <p:sp>
          <p:nvSpPr>
            <p:cNvPr id="32" name="Rechteck: abgerundete Ecken 31">
              <a:extLst>
                <a:ext uri="{FF2B5EF4-FFF2-40B4-BE49-F238E27FC236}">
                  <a16:creationId xmlns:a16="http://schemas.microsoft.com/office/drawing/2014/main" id="{2A93620B-FD7F-8D38-B991-81420D01656B}"/>
                </a:ext>
              </a:extLst>
            </p:cNvPr>
            <p:cNvSpPr/>
            <p:nvPr/>
          </p:nvSpPr>
          <p:spPr bwMode="auto">
            <a:xfrm>
              <a:off x="838200" y="1596988"/>
              <a:ext cx="2520000" cy="755891"/>
            </a:xfrm>
            <a:prstGeom prst="roundRect">
              <a:avLst/>
            </a:prstGeom>
            <a:solidFill>
              <a:srgbClr val="EAEAEA"/>
            </a:solidFill>
            <a:ln w="25400" cap="flat" cmpd="sng" algn="ctr">
              <a:solidFill>
                <a:srgbClr val="EAEAEA"/>
              </a:solidFill>
              <a:prstDash val="solid"/>
            </a:ln>
            <a:effectLst>
              <a:outerShdw blurRad="50800" dist="38100" dir="18900000" algn="bl" rotWithShape="0">
                <a:prstClr val="black">
                  <a:alpha val="40000"/>
                </a:prstClr>
              </a:outerShdw>
            </a:effectLst>
          </p:spPr>
          <p:txBody>
            <a:bodyPr lIns="0" rIns="0" anchor="ctr"/>
            <a:lstStyle/>
            <a:p>
              <a:pPr marL="0" marR="0" lvl="0" indent="0" algn="ctr" defTabSz="914400" eaLnBrk="0" fontAlgn="base" latinLnBrk="0" hangingPunct="0">
                <a:spcBef>
                  <a:spcPct val="0"/>
                </a:spcBef>
                <a:spcAft>
                  <a:spcPct val="0"/>
                </a:spcAft>
                <a:buClrTx/>
                <a:buSzTx/>
                <a:buFontTx/>
                <a:buNone/>
                <a:tabLst/>
                <a:defRPr/>
              </a:pPr>
              <a:r>
                <a:rPr kumimoji="0" lang="de-DE" sz="1200" i="0" u="none" strike="noStrike" kern="0" cap="none" spc="10" normalizeH="0" baseline="0" noProof="0" dirty="0">
                  <a:ln>
                    <a:noFill/>
                  </a:ln>
                  <a:effectLst/>
                  <a:uLnTx/>
                  <a:uFillTx/>
                  <a:latin typeface="+mn-lt"/>
                  <a:ea typeface="+mn-ea"/>
                  <a:cs typeface="Arial" panose="020B0604020202020204" pitchFamily="34" charset="0"/>
                </a:rPr>
                <a:t>Altersrente</a:t>
              </a:r>
              <a:br>
                <a:rPr kumimoji="0" lang="de-DE" sz="1200" i="0" u="none" strike="noStrike" kern="0" cap="none" spc="10" normalizeH="0" baseline="0" noProof="0" dirty="0">
                  <a:ln>
                    <a:noFill/>
                  </a:ln>
                  <a:effectLst/>
                  <a:uLnTx/>
                  <a:uFillTx/>
                  <a:latin typeface="+mn-lt"/>
                  <a:ea typeface="+mn-ea"/>
                  <a:cs typeface="Arial" panose="020B0604020202020204" pitchFamily="34" charset="0"/>
                </a:rPr>
              </a:br>
              <a:r>
                <a:rPr kumimoji="0" lang="de-DE" sz="1200" b="1" i="0" u="none" strike="noStrike" kern="0" cap="none" spc="10" normalizeH="0" baseline="0" noProof="0" dirty="0">
                  <a:ln>
                    <a:noFill/>
                  </a:ln>
                  <a:effectLst/>
                  <a:uLnTx/>
                  <a:uFillTx/>
                  <a:latin typeface="+mn-lt"/>
                  <a:ea typeface="+mn-ea"/>
                  <a:cs typeface="Arial" panose="020B0604020202020204" pitchFamily="34" charset="0"/>
                </a:rPr>
                <a:t>nach</a:t>
              </a:r>
              <a:r>
                <a:rPr kumimoji="0" lang="de-DE" sz="1200" i="0" u="none" strike="noStrike" kern="0" cap="none" spc="10" normalizeH="0" baseline="0" noProof="0" dirty="0">
                  <a:ln>
                    <a:noFill/>
                  </a:ln>
                  <a:effectLst/>
                  <a:uLnTx/>
                  <a:uFillTx/>
                  <a:latin typeface="+mn-lt"/>
                  <a:ea typeface="+mn-ea"/>
                  <a:cs typeface="Arial" panose="020B0604020202020204" pitchFamily="34" charset="0"/>
                </a:rPr>
                <a:t> Erreichen Regelaltersgrenze</a:t>
              </a:r>
            </a:p>
          </p:txBody>
        </p:sp>
        <p:sp>
          <p:nvSpPr>
            <p:cNvPr id="33" name="Rechteck: abgerundete Ecken 32">
              <a:extLst>
                <a:ext uri="{FF2B5EF4-FFF2-40B4-BE49-F238E27FC236}">
                  <a16:creationId xmlns:a16="http://schemas.microsoft.com/office/drawing/2014/main" id="{5A1C805F-461E-D084-22BF-DD228B317CC4}"/>
                </a:ext>
              </a:extLst>
            </p:cNvPr>
            <p:cNvSpPr/>
            <p:nvPr/>
          </p:nvSpPr>
          <p:spPr bwMode="auto">
            <a:xfrm>
              <a:off x="838200" y="2826858"/>
              <a:ext cx="2520000" cy="900113"/>
            </a:xfrm>
            <a:prstGeom prst="roundRect">
              <a:avLst/>
            </a:prstGeom>
            <a:solidFill>
              <a:schemeClr val="bg1">
                <a:lumMod val="75000"/>
              </a:schemeClr>
            </a:solidFill>
            <a:ln w="25400" cap="flat" cmpd="sng" algn="ctr">
              <a:solidFill>
                <a:schemeClr val="bg1">
                  <a:lumMod val="75000"/>
                </a:schemeClr>
              </a:solidFill>
              <a:prstDash val="solid"/>
            </a:ln>
            <a:effectLst>
              <a:outerShdw blurRad="50800" dist="38100" dir="18900000" algn="bl" rotWithShape="0">
                <a:prstClr val="black">
                  <a:alpha val="40000"/>
                </a:prstClr>
              </a:outerShdw>
            </a:effectLst>
          </p:spPr>
          <p:txBody>
            <a:bodyPr lIns="0" rIns="0" anchor="ctr"/>
            <a:lstStyle/>
            <a:p>
              <a:pPr marR="0" lvl="0" algn="ctr" defTabSz="914400" eaLnBrk="0" fontAlgn="base" latinLnBrk="0" hangingPunct="0">
                <a:spcBef>
                  <a:spcPct val="0"/>
                </a:spcBef>
                <a:spcAft>
                  <a:spcPct val="0"/>
                </a:spcAft>
                <a:buClrTx/>
                <a:buSzTx/>
                <a:buFontTx/>
                <a:buNone/>
                <a:tabLst/>
                <a:defRPr/>
              </a:pPr>
              <a:r>
                <a:rPr kumimoji="0" lang="de-DE" sz="1200" i="0" u="none" strike="noStrike" kern="0" cap="none" spc="10" normalizeH="0" baseline="0" noProof="0" dirty="0">
                  <a:ln>
                    <a:noFill/>
                  </a:ln>
                  <a:effectLst/>
                  <a:uLnTx/>
                  <a:uFillTx/>
                  <a:latin typeface="+mn-lt"/>
                  <a:ea typeface="+mn-ea"/>
                  <a:cs typeface="Arial" panose="020B0604020202020204" pitchFamily="34" charset="0"/>
                </a:rPr>
                <a:t>Hinzuverdienst bleibt</a:t>
              </a:r>
              <a:br>
                <a:rPr kumimoji="0" lang="de-DE" sz="1200" i="0" u="none" strike="noStrike" kern="0" cap="none" spc="10" normalizeH="0" baseline="0" noProof="0" dirty="0">
                  <a:ln>
                    <a:noFill/>
                  </a:ln>
                  <a:effectLst/>
                  <a:uLnTx/>
                  <a:uFillTx/>
                  <a:latin typeface="+mn-lt"/>
                  <a:ea typeface="+mn-ea"/>
                  <a:cs typeface="Arial" panose="020B0604020202020204" pitchFamily="34" charset="0"/>
                </a:rPr>
              </a:br>
              <a:r>
                <a:rPr kumimoji="0" lang="de-DE" sz="1200" b="1" i="0" u="none" strike="noStrike" kern="0" cap="none" spc="10" normalizeH="0" baseline="0" noProof="0" dirty="0">
                  <a:ln>
                    <a:noFill/>
                  </a:ln>
                  <a:effectLst/>
                  <a:uLnTx/>
                  <a:uFillTx/>
                  <a:latin typeface="+mn-lt"/>
                  <a:ea typeface="+mn-ea"/>
                  <a:cs typeface="Arial" panose="020B0604020202020204" pitchFamily="34" charset="0"/>
                </a:rPr>
                <a:t>ohne</a:t>
              </a:r>
              <a:r>
                <a:rPr kumimoji="0" lang="de-DE" sz="1200" i="0" u="none" strike="noStrike" kern="0" cap="none" spc="10" normalizeH="0" baseline="0" noProof="0" dirty="0">
                  <a:ln>
                    <a:noFill/>
                  </a:ln>
                  <a:effectLst/>
                  <a:uLnTx/>
                  <a:uFillTx/>
                  <a:latin typeface="+mn-lt"/>
                  <a:ea typeface="+mn-ea"/>
                  <a:cs typeface="Arial" panose="020B0604020202020204" pitchFamily="34" charset="0"/>
                </a:rPr>
                <a:t> Auswirkungen</a:t>
              </a:r>
              <a:br>
                <a:rPr kumimoji="0" lang="de-DE" sz="1200" i="0" u="none" strike="noStrike" kern="0" cap="none" spc="10" normalizeH="0" baseline="0" noProof="0" dirty="0">
                  <a:ln>
                    <a:noFill/>
                  </a:ln>
                  <a:effectLst/>
                  <a:uLnTx/>
                  <a:uFillTx/>
                  <a:latin typeface="+mn-lt"/>
                  <a:ea typeface="+mn-ea"/>
                  <a:cs typeface="Arial" panose="020B0604020202020204" pitchFamily="34" charset="0"/>
                </a:rPr>
              </a:br>
              <a:r>
                <a:rPr kumimoji="0" lang="de-DE" sz="1200" i="0" u="none" strike="noStrike" kern="0" cap="none" spc="10" normalizeH="0" baseline="0" noProof="0" dirty="0">
                  <a:ln>
                    <a:noFill/>
                  </a:ln>
                  <a:effectLst/>
                  <a:uLnTx/>
                  <a:uFillTx/>
                  <a:latin typeface="+mn-lt"/>
                  <a:ea typeface="+mn-ea"/>
                  <a:cs typeface="Arial" panose="020B0604020202020204" pitchFamily="34" charset="0"/>
                </a:rPr>
                <a:t>auf die Rente</a:t>
              </a:r>
            </a:p>
          </p:txBody>
        </p:sp>
        <p:sp>
          <p:nvSpPr>
            <p:cNvPr id="34" name="Pfeil: nach unten 33">
              <a:extLst>
                <a:ext uri="{FF2B5EF4-FFF2-40B4-BE49-F238E27FC236}">
                  <a16:creationId xmlns:a16="http://schemas.microsoft.com/office/drawing/2014/main" id="{27B809CA-1076-2948-9039-9C723A6B01CC}"/>
                </a:ext>
              </a:extLst>
            </p:cNvPr>
            <p:cNvSpPr/>
            <p:nvPr/>
          </p:nvSpPr>
          <p:spPr bwMode="auto">
            <a:xfrm>
              <a:off x="2008812" y="2435522"/>
              <a:ext cx="358776" cy="275774"/>
            </a:xfrm>
            <a:prstGeom prst="downArrow">
              <a:avLst/>
            </a:prstGeom>
            <a:solidFill>
              <a:schemeClr val="bg1">
                <a:lumMod val="75000"/>
              </a:schemeClr>
            </a:solidFill>
            <a:ln w="19050" cap="flat" cmpd="sng" algn="ctr">
              <a:solidFill>
                <a:schemeClr val="bg1">
                  <a:lumMod val="75000"/>
                </a:schemeClr>
              </a:solidFill>
              <a:prstDash val="solid"/>
            </a:ln>
            <a:effectLst>
              <a:outerShdw blurRad="50800" dist="38100" dir="13500000" algn="br" rotWithShape="0">
                <a:sysClr val="windowText" lastClr="000000">
                  <a:alpha val="40000"/>
                </a:sysClr>
              </a:outerShdw>
            </a:effectLst>
          </p:spPr>
          <p:txBody>
            <a:bodyPr anchor="ctr"/>
            <a:lstStyle/>
            <a:p>
              <a:pPr marL="0" marR="0" lvl="0" indent="0" algn="ctr" defTabSz="914400" eaLnBrk="0" fontAlgn="base" latinLnBrk="0" hangingPunct="0">
                <a:spcBef>
                  <a:spcPct val="0"/>
                </a:spcBef>
                <a:spcAft>
                  <a:spcPct val="0"/>
                </a:spcAft>
                <a:buClrTx/>
                <a:buSzTx/>
                <a:buFontTx/>
                <a:buNone/>
                <a:tabLst/>
                <a:defRPr/>
              </a:pPr>
              <a:endParaRPr kumimoji="0" lang="de-DE" sz="1200" b="0" i="0" u="none" strike="noStrike" kern="0" cap="none" spc="10" normalizeH="0" baseline="0" noProof="0" dirty="0">
                <a:ln>
                  <a:noFill/>
                </a:ln>
                <a:solidFill>
                  <a:prstClr val="white"/>
                </a:solidFill>
                <a:effectLst/>
                <a:uLnTx/>
                <a:uFillTx/>
                <a:latin typeface="+mn-lt"/>
                <a:ea typeface="+mn-ea"/>
                <a:cs typeface="+mn-cs"/>
              </a:endParaRPr>
            </a:p>
          </p:txBody>
        </p:sp>
      </p:grpSp>
      <p:grpSp>
        <p:nvGrpSpPr>
          <p:cNvPr id="35" name="Gruppieren 34">
            <a:extLst>
              <a:ext uri="{FF2B5EF4-FFF2-40B4-BE49-F238E27FC236}">
                <a16:creationId xmlns:a16="http://schemas.microsoft.com/office/drawing/2014/main" id="{579AF5B2-9F42-3D04-8181-C5C8585437DA}"/>
              </a:ext>
            </a:extLst>
          </p:cNvPr>
          <p:cNvGrpSpPr/>
          <p:nvPr/>
        </p:nvGrpSpPr>
        <p:grpSpPr>
          <a:xfrm>
            <a:off x="4528395" y="1258593"/>
            <a:ext cx="1935845" cy="2123389"/>
            <a:chOff x="825969" y="1596988"/>
            <a:chExt cx="2532231" cy="2123389"/>
          </a:xfrm>
        </p:grpSpPr>
        <p:sp>
          <p:nvSpPr>
            <p:cNvPr id="36" name="Rechteck: abgerundete Ecken 35">
              <a:extLst>
                <a:ext uri="{FF2B5EF4-FFF2-40B4-BE49-F238E27FC236}">
                  <a16:creationId xmlns:a16="http://schemas.microsoft.com/office/drawing/2014/main" id="{17FB8177-AE5D-2A92-6AE9-37496193708F}"/>
                </a:ext>
              </a:extLst>
            </p:cNvPr>
            <p:cNvSpPr/>
            <p:nvPr/>
          </p:nvSpPr>
          <p:spPr bwMode="auto">
            <a:xfrm>
              <a:off x="838200" y="1596988"/>
              <a:ext cx="2520000" cy="755892"/>
            </a:xfrm>
            <a:prstGeom prst="roundRect">
              <a:avLst/>
            </a:prstGeom>
            <a:solidFill>
              <a:schemeClr val="tx2">
                <a:lumMod val="20000"/>
                <a:lumOff val="80000"/>
              </a:schemeClr>
            </a:solidFill>
            <a:ln w="25400" cap="flat" cmpd="sng" algn="ctr">
              <a:solidFill>
                <a:schemeClr val="tx2">
                  <a:lumMod val="20000"/>
                  <a:lumOff val="80000"/>
                </a:schemeClr>
              </a:solidFill>
              <a:prstDash val="solid"/>
            </a:ln>
            <a:effectLst>
              <a:outerShdw blurRad="50800" dist="38100" dir="18900000" algn="bl" rotWithShape="0">
                <a:prstClr val="black">
                  <a:alpha val="40000"/>
                </a:prstClr>
              </a:outerShdw>
            </a:effectLst>
          </p:spPr>
          <p:txBody>
            <a:bodyPr lIns="0" rIns="0" anchor="ctr"/>
            <a:lstStyle/>
            <a:p>
              <a:pPr algn="ctr" eaLnBrk="0" fontAlgn="base" hangingPunct="0">
                <a:spcBef>
                  <a:spcPct val="0"/>
                </a:spcBef>
                <a:spcAft>
                  <a:spcPct val="0"/>
                </a:spcAft>
                <a:defRPr/>
              </a:pPr>
              <a:r>
                <a:rPr lang="de-DE" sz="1200" kern="0" spc="10" dirty="0">
                  <a:latin typeface="+mn-lt"/>
                  <a:cs typeface="Arial" panose="020B0604020202020204" pitchFamily="34" charset="0"/>
                </a:rPr>
                <a:t>R</a:t>
              </a:r>
              <a:r>
                <a:rPr kumimoji="0" lang="de-DE" sz="1200" i="0" u="none" strike="noStrike" kern="0" cap="none" spc="10" normalizeH="0" baseline="0" noProof="0" dirty="0">
                  <a:ln>
                    <a:noFill/>
                  </a:ln>
                  <a:effectLst/>
                  <a:uLnTx/>
                  <a:uFillTx/>
                  <a:latin typeface="+mn-lt"/>
                  <a:cs typeface="Arial" panose="020B0604020202020204" pitchFamily="34" charset="0"/>
                </a:rPr>
                <a:t>ente wegen</a:t>
              </a:r>
              <a:br>
                <a:rPr kumimoji="0" lang="de-DE" sz="1200" i="0" u="none" strike="noStrike" kern="0" cap="none" spc="10" normalizeH="0" baseline="0" noProof="0" dirty="0">
                  <a:ln>
                    <a:noFill/>
                  </a:ln>
                  <a:effectLst/>
                  <a:uLnTx/>
                  <a:uFillTx/>
                  <a:latin typeface="+mn-lt"/>
                  <a:cs typeface="Arial" panose="020B0604020202020204" pitchFamily="34" charset="0"/>
                </a:rPr>
              </a:br>
              <a:r>
                <a:rPr kumimoji="0" lang="de-DE" sz="1200" b="1" i="0" u="none" strike="noStrike" kern="0" cap="none" spc="10" normalizeH="0" baseline="0" noProof="0" dirty="0">
                  <a:ln>
                    <a:noFill/>
                  </a:ln>
                  <a:effectLst/>
                  <a:uLnTx/>
                  <a:uFillTx/>
                  <a:latin typeface="+mn-lt"/>
                  <a:cs typeface="Arial" panose="020B0604020202020204" pitchFamily="34" charset="0"/>
                </a:rPr>
                <a:t>teilweiser </a:t>
              </a:r>
              <a:r>
                <a:rPr kumimoji="0" lang="de-DE" sz="1200" i="0" u="none" strike="noStrike" kern="0" cap="none" spc="10" normalizeH="0" baseline="0" noProof="0" dirty="0">
                  <a:ln>
                    <a:noFill/>
                  </a:ln>
                  <a:effectLst/>
                  <a:uLnTx/>
                  <a:uFillTx/>
                  <a:latin typeface="+mn-lt"/>
                  <a:cs typeface="Arial" panose="020B0604020202020204" pitchFamily="34" charset="0"/>
                </a:rPr>
                <a:t>Erwerbsminderung</a:t>
              </a:r>
            </a:p>
          </p:txBody>
        </p:sp>
        <p:sp>
          <p:nvSpPr>
            <p:cNvPr id="37" name="Rechteck: abgerundete Ecken 36">
              <a:extLst>
                <a:ext uri="{FF2B5EF4-FFF2-40B4-BE49-F238E27FC236}">
                  <a16:creationId xmlns:a16="http://schemas.microsoft.com/office/drawing/2014/main" id="{059A54C8-E579-2B45-449A-590A839C6C6B}"/>
                </a:ext>
              </a:extLst>
            </p:cNvPr>
            <p:cNvSpPr/>
            <p:nvPr/>
          </p:nvSpPr>
          <p:spPr bwMode="auto">
            <a:xfrm>
              <a:off x="825969" y="2820264"/>
              <a:ext cx="2520000" cy="900113"/>
            </a:xfrm>
            <a:prstGeom prst="roundRect">
              <a:avLst/>
            </a:prstGeom>
            <a:solidFill>
              <a:srgbClr val="DC0A1E"/>
            </a:solidFill>
            <a:ln w="25400" cap="flat" cmpd="sng" algn="ctr">
              <a:solidFill>
                <a:srgbClr val="DC0A1E"/>
              </a:solidFill>
              <a:prstDash val="solid"/>
            </a:ln>
            <a:effectLst>
              <a:outerShdw blurRad="50800" dist="38100" dir="18900000" algn="bl" rotWithShape="0">
                <a:prstClr val="black">
                  <a:alpha val="40000"/>
                </a:prstClr>
              </a:outerShdw>
            </a:effectLst>
          </p:spPr>
          <p:txBody>
            <a:bodyPr lIns="0" rIns="0" anchor="ctr"/>
            <a:lstStyle/>
            <a:p>
              <a:pPr marR="0" lvl="0" algn="ctr" defTabSz="914400" eaLnBrk="0" fontAlgn="base" latinLnBrk="0" hangingPunct="0">
                <a:spcBef>
                  <a:spcPct val="0"/>
                </a:spcBef>
                <a:spcAft>
                  <a:spcPct val="0"/>
                </a:spcAft>
                <a:buClrTx/>
                <a:buSzTx/>
                <a:buFontTx/>
                <a:buNone/>
                <a:tabLst/>
                <a:defRPr/>
              </a:pPr>
              <a:r>
                <a:rPr lang="de-DE" altLang="de-DE" sz="1200" b="1" dirty="0">
                  <a:solidFill>
                    <a:schemeClr val="bg1"/>
                  </a:solidFill>
                  <a:latin typeface="+mn-lt"/>
                </a:rPr>
                <a:t>NEU:</a:t>
              </a:r>
              <a:r>
                <a:rPr lang="de-DE" altLang="de-DE" sz="1200" dirty="0">
                  <a:solidFill>
                    <a:schemeClr val="bg1"/>
                  </a:solidFill>
                  <a:latin typeface="+mn-lt"/>
                </a:rPr>
                <a:t> </a:t>
              </a:r>
              <a:r>
                <a:rPr lang="de-DE" altLang="de-DE" sz="1200" b="1" dirty="0">
                  <a:solidFill>
                    <a:schemeClr val="bg1"/>
                  </a:solidFill>
                  <a:latin typeface="+mn-lt"/>
                </a:rPr>
                <a:t>6/8 </a:t>
              </a:r>
              <a:r>
                <a:rPr lang="de-DE" altLang="de-DE" sz="1200" dirty="0">
                  <a:solidFill>
                    <a:schemeClr val="bg1"/>
                  </a:solidFill>
                  <a:latin typeface="+mn-lt"/>
                </a:rPr>
                <a:t>der 14-fachen monatl. Bezugsgröße (2023 = 35.647,50 EUR)</a:t>
              </a:r>
              <a:endParaRPr kumimoji="0" lang="de-DE" sz="1200" i="0" u="none" strike="noStrike" kern="0" cap="none" spc="10" normalizeH="0" baseline="0" noProof="0" dirty="0">
                <a:ln>
                  <a:noFill/>
                </a:ln>
                <a:solidFill>
                  <a:schemeClr val="bg1"/>
                </a:solidFill>
                <a:effectLst/>
                <a:uLnTx/>
                <a:uFillTx/>
                <a:latin typeface="+mn-lt"/>
                <a:cs typeface="Arial" panose="020B0604020202020204" pitchFamily="34" charset="0"/>
              </a:endParaRPr>
            </a:p>
          </p:txBody>
        </p:sp>
        <p:sp>
          <p:nvSpPr>
            <p:cNvPr id="38" name="Pfeil: nach unten 37">
              <a:extLst>
                <a:ext uri="{FF2B5EF4-FFF2-40B4-BE49-F238E27FC236}">
                  <a16:creationId xmlns:a16="http://schemas.microsoft.com/office/drawing/2014/main" id="{6F734E31-EDB5-4DF8-88A4-3089A0DF7534}"/>
                </a:ext>
              </a:extLst>
            </p:cNvPr>
            <p:cNvSpPr/>
            <p:nvPr/>
          </p:nvSpPr>
          <p:spPr bwMode="auto">
            <a:xfrm>
              <a:off x="1996583" y="2418064"/>
              <a:ext cx="358776" cy="286638"/>
            </a:xfrm>
            <a:prstGeom prst="downArrow">
              <a:avLst/>
            </a:prstGeom>
            <a:solidFill>
              <a:srgbClr val="DC0A1E"/>
            </a:solidFill>
            <a:ln w="19050" cap="flat" cmpd="sng" algn="ctr">
              <a:solidFill>
                <a:srgbClr val="DC0A1E"/>
              </a:solidFill>
              <a:prstDash val="solid"/>
            </a:ln>
            <a:effectLst>
              <a:outerShdw blurRad="50800" dist="38100" dir="13500000" algn="br" rotWithShape="0">
                <a:sysClr val="windowText" lastClr="000000">
                  <a:alpha val="40000"/>
                </a:sysClr>
              </a:outerShdw>
            </a:effectLst>
          </p:spPr>
          <p:txBody>
            <a:bodyPr anchor="ctr"/>
            <a:lstStyle/>
            <a:p>
              <a:pPr marL="0" marR="0" lvl="0" indent="0" algn="ctr" defTabSz="914400" eaLnBrk="0" fontAlgn="base" latinLnBrk="0" hangingPunct="0">
                <a:spcBef>
                  <a:spcPct val="0"/>
                </a:spcBef>
                <a:spcAft>
                  <a:spcPct val="0"/>
                </a:spcAft>
                <a:buClrTx/>
                <a:buSzTx/>
                <a:buFontTx/>
                <a:buNone/>
                <a:tabLst/>
                <a:defRPr/>
              </a:pPr>
              <a:endParaRPr kumimoji="0" lang="de-DE" sz="1200" b="0" i="0" u="none" strike="noStrike" kern="0" cap="none" spc="10" normalizeH="0" baseline="0" noProof="0" dirty="0">
                <a:ln>
                  <a:noFill/>
                </a:ln>
                <a:solidFill>
                  <a:prstClr val="white"/>
                </a:solidFill>
                <a:effectLst/>
                <a:uLnTx/>
                <a:uFillTx/>
                <a:latin typeface="+mn-lt"/>
                <a:ea typeface="+mn-ea"/>
                <a:cs typeface="+mn-cs"/>
              </a:endParaRPr>
            </a:p>
          </p:txBody>
        </p:sp>
      </p:grpSp>
      <p:grpSp>
        <p:nvGrpSpPr>
          <p:cNvPr id="39" name="Gruppieren 38">
            <a:extLst>
              <a:ext uri="{FF2B5EF4-FFF2-40B4-BE49-F238E27FC236}">
                <a16:creationId xmlns:a16="http://schemas.microsoft.com/office/drawing/2014/main" id="{EB8BD8ED-45FC-51FD-EBEB-047A8C6FA101}"/>
              </a:ext>
            </a:extLst>
          </p:cNvPr>
          <p:cNvGrpSpPr/>
          <p:nvPr/>
        </p:nvGrpSpPr>
        <p:grpSpPr>
          <a:xfrm>
            <a:off x="6543848" y="1267618"/>
            <a:ext cx="1945195" cy="2106501"/>
            <a:chOff x="825967" y="1623853"/>
            <a:chExt cx="2544461" cy="2106501"/>
          </a:xfrm>
        </p:grpSpPr>
        <p:sp>
          <p:nvSpPr>
            <p:cNvPr id="40" name="Rechteck: abgerundete Ecken 39">
              <a:extLst>
                <a:ext uri="{FF2B5EF4-FFF2-40B4-BE49-F238E27FC236}">
                  <a16:creationId xmlns:a16="http://schemas.microsoft.com/office/drawing/2014/main" id="{165FC856-71F5-EEA6-47F3-D0AA9CCB0093}"/>
                </a:ext>
              </a:extLst>
            </p:cNvPr>
            <p:cNvSpPr/>
            <p:nvPr/>
          </p:nvSpPr>
          <p:spPr bwMode="auto">
            <a:xfrm>
              <a:off x="850428" y="1623853"/>
              <a:ext cx="2520000" cy="756072"/>
            </a:xfrm>
            <a:prstGeom prst="roundRect">
              <a:avLst/>
            </a:prstGeom>
            <a:solidFill>
              <a:schemeClr val="tx2">
                <a:lumMod val="20000"/>
                <a:lumOff val="80000"/>
              </a:schemeClr>
            </a:solidFill>
            <a:ln w="25400" cap="flat" cmpd="sng" algn="ctr">
              <a:solidFill>
                <a:schemeClr val="tx2">
                  <a:lumMod val="20000"/>
                  <a:lumOff val="80000"/>
                </a:schemeClr>
              </a:solidFill>
              <a:prstDash val="solid"/>
            </a:ln>
            <a:effectLst>
              <a:outerShdw blurRad="50800" dist="38100" dir="18900000" algn="bl" rotWithShape="0">
                <a:prstClr val="black">
                  <a:alpha val="40000"/>
                </a:prstClr>
              </a:outerShdw>
            </a:effectLst>
          </p:spPr>
          <p:txBody>
            <a:bodyPr lIns="0" rIns="0" anchor="ctr"/>
            <a:lstStyle/>
            <a:p>
              <a:pPr algn="ctr" eaLnBrk="0" fontAlgn="base" hangingPunct="0">
                <a:spcBef>
                  <a:spcPct val="0"/>
                </a:spcBef>
                <a:spcAft>
                  <a:spcPct val="0"/>
                </a:spcAft>
                <a:defRPr/>
              </a:pPr>
              <a:r>
                <a:rPr kumimoji="0" lang="de-DE" sz="1200" i="0" u="none" strike="noStrike" kern="0" cap="none" spc="10" normalizeH="0" baseline="0" noProof="0" dirty="0">
                  <a:ln>
                    <a:noFill/>
                  </a:ln>
                  <a:effectLst/>
                  <a:uLnTx/>
                  <a:uFillTx/>
                  <a:latin typeface="+mn-lt"/>
                  <a:ea typeface="+mn-ea"/>
                  <a:cs typeface="Arial" panose="020B0604020202020204" pitchFamily="34" charset="0"/>
                </a:rPr>
                <a:t>Rente wegen</a:t>
              </a:r>
              <a:br>
                <a:rPr kumimoji="0" lang="de-DE" sz="1200" i="0" u="none" strike="noStrike" kern="0" cap="none" spc="10" normalizeH="0" baseline="0" noProof="0" dirty="0">
                  <a:ln>
                    <a:noFill/>
                  </a:ln>
                  <a:solidFill>
                    <a:prstClr val="black"/>
                  </a:solidFill>
                  <a:effectLst/>
                  <a:uLnTx/>
                  <a:uFillTx/>
                  <a:latin typeface="+mn-lt"/>
                  <a:ea typeface="+mn-ea"/>
                  <a:cs typeface="Arial" panose="020B0604020202020204" pitchFamily="34" charset="0"/>
                </a:rPr>
              </a:br>
              <a:r>
                <a:rPr kumimoji="0" lang="de-DE" sz="1200" b="1" i="0" u="none" strike="noStrike" kern="0" cap="none" spc="10" normalizeH="0" baseline="0" noProof="0" dirty="0">
                  <a:ln>
                    <a:noFill/>
                  </a:ln>
                  <a:effectLst/>
                  <a:uLnTx/>
                  <a:uFillTx/>
                  <a:latin typeface="+mn-lt"/>
                  <a:ea typeface="+mn-ea"/>
                  <a:cs typeface="Arial" panose="020B0604020202020204" pitchFamily="34" charset="0"/>
                </a:rPr>
                <a:t>voller</a:t>
              </a:r>
            </a:p>
            <a:p>
              <a:pPr algn="ctr" eaLnBrk="0" fontAlgn="base" hangingPunct="0">
                <a:spcBef>
                  <a:spcPct val="0"/>
                </a:spcBef>
                <a:spcAft>
                  <a:spcPct val="0"/>
                </a:spcAft>
                <a:defRPr/>
              </a:pPr>
              <a:r>
                <a:rPr kumimoji="0" lang="de-DE" sz="1200" i="0" u="none" strike="noStrike" kern="0" cap="none" spc="10" normalizeH="0" baseline="0" noProof="0" dirty="0">
                  <a:ln>
                    <a:noFill/>
                  </a:ln>
                  <a:effectLst/>
                  <a:uLnTx/>
                  <a:uFillTx/>
                  <a:latin typeface="+mn-lt"/>
                  <a:ea typeface="+mn-ea"/>
                  <a:cs typeface="Arial" panose="020B0604020202020204" pitchFamily="34" charset="0"/>
                </a:rPr>
                <a:t>Erwerbsminderung</a:t>
              </a:r>
            </a:p>
          </p:txBody>
        </p:sp>
        <p:sp>
          <p:nvSpPr>
            <p:cNvPr id="41" name="Rechteck: abgerundete Ecken 40">
              <a:extLst>
                <a:ext uri="{FF2B5EF4-FFF2-40B4-BE49-F238E27FC236}">
                  <a16:creationId xmlns:a16="http://schemas.microsoft.com/office/drawing/2014/main" id="{75EB0703-DC3B-0D7A-0F58-8A8D6BBA82EE}"/>
                </a:ext>
              </a:extLst>
            </p:cNvPr>
            <p:cNvSpPr/>
            <p:nvPr/>
          </p:nvSpPr>
          <p:spPr bwMode="auto">
            <a:xfrm>
              <a:off x="825967" y="2830241"/>
              <a:ext cx="2520000" cy="900113"/>
            </a:xfrm>
            <a:prstGeom prst="roundRect">
              <a:avLst/>
            </a:prstGeom>
            <a:solidFill>
              <a:srgbClr val="DC0A1E"/>
            </a:solidFill>
            <a:ln w="25400" cap="flat" cmpd="sng" algn="ctr">
              <a:solidFill>
                <a:srgbClr val="DC0A1E"/>
              </a:solidFill>
              <a:prstDash val="solid"/>
            </a:ln>
            <a:effectLst>
              <a:outerShdw blurRad="50800" dist="38100" dir="18900000" algn="bl" rotWithShape="0">
                <a:prstClr val="black">
                  <a:alpha val="40000"/>
                </a:prstClr>
              </a:outerShdw>
            </a:effectLst>
          </p:spPr>
          <p:txBody>
            <a:bodyPr lIns="0" rIns="0" anchor="ctr"/>
            <a:lstStyle/>
            <a:p>
              <a:pPr marR="0" lvl="0" algn="ctr" defTabSz="914400" eaLnBrk="0" fontAlgn="base" latinLnBrk="0" hangingPunct="0">
                <a:spcBef>
                  <a:spcPct val="0"/>
                </a:spcBef>
                <a:spcAft>
                  <a:spcPct val="0"/>
                </a:spcAft>
                <a:buClrTx/>
                <a:buSzTx/>
                <a:buFontTx/>
                <a:buNone/>
                <a:tabLst/>
                <a:defRPr/>
              </a:pPr>
              <a:r>
                <a:rPr lang="de-DE" altLang="de-DE" sz="1200" b="1" dirty="0">
                  <a:solidFill>
                    <a:schemeClr val="bg1"/>
                  </a:solidFill>
                  <a:latin typeface="+mn-lt"/>
                </a:rPr>
                <a:t>NEU: 3/8</a:t>
              </a:r>
              <a:r>
                <a:rPr lang="de-DE" altLang="de-DE" sz="1200" dirty="0">
                  <a:solidFill>
                    <a:schemeClr val="bg1"/>
                  </a:solidFill>
                  <a:latin typeface="+mn-lt"/>
                </a:rPr>
                <a:t> der 14-fachen monatl. Bezugsgröße (2023 = 17.823,75 EUR)</a:t>
              </a:r>
              <a:endParaRPr kumimoji="0" lang="de-DE" sz="1200" i="0" u="none" strike="noStrike" kern="0" cap="none" spc="10" normalizeH="0" baseline="0" noProof="0" dirty="0">
                <a:ln>
                  <a:noFill/>
                </a:ln>
                <a:solidFill>
                  <a:schemeClr val="bg1"/>
                </a:solidFill>
                <a:effectLst/>
                <a:uLnTx/>
                <a:uFillTx/>
                <a:latin typeface="+mn-lt"/>
                <a:cs typeface="Arial" panose="020B0604020202020204" pitchFamily="34" charset="0"/>
              </a:endParaRPr>
            </a:p>
          </p:txBody>
        </p:sp>
        <p:sp>
          <p:nvSpPr>
            <p:cNvPr id="42" name="Pfeil: nach unten 41">
              <a:extLst>
                <a:ext uri="{FF2B5EF4-FFF2-40B4-BE49-F238E27FC236}">
                  <a16:creationId xmlns:a16="http://schemas.microsoft.com/office/drawing/2014/main" id="{0A4EEA58-109B-1AA1-2D57-D0BC825E7AB4}"/>
                </a:ext>
              </a:extLst>
            </p:cNvPr>
            <p:cNvSpPr/>
            <p:nvPr/>
          </p:nvSpPr>
          <p:spPr bwMode="auto">
            <a:xfrm>
              <a:off x="1918811" y="2451798"/>
              <a:ext cx="358776" cy="268798"/>
            </a:xfrm>
            <a:prstGeom prst="downArrow">
              <a:avLst/>
            </a:prstGeom>
            <a:solidFill>
              <a:srgbClr val="DC0A1E"/>
            </a:solidFill>
            <a:ln w="19050" cap="flat" cmpd="sng" algn="ctr">
              <a:solidFill>
                <a:srgbClr val="DC0A1E"/>
              </a:solidFill>
              <a:prstDash val="solid"/>
            </a:ln>
            <a:effectLst>
              <a:outerShdw blurRad="50800" dist="38100" dir="13500000" algn="br" rotWithShape="0">
                <a:sysClr val="windowText" lastClr="000000">
                  <a:alpha val="40000"/>
                </a:sysClr>
              </a:outerShdw>
            </a:effectLst>
          </p:spPr>
          <p:txBody>
            <a:bodyPr anchor="ctr"/>
            <a:lstStyle/>
            <a:p>
              <a:pPr marL="0" marR="0" lvl="0" indent="0" algn="ctr" defTabSz="914400" eaLnBrk="0" fontAlgn="base" latinLnBrk="0" hangingPunct="0">
                <a:spcBef>
                  <a:spcPct val="0"/>
                </a:spcBef>
                <a:spcAft>
                  <a:spcPct val="0"/>
                </a:spcAft>
                <a:buClrTx/>
                <a:buSzTx/>
                <a:buFontTx/>
                <a:buNone/>
                <a:tabLst/>
                <a:defRPr/>
              </a:pPr>
              <a:endParaRPr kumimoji="0" lang="de-DE" sz="1200" b="0" i="0" u="none" strike="noStrike" kern="0" cap="none" spc="10" normalizeH="0" baseline="0" noProof="0" dirty="0">
                <a:ln>
                  <a:noFill/>
                </a:ln>
                <a:solidFill>
                  <a:prstClr val="white"/>
                </a:solidFill>
                <a:effectLst/>
                <a:uLnTx/>
                <a:uFillTx/>
                <a:latin typeface="+mn-lt"/>
                <a:ea typeface="+mn-ea"/>
                <a:cs typeface="+mn-cs"/>
              </a:endParaRPr>
            </a:p>
          </p:txBody>
        </p:sp>
      </p:grpSp>
      <p:sp>
        <p:nvSpPr>
          <p:cNvPr id="43" name="Textfeld 42">
            <a:extLst>
              <a:ext uri="{FF2B5EF4-FFF2-40B4-BE49-F238E27FC236}">
                <a16:creationId xmlns:a16="http://schemas.microsoft.com/office/drawing/2014/main" id="{B78D34F0-D843-92E1-4C58-2C1B5B0B4F9A}"/>
              </a:ext>
            </a:extLst>
          </p:cNvPr>
          <p:cNvSpPr txBox="1"/>
          <p:nvPr/>
        </p:nvSpPr>
        <p:spPr>
          <a:xfrm>
            <a:off x="455616" y="3491627"/>
            <a:ext cx="7860800" cy="400110"/>
          </a:xfrm>
          <a:prstGeom prst="rect">
            <a:avLst/>
          </a:prstGeom>
          <a:noFill/>
        </p:spPr>
        <p:txBody>
          <a:bodyPr wrap="square">
            <a:spAutoFit/>
          </a:bodyPr>
          <a:lstStyle/>
          <a:p>
            <a:pPr lvl="0">
              <a:buClr>
                <a:srgbClr val="00B0F0"/>
              </a:buClr>
              <a:buSzPct val="130000"/>
              <a:tabLst>
                <a:tab pos="176213" algn="l"/>
              </a:tabLst>
              <a:defRPr/>
            </a:pPr>
            <a:r>
              <a:rPr kumimoji="0" lang="de-DE" sz="1000" b="0" i="0" u="none" strike="noStrike" kern="1200" cap="none" spc="10" normalizeH="0" noProof="0" dirty="0">
                <a:ln>
                  <a:noFill/>
                </a:ln>
                <a:solidFill>
                  <a:prstClr val="black"/>
                </a:solidFill>
                <a:effectLst/>
                <a:uLnTx/>
                <a:uFillTx/>
                <a:latin typeface="+mn-lt"/>
                <a:cs typeface="Arial" panose="020B0604020202020204" pitchFamily="34" charset="0"/>
              </a:rPr>
              <a:t>*)	Bisherige allgemeine Hinzuverdienstgrenze = 6.300 EUR, C</a:t>
            </a:r>
            <a:r>
              <a:rPr lang="de-DE" sz="1000" spc="10" dirty="0" err="1">
                <a:solidFill>
                  <a:prstClr val="black"/>
                </a:solidFill>
                <a:latin typeface="+mn-lt"/>
                <a:cs typeface="Arial" panose="020B0604020202020204" pitchFamily="34" charset="0"/>
              </a:rPr>
              <a:t>orona</a:t>
            </a:r>
            <a:r>
              <a:rPr lang="de-DE" sz="1000" spc="10" dirty="0">
                <a:solidFill>
                  <a:prstClr val="black"/>
                </a:solidFill>
                <a:latin typeface="+mn-lt"/>
                <a:cs typeface="Arial" panose="020B0604020202020204" pitchFamily="34" charset="0"/>
              </a:rPr>
              <a:t>-Sonderregelung 2021 und </a:t>
            </a:r>
            <a:br>
              <a:rPr lang="de-DE" sz="1000" spc="10" dirty="0">
                <a:solidFill>
                  <a:prstClr val="black"/>
                </a:solidFill>
                <a:latin typeface="+mn-lt"/>
                <a:cs typeface="Arial" panose="020B0604020202020204" pitchFamily="34" charset="0"/>
              </a:rPr>
            </a:br>
            <a:r>
              <a:rPr lang="de-DE" sz="1000" spc="10" dirty="0">
                <a:solidFill>
                  <a:prstClr val="black"/>
                </a:solidFill>
                <a:latin typeface="+mn-lt"/>
                <a:cs typeface="Arial" panose="020B0604020202020204" pitchFamily="34" charset="0"/>
              </a:rPr>
              <a:t>2022 = 46.060 EUR</a:t>
            </a:r>
            <a:endParaRPr kumimoji="0" lang="de-DE" sz="1000" b="0" i="0" u="none" strike="noStrike" kern="1200" cap="none" spc="10" normalizeH="0" noProof="0" dirty="0">
              <a:ln>
                <a:noFill/>
              </a:ln>
              <a:solidFill>
                <a:prstClr val="black"/>
              </a:solidFill>
              <a:effectLst/>
              <a:uLnTx/>
              <a:uFillTx/>
              <a:latin typeface="+mn-lt"/>
              <a:cs typeface="Arial" panose="020B0604020202020204" pitchFamily="34" charset="0"/>
            </a:endParaRPr>
          </a:p>
        </p:txBody>
      </p:sp>
    </p:spTree>
    <p:extLst>
      <p:ext uri="{BB962C8B-B14F-4D97-AF65-F5344CB8AC3E}">
        <p14:creationId xmlns:p14="http://schemas.microsoft.com/office/powerpoint/2010/main" val="1027375942"/>
      </p:ext>
    </p:extLst>
  </p:cSld>
  <p:clrMapOvr>
    <a:masterClrMapping/>
  </p:clrMapOvr>
  <p:transition advClick="0" advTm="600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AEE7B0F-BBBA-4B5B-BC5D-B33BF5AC13FB}"/>
              </a:ext>
            </a:extLst>
          </p:cNvPr>
          <p:cNvSpPr>
            <a:spLocks noGrp="1"/>
          </p:cNvSpPr>
          <p:nvPr>
            <p:ph sz="quarter" idx="13"/>
          </p:nvPr>
        </p:nvSpPr>
        <p:spPr>
          <a:xfrm>
            <a:off x="468314" y="1275874"/>
            <a:ext cx="7956000" cy="3304698"/>
          </a:xfrm>
        </p:spPr>
        <p:txBody>
          <a:bodyPr/>
          <a:lstStyle/>
          <a:p>
            <a:pPr marL="0" indent="0">
              <a:lnSpc>
                <a:spcPts val="1650"/>
              </a:lnSpc>
              <a:spcBef>
                <a:spcPts val="900"/>
              </a:spcBef>
              <a:buSzPct val="130000"/>
              <a:buNone/>
              <a:tabLst>
                <a:tab pos="6319838" algn="r"/>
              </a:tabLst>
            </a:pPr>
            <a:endParaRPr lang="de-DE" sz="1350" spc="8" dirty="0"/>
          </a:p>
          <a:p>
            <a:pPr marL="0" indent="0">
              <a:lnSpc>
                <a:spcPts val="1650"/>
              </a:lnSpc>
              <a:spcBef>
                <a:spcPts val="900"/>
              </a:spcBef>
              <a:buSzPct val="130000"/>
              <a:buNone/>
              <a:tabLst>
                <a:tab pos="6319838" algn="r"/>
              </a:tabLst>
            </a:pPr>
            <a:endParaRPr lang="de-DE" sz="1350" spc="8" dirty="0"/>
          </a:p>
          <a:p>
            <a:pPr marL="0" indent="0">
              <a:lnSpc>
                <a:spcPts val="1650"/>
              </a:lnSpc>
              <a:spcBef>
                <a:spcPts val="900"/>
              </a:spcBef>
              <a:buSzPct val="130000"/>
              <a:buNone/>
              <a:tabLst>
                <a:tab pos="6319838" algn="r"/>
              </a:tabLst>
            </a:pPr>
            <a:endParaRPr lang="de-DE" sz="1350" spc="8" dirty="0"/>
          </a:p>
          <a:p>
            <a:pPr marL="197644" indent="-197644">
              <a:lnSpc>
                <a:spcPts val="1650"/>
              </a:lnSpc>
              <a:spcBef>
                <a:spcPts val="900"/>
              </a:spcBef>
              <a:buSzPct val="130000"/>
              <a:tabLst>
                <a:tab pos="6319838" algn="r"/>
              </a:tabLst>
            </a:pPr>
            <a:endParaRPr lang="de-DE" sz="1350" spc="8" dirty="0"/>
          </a:p>
          <a:p>
            <a:pPr marL="0" indent="0">
              <a:lnSpc>
                <a:spcPts val="1650"/>
              </a:lnSpc>
              <a:spcBef>
                <a:spcPts val="900"/>
              </a:spcBef>
              <a:buSzPct val="130000"/>
              <a:buNone/>
              <a:tabLst>
                <a:tab pos="6319838" algn="r"/>
              </a:tabLst>
            </a:pPr>
            <a:endParaRPr lang="de-DE" sz="1350" b="1" spc="8" dirty="0">
              <a:solidFill>
                <a:schemeClr val="accent4"/>
              </a:solidFill>
            </a:endParaRPr>
          </a:p>
          <a:p>
            <a:pPr marL="0" indent="0">
              <a:lnSpc>
                <a:spcPts val="1650"/>
              </a:lnSpc>
              <a:spcBef>
                <a:spcPts val="900"/>
              </a:spcBef>
              <a:buSzPct val="130000"/>
              <a:buNone/>
              <a:tabLst>
                <a:tab pos="6319838" algn="r"/>
              </a:tabLst>
            </a:pPr>
            <a:endParaRPr lang="de-DE" sz="1350" b="1" spc="8" dirty="0">
              <a:solidFill>
                <a:schemeClr val="accent4"/>
              </a:solidFill>
            </a:endParaRPr>
          </a:p>
          <a:p>
            <a:pPr marL="0" indent="0">
              <a:lnSpc>
                <a:spcPts val="1650"/>
              </a:lnSpc>
              <a:spcBef>
                <a:spcPts val="900"/>
              </a:spcBef>
              <a:buSzPct val="130000"/>
              <a:buNone/>
              <a:tabLst>
                <a:tab pos="6319838" algn="r"/>
              </a:tabLst>
            </a:pPr>
            <a:endParaRPr lang="de-DE" sz="1350" b="1" spc="8" dirty="0">
              <a:solidFill>
                <a:schemeClr val="accent4"/>
              </a:solidFill>
            </a:endParaRPr>
          </a:p>
          <a:p>
            <a:pPr marL="0" indent="0">
              <a:lnSpc>
                <a:spcPts val="1650"/>
              </a:lnSpc>
              <a:spcBef>
                <a:spcPts val="900"/>
              </a:spcBef>
              <a:buSzPct val="130000"/>
              <a:buNone/>
              <a:tabLst>
                <a:tab pos="6319838" algn="r"/>
              </a:tabLst>
            </a:pPr>
            <a:r>
              <a:rPr lang="de-DE" sz="1200" spc="20" dirty="0">
                <a:solidFill>
                  <a:schemeClr val="accent4"/>
                </a:solidFill>
              </a:rPr>
              <a:t>DIN A4-Anschreiben „Sozialversicherungsausweis“ heißt künftig </a:t>
            </a:r>
            <a:r>
              <a:rPr lang="de-DE" sz="1200" b="1" spc="20" dirty="0">
                <a:solidFill>
                  <a:schemeClr val="accent4"/>
                </a:solidFill>
              </a:rPr>
              <a:t>Versicherungsnummer-nachweis</a:t>
            </a:r>
            <a:r>
              <a:rPr lang="de-DE" sz="1200" spc="20" dirty="0">
                <a:solidFill>
                  <a:schemeClr val="accent4"/>
                </a:solidFill>
              </a:rPr>
              <a:t> und muss bei Beschäftigungsaufnahme nicht mehr dem Arbeitgeber vorgelegt werden, stattdessen wird die bisher optionale elektronische </a:t>
            </a:r>
            <a:r>
              <a:rPr lang="de-DE" sz="1200" b="1" spc="20" dirty="0">
                <a:solidFill>
                  <a:schemeClr val="accent4"/>
                </a:solidFill>
              </a:rPr>
              <a:t>Versicherungsnummernabfrage</a:t>
            </a:r>
            <a:r>
              <a:rPr lang="de-DE" sz="1200" spc="20" dirty="0">
                <a:solidFill>
                  <a:schemeClr val="accent4"/>
                </a:solidFill>
              </a:rPr>
              <a:t> (Datensatz DSVV) verpflichtend.</a:t>
            </a:r>
          </a:p>
          <a:p>
            <a:pPr marL="0" indent="0">
              <a:lnSpc>
                <a:spcPts val="1650"/>
              </a:lnSpc>
              <a:spcBef>
                <a:spcPts val="900"/>
              </a:spcBef>
              <a:buSzPct val="130000"/>
              <a:buNone/>
              <a:tabLst>
                <a:tab pos="6319838" algn="r"/>
              </a:tabLst>
            </a:pPr>
            <a:endParaRPr lang="de-DE" sz="1350" spc="8" dirty="0"/>
          </a:p>
        </p:txBody>
      </p:sp>
      <p:sp>
        <p:nvSpPr>
          <p:cNvPr id="5" name="Fußzeilenplatzhalter 4">
            <a:extLst>
              <a:ext uri="{FF2B5EF4-FFF2-40B4-BE49-F238E27FC236}">
                <a16:creationId xmlns:a16="http://schemas.microsoft.com/office/drawing/2014/main" id="{F126D435-0F31-45AB-A09F-BBF1775D8634}"/>
              </a:ext>
            </a:extLst>
          </p:cNvPr>
          <p:cNvSpPr>
            <a:spLocks noGrp="1"/>
          </p:cNvSpPr>
          <p:nvPr>
            <p:ph type="ftr" sz="quarter" idx="15"/>
          </p:nvPr>
        </p:nvSpPr>
        <p:spPr/>
        <p:txBody>
          <a:bodyPr/>
          <a:lstStyle/>
          <a:p>
            <a:r>
              <a:rPr lang="de-DE"/>
              <a:t>Alles Wichtige für das Jahr 2023</a:t>
            </a:r>
            <a:endParaRPr lang="de-DE" dirty="0"/>
          </a:p>
        </p:txBody>
      </p:sp>
      <p:sp>
        <p:nvSpPr>
          <p:cNvPr id="6" name="Foliennummernplatzhalter 5">
            <a:extLst>
              <a:ext uri="{FF2B5EF4-FFF2-40B4-BE49-F238E27FC236}">
                <a16:creationId xmlns:a16="http://schemas.microsoft.com/office/drawing/2014/main" id="{8A56B324-52AC-4670-8D33-9930B00BAF63}"/>
              </a:ext>
            </a:extLst>
          </p:cNvPr>
          <p:cNvSpPr>
            <a:spLocks noGrp="1"/>
          </p:cNvSpPr>
          <p:nvPr>
            <p:ph type="sldNum" sz="quarter" idx="16"/>
          </p:nvPr>
        </p:nvSpPr>
        <p:spPr/>
        <p:txBody>
          <a:bodyPr/>
          <a:lstStyle/>
          <a:p>
            <a:fld id="{BE799682-1F0A-4BE5-A402-BB0EBC4D5055}" type="slidenum">
              <a:rPr lang="de-DE" smtClean="0"/>
              <a:pPr/>
              <a:t>36</a:t>
            </a:fld>
            <a:endParaRPr lang="de-DE" dirty="0"/>
          </a:p>
        </p:txBody>
      </p:sp>
      <p:sp>
        <p:nvSpPr>
          <p:cNvPr id="7" name="Titel 5">
            <a:extLst>
              <a:ext uri="{FF2B5EF4-FFF2-40B4-BE49-F238E27FC236}">
                <a16:creationId xmlns:a16="http://schemas.microsoft.com/office/drawing/2014/main" id="{70DDC8F4-C5A2-4C1A-AA3B-79466688E98D}"/>
              </a:ext>
            </a:extLst>
          </p:cNvPr>
          <p:cNvSpPr>
            <a:spLocks noGrp="1"/>
          </p:cNvSpPr>
          <p:nvPr>
            <p:ph type="title"/>
          </p:nvPr>
        </p:nvSpPr>
        <p:spPr>
          <a:xfrm>
            <a:off x="455616" y="288133"/>
            <a:ext cx="7413625" cy="404209"/>
          </a:xfrm>
        </p:spPr>
        <p:txBody>
          <a:bodyPr/>
          <a:lstStyle/>
          <a:p>
            <a:r>
              <a:rPr lang="de-DE" spc="8" dirty="0"/>
              <a:t>Weitere Änderungen kurz &amp; kompakt</a:t>
            </a:r>
            <a:endParaRPr lang="de-DE" dirty="0"/>
          </a:p>
        </p:txBody>
      </p:sp>
      <p:sp>
        <p:nvSpPr>
          <p:cNvPr id="8" name="Textplatzhalter 7">
            <a:extLst>
              <a:ext uri="{FF2B5EF4-FFF2-40B4-BE49-F238E27FC236}">
                <a16:creationId xmlns:a16="http://schemas.microsoft.com/office/drawing/2014/main" id="{B451CA5E-0D9D-4D1F-B3A7-1675D889B60B}"/>
              </a:ext>
            </a:extLst>
          </p:cNvPr>
          <p:cNvSpPr>
            <a:spLocks noGrp="1"/>
          </p:cNvSpPr>
          <p:nvPr>
            <p:ph type="body" sz="quarter" idx="14"/>
          </p:nvPr>
        </p:nvSpPr>
        <p:spPr>
          <a:xfrm>
            <a:off x="468313" y="692945"/>
            <a:ext cx="7416800" cy="258603"/>
          </a:xfrm>
        </p:spPr>
        <p:txBody>
          <a:bodyPr/>
          <a:lstStyle/>
          <a:p>
            <a:r>
              <a:rPr lang="de-DE" b="0" spc="8" dirty="0"/>
              <a:t>Achtes SGB IV-Änderungsgesetz: Sozialversicherungsausweis</a:t>
            </a:r>
            <a:br>
              <a:rPr lang="de-DE" b="0" spc="8" dirty="0"/>
            </a:br>
            <a:endParaRPr lang="de-DE" b="0" spc="8" dirty="0"/>
          </a:p>
        </p:txBody>
      </p:sp>
      <p:grpSp>
        <p:nvGrpSpPr>
          <p:cNvPr id="44" name="Gruppieren 43">
            <a:extLst>
              <a:ext uri="{FF2B5EF4-FFF2-40B4-BE49-F238E27FC236}">
                <a16:creationId xmlns:a16="http://schemas.microsoft.com/office/drawing/2014/main" id="{AE8A575F-626A-4BBC-AF14-4BA628376942}"/>
              </a:ext>
            </a:extLst>
          </p:cNvPr>
          <p:cNvGrpSpPr/>
          <p:nvPr/>
        </p:nvGrpSpPr>
        <p:grpSpPr>
          <a:xfrm>
            <a:off x="3779892" y="2408278"/>
            <a:ext cx="1304230" cy="1030715"/>
            <a:chOff x="5223241" y="2160000"/>
            <a:chExt cx="1800000" cy="1830230"/>
          </a:xfrm>
        </p:grpSpPr>
        <p:sp>
          <p:nvSpPr>
            <p:cNvPr id="45" name="Textfeld 44">
              <a:extLst>
                <a:ext uri="{FF2B5EF4-FFF2-40B4-BE49-F238E27FC236}">
                  <a16:creationId xmlns:a16="http://schemas.microsoft.com/office/drawing/2014/main" id="{F016C0C5-9EC1-2474-DD6A-64B81F9B4EB3}"/>
                </a:ext>
              </a:extLst>
            </p:cNvPr>
            <p:cNvSpPr txBox="1"/>
            <p:nvPr/>
          </p:nvSpPr>
          <p:spPr>
            <a:xfrm>
              <a:off x="5223241" y="3713231"/>
              <a:ext cx="1800000" cy="276999"/>
            </a:xfrm>
            <a:prstGeom prst="rect">
              <a:avLst/>
            </a:prstGeom>
            <a:noFill/>
          </p:spPr>
          <p:txBody>
            <a:bodyPr wrap="square" rtlCol="0" anchor="b" anchorCtr="1">
              <a:spAutoFit/>
            </a:bodyPr>
            <a:lstStyle/>
            <a:p>
              <a:pPr algn="ctr"/>
              <a:r>
                <a:rPr lang="de-DE" sz="1200" b="1" dirty="0">
                  <a:latin typeface="+mn-lt"/>
                  <a:cs typeface="Arial" panose="020B0604020202020204" pitchFamily="34" charset="0"/>
                </a:rPr>
                <a:t>DRV</a:t>
              </a:r>
            </a:p>
          </p:txBody>
        </p:sp>
        <p:pic>
          <p:nvPicPr>
            <p:cNvPr id="46" name="Grafik 45">
              <a:extLst>
                <a:ext uri="{FF2B5EF4-FFF2-40B4-BE49-F238E27FC236}">
                  <a16:creationId xmlns:a16="http://schemas.microsoft.com/office/drawing/2014/main" id="{9AFCA94F-067E-0B87-DC51-B52B270263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0000" y="2160000"/>
              <a:ext cx="1440000" cy="1440000"/>
            </a:xfrm>
            <a:prstGeom prst="rect">
              <a:avLst/>
            </a:prstGeom>
          </p:spPr>
        </p:pic>
      </p:grpSp>
      <p:sp>
        <p:nvSpPr>
          <p:cNvPr id="47" name="Textfeld 46">
            <a:extLst>
              <a:ext uri="{FF2B5EF4-FFF2-40B4-BE49-F238E27FC236}">
                <a16:creationId xmlns:a16="http://schemas.microsoft.com/office/drawing/2014/main" id="{67EE873B-C80C-D30A-E2FC-E6BEC56B568E}"/>
              </a:ext>
            </a:extLst>
          </p:cNvPr>
          <p:cNvSpPr txBox="1"/>
          <p:nvPr/>
        </p:nvSpPr>
        <p:spPr>
          <a:xfrm>
            <a:off x="222176" y="2639709"/>
            <a:ext cx="1800000" cy="448942"/>
          </a:xfrm>
          <a:prstGeom prst="rect">
            <a:avLst/>
          </a:prstGeom>
          <a:noFill/>
        </p:spPr>
        <p:txBody>
          <a:bodyPr wrap="square" bIns="216000" rtlCol="0" anchor="b" anchorCtr="1">
            <a:spAutoFit/>
          </a:bodyPr>
          <a:lstStyle/>
          <a:p>
            <a:pPr algn="ctr"/>
            <a:r>
              <a:rPr lang="de-DE" sz="1200" b="1" dirty="0">
                <a:latin typeface="+mn-lt"/>
                <a:cs typeface="Arial" panose="020B0604020202020204" pitchFamily="34" charset="0"/>
              </a:rPr>
              <a:t>Arbeitgeber</a:t>
            </a:r>
          </a:p>
        </p:txBody>
      </p:sp>
      <p:pic>
        <p:nvPicPr>
          <p:cNvPr id="48" name="Grafik 47" descr="Büromitarbeiter mit einfarbiger Füllung">
            <a:extLst>
              <a:ext uri="{FF2B5EF4-FFF2-40B4-BE49-F238E27FC236}">
                <a16:creationId xmlns:a16="http://schemas.microsoft.com/office/drawing/2014/main" id="{2CC3EC45-B240-3FDA-90DB-BCA05D1DFD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9771" y="1398756"/>
            <a:ext cx="1177497" cy="1177497"/>
          </a:xfrm>
          <a:prstGeom prst="rect">
            <a:avLst/>
          </a:prstGeom>
        </p:spPr>
      </p:pic>
      <p:sp>
        <p:nvSpPr>
          <p:cNvPr id="49" name="Textfeld 48">
            <a:extLst>
              <a:ext uri="{FF2B5EF4-FFF2-40B4-BE49-F238E27FC236}">
                <a16:creationId xmlns:a16="http://schemas.microsoft.com/office/drawing/2014/main" id="{03D456C0-E7A7-3B6B-4ECB-0632E5B0140B}"/>
              </a:ext>
            </a:extLst>
          </p:cNvPr>
          <p:cNvSpPr txBox="1"/>
          <p:nvPr/>
        </p:nvSpPr>
        <p:spPr>
          <a:xfrm>
            <a:off x="6326212" y="2619247"/>
            <a:ext cx="1800000" cy="448942"/>
          </a:xfrm>
          <a:prstGeom prst="rect">
            <a:avLst/>
          </a:prstGeom>
          <a:noFill/>
        </p:spPr>
        <p:txBody>
          <a:bodyPr wrap="square" bIns="216000" rtlCol="0" anchor="b" anchorCtr="1">
            <a:spAutoFit/>
          </a:bodyPr>
          <a:lstStyle/>
          <a:p>
            <a:pPr algn="ctr"/>
            <a:r>
              <a:rPr lang="de-DE" sz="1200" b="1" dirty="0">
                <a:latin typeface="+mn-lt"/>
                <a:cs typeface="Arial" panose="020B0604020202020204" pitchFamily="34" charset="0"/>
              </a:rPr>
              <a:t>Arbeitnehmer</a:t>
            </a:r>
          </a:p>
        </p:txBody>
      </p:sp>
      <p:sp>
        <p:nvSpPr>
          <p:cNvPr id="50" name="Pfeil: nach rechts 49">
            <a:extLst>
              <a:ext uri="{FF2B5EF4-FFF2-40B4-BE49-F238E27FC236}">
                <a16:creationId xmlns:a16="http://schemas.microsoft.com/office/drawing/2014/main" id="{1684BB89-1F60-BD95-8844-A3ACA3A1C00C}"/>
              </a:ext>
            </a:extLst>
          </p:cNvPr>
          <p:cNvSpPr/>
          <p:nvPr/>
        </p:nvSpPr>
        <p:spPr bwMode="auto">
          <a:xfrm>
            <a:off x="523839" y="2941621"/>
            <a:ext cx="3667351" cy="612000"/>
          </a:xfrm>
          <a:prstGeom prst="rightArrow">
            <a:avLst/>
          </a:prstGeom>
          <a:solidFill>
            <a:schemeClr val="accent2"/>
          </a:solidFill>
          <a:ln w="19050" cap="flat" cmpd="sng" algn="ctr">
            <a:solidFill>
              <a:schemeClr val="accent2"/>
            </a:solidFill>
            <a:prstDash val="solid"/>
          </a:ln>
          <a:effectLst/>
        </p:spPr>
        <p:txBody>
          <a:bodyPr lIns="0" rIns="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de-DE" sz="1200" i="0" u="none" strike="noStrike" kern="0" cap="none" spc="10" normalizeH="0" noProof="0" dirty="0">
                <a:ln>
                  <a:noFill/>
                </a:ln>
                <a:solidFill>
                  <a:prstClr val="white"/>
                </a:solidFill>
                <a:effectLst/>
                <a:uLnTx/>
                <a:uFillTx/>
                <a:latin typeface="+mn-lt"/>
                <a:ea typeface="+mn-ea"/>
                <a:cs typeface="Arial" panose="020B0604020202020204" pitchFamily="34" charset="0"/>
              </a:rPr>
              <a:t>Stattdessen obligatorische VSNR-Abfrage</a:t>
            </a:r>
          </a:p>
        </p:txBody>
      </p:sp>
      <p:sp>
        <p:nvSpPr>
          <p:cNvPr id="51" name="Pfeil: nach rechts 50">
            <a:extLst>
              <a:ext uri="{FF2B5EF4-FFF2-40B4-BE49-F238E27FC236}">
                <a16:creationId xmlns:a16="http://schemas.microsoft.com/office/drawing/2014/main" id="{FBEED7E3-7CFA-801C-437F-1D83EF737438}"/>
              </a:ext>
            </a:extLst>
          </p:cNvPr>
          <p:cNvSpPr/>
          <p:nvPr/>
        </p:nvSpPr>
        <p:spPr bwMode="auto">
          <a:xfrm>
            <a:off x="4716016" y="2941621"/>
            <a:ext cx="3271223" cy="612000"/>
          </a:xfrm>
          <a:prstGeom prst="rightArrow">
            <a:avLst/>
          </a:prstGeom>
          <a:solidFill>
            <a:schemeClr val="accent2"/>
          </a:solidFill>
          <a:ln w="19050" cap="flat" cmpd="sng" algn="ctr">
            <a:solidFill>
              <a:schemeClr val="accent2"/>
            </a:solidFill>
            <a:prstDash val="solid"/>
          </a:ln>
          <a:effectLst/>
        </p:spPr>
        <p:txBody>
          <a:bodyPr lIns="36000" rIns="3600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de-DE" sz="1200" i="0" u="none" strike="noStrike" kern="0" cap="none" spc="20" normalizeH="0" noProof="0" dirty="0">
                <a:ln>
                  <a:noFill/>
                </a:ln>
                <a:solidFill>
                  <a:prstClr val="white"/>
                </a:solidFill>
                <a:effectLst/>
                <a:uLnTx/>
                <a:uFillTx/>
                <a:latin typeface="+mn-lt"/>
                <a:ea typeface="+mn-ea"/>
                <a:cs typeface="Arial" panose="020B0604020202020204" pitchFamily="34" charset="0"/>
              </a:rPr>
              <a:t>Neu: Versicherungsnummernachweis</a:t>
            </a:r>
          </a:p>
        </p:txBody>
      </p:sp>
      <p:sp>
        <p:nvSpPr>
          <p:cNvPr id="52" name="Pfeil: nach links 51">
            <a:extLst>
              <a:ext uri="{FF2B5EF4-FFF2-40B4-BE49-F238E27FC236}">
                <a16:creationId xmlns:a16="http://schemas.microsoft.com/office/drawing/2014/main" id="{DFF5D83E-678D-ACCE-AB71-84B4618AA440}"/>
              </a:ext>
            </a:extLst>
          </p:cNvPr>
          <p:cNvSpPr/>
          <p:nvPr/>
        </p:nvSpPr>
        <p:spPr>
          <a:xfrm>
            <a:off x="1868364" y="1393490"/>
            <a:ext cx="4684836" cy="612000"/>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spc="20" dirty="0">
                <a:cs typeface="Arial" panose="020B0604020202020204" pitchFamily="34" charset="0"/>
              </a:rPr>
              <a:t>Vorlagepflicht SV-Ausweis bei Neueinstellung</a:t>
            </a:r>
          </a:p>
        </p:txBody>
      </p:sp>
      <p:grpSp>
        <p:nvGrpSpPr>
          <p:cNvPr id="53" name="Gruppieren 52">
            <a:extLst>
              <a:ext uri="{FF2B5EF4-FFF2-40B4-BE49-F238E27FC236}">
                <a16:creationId xmlns:a16="http://schemas.microsoft.com/office/drawing/2014/main" id="{3AF62BF8-7970-9867-1E09-C4F7EEB285FC}"/>
              </a:ext>
            </a:extLst>
          </p:cNvPr>
          <p:cNvGrpSpPr/>
          <p:nvPr/>
        </p:nvGrpSpPr>
        <p:grpSpPr>
          <a:xfrm>
            <a:off x="3740584" y="1267505"/>
            <a:ext cx="720000" cy="720000"/>
            <a:chOff x="5490000" y="2147862"/>
            <a:chExt cx="720000" cy="720000"/>
          </a:xfrm>
        </p:grpSpPr>
        <p:cxnSp>
          <p:nvCxnSpPr>
            <p:cNvPr id="54" name="Gerader Verbinder 53">
              <a:extLst>
                <a:ext uri="{FF2B5EF4-FFF2-40B4-BE49-F238E27FC236}">
                  <a16:creationId xmlns:a16="http://schemas.microsoft.com/office/drawing/2014/main" id="{2C0226C1-A4B8-0331-6FFF-83718974DFC7}"/>
                </a:ext>
              </a:extLst>
            </p:cNvPr>
            <p:cNvCxnSpPr>
              <a:cxnSpLocks noChangeAspect="1"/>
            </p:cNvCxnSpPr>
            <p:nvPr/>
          </p:nvCxnSpPr>
          <p:spPr>
            <a:xfrm flipV="1">
              <a:off x="5490000" y="2147862"/>
              <a:ext cx="720000" cy="720000"/>
            </a:xfrm>
            <a:prstGeom prst="line">
              <a:avLst/>
            </a:prstGeom>
            <a:ln w="57150">
              <a:solidFill>
                <a:srgbClr val="DC0A1E"/>
              </a:solidFill>
            </a:ln>
          </p:spPr>
          <p:style>
            <a:lnRef idx="1">
              <a:schemeClr val="accent4"/>
            </a:lnRef>
            <a:fillRef idx="0">
              <a:schemeClr val="accent4"/>
            </a:fillRef>
            <a:effectRef idx="0">
              <a:schemeClr val="accent4"/>
            </a:effectRef>
            <a:fontRef idx="minor">
              <a:schemeClr val="tx1"/>
            </a:fontRef>
          </p:style>
        </p:cxnSp>
        <p:cxnSp>
          <p:nvCxnSpPr>
            <p:cNvPr id="55" name="Gerader Verbinder 54">
              <a:extLst>
                <a:ext uri="{FF2B5EF4-FFF2-40B4-BE49-F238E27FC236}">
                  <a16:creationId xmlns:a16="http://schemas.microsoft.com/office/drawing/2014/main" id="{3CB02E67-9C3D-C539-9671-3E470B09F6B0}"/>
                </a:ext>
              </a:extLst>
            </p:cNvPr>
            <p:cNvCxnSpPr>
              <a:cxnSpLocks noChangeAspect="1"/>
            </p:cNvCxnSpPr>
            <p:nvPr/>
          </p:nvCxnSpPr>
          <p:spPr>
            <a:xfrm flipH="1" flipV="1">
              <a:off x="5490000" y="2147862"/>
              <a:ext cx="720000" cy="720000"/>
            </a:xfrm>
            <a:prstGeom prst="line">
              <a:avLst/>
            </a:prstGeom>
            <a:ln w="57150">
              <a:solidFill>
                <a:srgbClr val="DC0A1E"/>
              </a:solidFill>
            </a:ln>
          </p:spPr>
          <p:style>
            <a:lnRef idx="1">
              <a:schemeClr val="accent4"/>
            </a:lnRef>
            <a:fillRef idx="0">
              <a:schemeClr val="accent4"/>
            </a:fillRef>
            <a:effectRef idx="0">
              <a:schemeClr val="accent4"/>
            </a:effectRef>
            <a:fontRef idx="minor">
              <a:schemeClr val="tx1"/>
            </a:fontRef>
          </p:style>
        </p:cxnSp>
      </p:grpSp>
      <p:pic>
        <p:nvPicPr>
          <p:cNvPr id="56" name="Grafik 55" descr="Büromitarbeiterin mit einfarbiger Füllung">
            <a:extLst>
              <a:ext uri="{FF2B5EF4-FFF2-40B4-BE49-F238E27FC236}">
                <a16:creationId xmlns:a16="http://schemas.microsoft.com/office/drawing/2014/main" id="{24D71846-A54D-CD7A-A99F-B74402FA079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707616" y="1439798"/>
            <a:ext cx="1177497" cy="1177497"/>
          </a:xfrm>
          <a:prstGeom prst="rect">
            <a:avLst/>
          </a:prstGeom>
        </p:spPr>
      </p:pic>
    </p:spTree>
    <p:extLst>
      <p:ext uri="{BB962C8B-B14F-4D97-AF65-F5344CB8AC3E}">
        <p14:creationId xmlns:p14="http://schemas.microsoft.com/office/powerpoint/2010/main" val="2219262657"/>
      </p:ext>
    </p:extLst>
  </p:cSld>
  <p:clrMapOvr>
    <a:masterClrMapping/>
  </p:clrMapOvr>
  <p:transition advClick="0" advTm="600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0E54B6-791F-0792-D2DA-6F237F304883}"/>
              </a:ext>
            </a:extLst>
          </p:cNvPr>
          <p:cNvSpPr>
            <a:spLocks noGrp="1"/>
          </p:cNvSpPr>
          <p:nvPr>
            <p:ph type="title"/>
          </p:nvPr>
        </p:nvSpPr>
        <p:spPr/>
        <p:txBody>
          <a:bodyPr/>
          <a:lstStyle/>
          <a:p>
            <a:r>
              <a:rPr lang="de-DE" spc="8" dirty="0"/>
              <a:t>Weitere Änderungen kurz &amp; kompakt</a:t>
            </a:r>
            <a:endParaRPr lang="de-DE" dirty="0"/>
          </a:p>
        </p:txBody>
      </p:sp>
      <p:sp>
        <p:nvSpPr>
          <p:cNvPr id="3" name="Inhaltsplatzhalter 2">
            <a:extLst>
              <a:ext uri="{FF2B5EF4-FFF2-40B4-BE49-F238E27FC236}">
                <a16:creationId xmlns:a16="http://schemas.microsoft.com/office/drawing/2014/main" id="{F63986FC-34D5-B785-7B27-8B23DE06E130}"/>
              </a:ext>
            </a:extLst>
          </p:cNvPr>
          <p:cNvSpPr>
            <a:spLocks noGrp="1"/>
          </p:cNvSpPr>
          <p:nvPr>
            <p:ph sz="quarter" idx="13"/>
          </p:nvPr>
        </p:nvSpPr>
        <p:spPr>
          <a:xfrm>
            <a:off x="468313" y="1275606"/>
            <a:ext cx="7416800" cy="3304698"/>
          </a:xfrm>
        </p:spPr>
        <p:txBody>
          <a:bodyPr/>
          <a:lstStyle/>
          <a:p>
            <a:r>
              <a:rPr lang="de-DE" sz="1200" dirty="0"/>
              <a:t>Ab </a:t>
            </a:r>
            <a:r>
              <a:rPr lang="de-DE" sz="1200" b="1" dirty="0"/>
              <a:t>1. Januar 2023 </a:t>
            </a:r>
            <a:r>
              <a:rPr lang="de-DE" sz="1200" dirty="0"/>
              <a:t>sind nach Ende bzw. bei Ruhen der Beschäftigung ausgezahlte Entgeltguthaben, die aus Arbeitszeitguthaben abgeleitet sind, auch dann dem letzten Abrechnungszeitraum zuzuordnen, wenn dieser nicht im laufenden Kalenderjahr liegt</a:t>
            </a:r>
          </a:p>
          <a:p>
            <a:pPr marL="0" indent="0">
              <a:buNone/>
            </a:pPr>
            <a:r>
              <a:rPr kumimoji="0" lang="de-DE" sz="1200" b="1" i="1" u="none" strike="noStrike" kern="0" cap="none" spc="0" normalizeH="0" baseline="0" noProof="0" dirty="0">
                <a:ln>
                  <a:noFill/>
                </a:ln>
                <a:solidFill>
                  <a:srgbClr val="CE1620"/>
                </a:solidFill>
                <a:effectLst/>
                <a:uLnTx/>
                <a:uFillTx/>
                <a:latin typeface="Verdana" panose="020B0604030504040204" pitchFamily="34" charset="0"/>
                <a:ea typeface="Verdana" panose="020B0604030504040204" pitchFamily="34" charset="0"/>
              </a:rPr>
              <a:t>_______________________________________________________________</a:t>
            </a:r>
            <a:br>
              <a:rPr kumimoji="0" lang="de-DE" sz="1200" b="1" i="1" u="none" strike="noStrike" kern="0" cap="none" spc="0" normalizeH="0" baseline="0" noProof="0" dirty="0">
                <a:ln>
                  <a:noFill/>
                </a:ln>
                <a:solidFill>
                  <a:srgbClr val="009EEB"/>
                </a:solidFill>
                <a:effectLst/>
                <a:uLnTx/>
                <a:uFillTx/>
                <a:latin typeface="Verdana" panose="020B0604030504040204" pitchFamily="34" charset="0"/>
                <a:ea typeface="Verdana" panose="020B0604030504040204" pitchFamily="34" charset="0"/>
              </a:rPr>
            </a:br>
            <a:r>
              <a:rPr kumimoji="0" lang="de-DE" sz="1200" b="1" i="0" u="none" strike="noStrike" kern="0" cap="none" spc="0" normalizeH="0" baseline="0" noProof="0" dirty="0">
                <a:ln>
                  <a:noFill/>
                </a:ln>
                <a:solidFill>
                  <a:srgbClr val="000000"/>
                </a:solidFill>
                <a:effectLst/>
                <a:uLnTx/>
                <a:uFillTx/>
              </a:rPr>
              <a:t>Beispiel</a:t>
            </a:r>
          </a:p>
          <a:p>
            <a:pPr marL="0" indent="0">
              <a:buNone/>
            </a:pPr>
            <a:r>
              <a:rPr kumimoji="0" lang="de-DE" sz="1200" i="0" u="none" strike="noStrike" kern="0" cap="none" spc="0" normalizeH="0" baseline="0" noProof="0" dirty="0">
                <a:ln>
                  <a:noFill/>
                </a:ln>
                <a:solidFill>
                  <a:srgbClr val="000000"/>
                </a:solidFill>
                <a:effectLst/>
                <a:uLnTx/>
                <a:uFillTx/>
              </a:rPr>
              <a:t>Eine Bürokauffrau bezieht vom 1. Oktober an Krankengeld. Zum 31. Mai des Folgejahres wird das Arbeitsverhältnis aufgelöst und die vor ihrer Erkrankung aufgebauten Überstunden werden ausbezahlt.</a:t>
            </a:r>
          </a:p>
          <a:p>
            <a:r>
              <a:rPr kumimoji="0" lang="de-DE" sz="1200" b="1" i="0" u="none" strike="noStrike" kern="0" cap="none" spc="0" normalizeH="0" baseline="0" noProof="0" dirty="0">
                <a:ln>
                  <a:noFill/>
                </a:ln>
                <a:solidFill>
                  <a:srgbClr val="000000"/>
                </a:solidFill>
                <a:effectLst/>
                <a:uLnTx/>
                <a:uFillTx/>
              </a:rPr>
              <a:t>2021/22</a:t>
            </a:r>
            <a:r>
              <a:rPr kumimoji="0" lang="de-DE" sz="1200" i="0" u="none" strike="noStrike" kern="0" cap="none" spc="0" normalizeH="0" baseline="0" noProof="0" dirty="0">
                <a:ln>
                  <a:noFill/>
                </a:ln>
                <a:solidFill>
                  <a:srgbClr val="000000"/>
                </a:solidFill>
                <a:effectLst/>
                <a:uLnTx/>
                <a:uFillTx/>
              </a:rPr>
              <a:t>: Die Einmalzahlung ist dem letzten Abrechnungszeitraum im laufenden Kalenderjahr zuzuordnen, also dem </a:t>
            </a:r>
            <a:r>
              <a:rPr kumimoji="0" lang="de-DE" sz="1200" b="1" i="0" u="none" strike="noStrike" kern="0" cap="none" spc="0" normalizeH="0" baseline="0" noProof="0" dirty="0">
                <a:ln>
                  <a:noFill/>
                </a:ln>
                <a:solidFill>
                  <a:srgbClr val="000000"/>
                </a:solidFill>
                <a:effectLst/>
                <a:uLnTx/>
                <a:uFillTx/>
              </a:rPr>
              <a:t>Mai 2022</a:t>
            </a:r>
            <a:r>
              <a:rPr kumimoji="0" lang="de-DE" sz="1200" i="0" u="none" strike="noStrike" kern="0" cap="none" spc="0" normalizeH="0" baseline="0" noProof="0" dirty="0">
                <a:ln>
                  <a:noFill/>
                </a:ln>
                <a:solidFill>
                  <a:srgbClr val="000000"/>
                </a:solidFill>
                <a:effectLst/>
                <a:uLnTx/>
                <a:uFillTx/>
              </a:rPr>
              <a:t>. Da im Kalenderjahr 2022 kein laufendes Arbeitsentgelt bezogen wurde und die März-Klausel nicht in Betracht kommt, ist die Abgeltung </a:t>
            </a:r>
            <a:r>
              <a:rPr kumimoji="0" lang="de-DE" sz="1200" b="1" i="0" u="none" strike="noStrike" kern="0" cap="none" spc="0" normalizeH="0" baseline="0" noProof="0" dirty="0">
                <a:ln>
                  <a:noFill/>
                </a:ln>
                <a:solidFill>
                  <a:srgbClr val="000000"/>
                </a:solidFill>
                <a:effectLst/>
                <a:uLnTx/>
                <a:uFillTx/>
              </a:rPr>
              <a:t>nicht beitragspflichtig</a:t>
            </a:r>
            <a:r>
              <a:rPr kumimoji="0" lang="de-DE" sz="1200" i="0" u="none" strike="noStrike" kern="0" cap="none" spc="0" normalizeH="0" baseline="0" noProof="0" dirty="0">
                <a:ln>
                  <a:noFill/>
                </a:ln>
                <a:solidFill>
                  <a:srgbClr val="000000"/>
                </a:solidFill>
                <a:effectLst/>
                <a:uLnTx/>
                <a:uFillTx/>
              </a:rPr>
              <a:t>.</a:t>
            </a:r>
          </a:p>
          <a:p>
            <a:r>
              <a:rPr kumimoji="0" lang="de-DE" sz="1200" b="1" i="0" u="none" strike="noStrike" kern="0" cap="none" spc="0" normalizeH="0" baseline="0" noProof="0" dirty="0">
                <a:ln>
                  <a:noFill/>
                </a:ln>
                <a:solidFill>
                  <a:srgbClr val="000000"/>
                </a:solidFill>
                <a:effectLst/>
                <a:uLnTx/>
                <a:uFillTx/>
              </a:rPr>
              <a:t>2022/23</a:t>
            </a:r>
            <a:r>
              <a:rPr kumimoji="0" lang="de-DE" sz="1200" i="0" u="none" strike="noStrike" kern="0" cap="none" spc="0" normalizeH="0" baseline="0" noProof="0" dirty="0">
                <a:ln>
                  <a:noFill/>
                </a:ln>
                <a:solidFill>
                  <a:srgbClr val="000000"/>
                </a:solidFill>
                <a:effectLst/>
                <a:uLnTx/>
                <a:uFillTx/>
              </a:rPr>
              <a:t>: Die Einmalzahlung ist dem letzten Abrechnungszeitraum mit laufendem Arbeitsentgelt zuzuordnen, also dem </a:t>
            </a:r>
            <a:r>
              <a:rPr kumimoji="0" lang="de-DE" sz="1200" b="1" i="0" u="none" strike="noStrike" kern="0" cap="none" spc="0" normalizeH="0" baseline="0" noProof="0" dirty="0">
                <a:ln>
                  <a:noFill/>
                </a:ln>
                <a:solidFill>
                  <a:srgbClr val="000000"/>
                </a:solidFill>
                <a:effectLst/>
                <a:uLnTx/>
                <a:uFillTx/>
              </a:rPr>
              <a:t>September 2022</a:t>
            </a:r>
            <a:r>
              <a:rPr kumimoji="0" lang="de-DE" sz="1200" i="0" u="none" strike="noStrike" kern="0" cap="none" spc="0" normalizeH="0" baseline="0" noProof="0" dirty="0">
                <a:ln>
                  <a:noFill/>
                </a:ln>
                <a:solidFill>
                  <a:srgbClr val="000000"/>
                </a:solidFill>
                <a:effectLst/>
                <a:uLnTx/>
                <a:uFillTx/>
              </a:rPr>
              <a:t>. Die Abgeltung ist unter den sonstigen Voraussetzungen </a:t>
            </a:r>
            <a:r>
              <a:rPr kumimoji="0" lang="de-DE" sz="1200" b="1" i="0" u="none" strike="noStrike" kern="0" cap="none" spc="0" normalizeH="0" baseline="0" noProof="0" dirty="0">
                <a:ln>
                  <a:noFill/>
                </a:ln>
                <a:solidFill>
                  <a:srgbClr val="000000"/>
                </a:solidFill>
                <a:effectLst/>
                <a:uLnTx/>
                <a:uFillTx/>
              </a:rPr>
              <a:t>beitragspflichtig</a:t>
            </a:r>
            <a:r>
              <a:rPr kumimoji="0" lang="de-DE" sz="1200" i="0" u="none" strike="noStrike" kern="0" cap="none" spc="0" normalizeH="0" baseline="0" noProof="0" dirty="0">
                <a:ln>
                  <a:noFill/>
                </a:ln>
                <a:solidFill>
                  <a:srgbClr val="000000"/>
                </a:solidFill>
                <a:effectLst/>
                <a:uLnTx/>
                <a:uFillTx/>
              </a:rPr>
              <a:t>, es gelten die Beitragsfaktoren im Zuordnungsmonat.</a:t>
            </a:r>
          </a:p>
          <a:p>
            <a:pPr marL="0" indent="0">
              <a:buNone/>
            </a:pPr>
            <a:endParaRPr kumimoji="0" lang="de-DE" sz="1200" b="1" i="0" u="none" strike="noStrike" kern="0" cap="none" spc="0" normalizeH="0" baseline="0" noProof="0" dirty="0">
              <a:ln>
                <a:noFill/>
              </a:ln>
              <a:solidFill>
                <a:srgbClr val="000000"/>
              </a:solidFill>
              <a:effectLst/>
              <a:uLnTx/>
              <a:uFillTx/>
            </a:endParaRPr>
          </a:p>
          <a:p>
            <a:pPr marL="0" indent="0">
              <a:buNone/>
            </a:pPr>
            <a:endParaRPr lang="de-DE" sz="1200" dirty="0"/>
          </a:p>
        </p:txBody>
      </p:sp>
      <p:sp>
        <p:nvSpPr>
          <p:cNvPr id="4" name="Textplatzhalter 3">
            <a:extLst>
              <a:ext uri="{FF2B5EF4-FFF2-40B4-BE49-F238E27FC236}">
                <a16:creationId xmlns:a16="http://schemas.microsoft.com/office/drawing/2014/main" id="{5E9D4769-1C48-953B-45F9-52AEBE84C343}"/>
              </a:ext>
            </a:extLst>
          </p:cNvPr>
          <p:cNvSpPr>
            <a:spLocks noGrp="1"/>
          </p:cNvSpPr>
          <p:nvPr>
            <p:ph type="body" sz="quarter" idx="14"/>
          </p:nvPr>
        </p:nvSpPr>
        <p:spPr/>
        <p:txBody>
          <a:bodyPr/>
          <a:lstStyle/>
          <a:p>
            <a:r>
              <a:rPr lang="de-DE" dirty="0"/>
              <a:t>Achtes SGB IV-Änderungsgesetz: Beiträge aus abgegoltenen Arbeitszeitguthaben</a:t>
            </a:r>
          </a:p>
        </p:txBody>
      </p:sp>
      <p:sp>
        <p:nvSpPr>
          <p:cNvPr id="5" name="Fußzeilenplatzhalter 4">
            <a:extLst>
              <a:ext uri="{FF2B5EF4-FFF2-40B4-BE49-F238E27FC236}">
                <a16:creationId xmlns:a16="http://schemas.microsoft.com/office/drawing/2014/main" id="{8F7E1384-5F92-ED04-FB74-2AF49042CDCD}"/>
              </a:ext>
            </a:extLst>
          </p:cNvPr>
          <p:cNvSpPr>
            <a:spLocks noGrp="1"/>
          </p:cNvSpPr>
          <p:nvPr>
            <p:ph type="ftr" sz="quarter" idx="15"/>
          </p:nvPr>
        </p:nvSpPr>
        <p:spPr/>
        <p:txBody>
          <a:bodyPr/>
          <a:lstStyle/>
          <a:p>
            <a:r>
              <a:rPr lang="de-DE"/>
              <a:t>Alles Wichtige für das Jahr 2023</a:t>
            </a:r>
            <a:endParaRPr lang="de-DE" dirty="0"/>
          </a:p>
        </p:txBody>
      </p:sp>
      <p:sp>
        <p:nvSpPr>
          <p:cNvPr id="6" name="Foliennummernplatzhalter 5">
            <a:extLst>
              <a:ext uri="{FF2B5EF4-FFF2-40B4-BE49-F238E27FC236}">
                <a16:creationId xmlns:a16="http://schemas.microsoft.com/office/drawing/2014/main" id="{7328006C-AF6B-2994-F61B-0FD086D1D68E}"/>
              </a:ext>
            </a:extLst>
          </p:cNvPr>
          <p:cNvSpPr>
            <a:spLocks noGrp="1"/>
          </p:cNvSpPr>
          <p:nvPr>
            <p:ph type="sldNum" sz="quarter" idx="16"/>
          </p:nvPr>
        </p:nvSpPr>
        <p:spPr/>
        <p:txBody>
          <a:bodyPr/>
          <a:lstStyle/>
          <a:p>
            <a:fld id="{BE799682-1F0A-4BE5-A402-BB0EBC4D5055}" type="slidenum">
              <a:rPr lang="de-DE" smtClean="0"/>
              <a:pPr/>
              <a:t>37</a:t>
            </a:fld>
            <a:endParaRPr lang="de-DE" dirty="0"/>
          </a:p>
        </p:txBody>
      </p:sp>
      <p:cxnSp>
        <p:nvCxnSpPr>
          <p:cNvPr id="8" name="Gerader Verbinder 7">
            <a:extLst>
              <a:ext uri="{FF2B5EF4-FFF2-40B4-BE49-F238E27FC236}">
                <a16:creationId xmlns:a16="http://schemas.microsoft.com/office/drawing/2014/main" id="{A953FBFE-50FD-B822-5BFA-E80CA3AD729A}"/>
              </a:ext>
            </a:extLst>
          </p:cNvPr>
          <p:cNvCxnSpPr/>
          <p:nvPr/>
        </p:nvCxnSpPr>
        <p:spPr>
          <a:xfrm flipV="1">
            <a:off x="539552" y="2211710"/>
            <a:ext cx="6480720" cy="2238845"/>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9" name="Textfeld 8">
            <a:extLst>
              <a:ext uri="{FF2B5EF4-FFF2-40B4-BE49-F238E27FC236}">
                <a16:creationId xmlns:a16="http://schemas.microsoft.com/office/drawing/2014/main" id="{E1AC7C6A-0188-7F90-F149-088E13700E80}"/>
              </a:ext>
            </a:extLst>
          </p:cNvPr>
          <p:cNvSpPr txBox="1"/>
          <p:nvPr/>
        </p:nvSpPr>
        <p:spPr>
          <a:xfrm>
            <a:off x="7561450" y="2643758"/>
            <a:ext cx="1512168" cy="1569660"/>
          </a:xfrm>
          <a:prstGeom prst="rect">
            <a:avLst/>
          </a:prstGeom>
          <a:noFill/>
          <a:ln w="38100">
            <a:solidFill>
              <a:srgbClr val="FF0000"/>
            </a:solidFill>
          </a:ln>
        </p:spPr>
        <p:txBody>
          <a:bodyPr wrap="square" rtlCol="0">
            <a:spAutoFit/>
          </a:bodyPr>
          <a:lstStyle/>
          <a:p>
            <a:r>
              <a:rPr lang="de-DE" sz="1200" dirty="0">
                <a:solidFill>
                  <a:srgbClr val="FF0000"/>
                </a:solidFill>
              </a:rPr>
              <a:t>Nachträgliche Klarstellung:</a:t>
            </a:r>
            <a:br>
              <a:rPr lang="de-DE" sz="1200" dirty="0">
                <a:solidFill>
                  <a:srgbClr val="FF0000"/>
                </a:solidFill>
              </a:rPr>
            </a:br>
            <a:r>
              <a:rPr lang="de-DE" sz="1200" dirty="0">
                <a:solidFill>
                  <a:srgbClr val="FF0000"/>
                </a:solidFill>
              </a:rPr>
              <a:t>Während des Bezugs von Krankengeld gilt die Beschäftigung nicht als ruhend.</a:t>
            </a:r>
          </a:p>
        </p:txBody>
      </p:sp>
    </p:spTree>
    <p:extLst>
      <p:ext uri="{BB962C8B-B14F-4D97-AF65-F5344CB8AC3E}">
        <p14:creationId xmlns:p14="http://schemas.microsoft.com/office/powerpoint/2010/main" val="2483951881"/>
      </p:ext>
    </p:extLst>
  </p:cSld>
  <p:clrMapOvr>
    <a:masterClrMapping/>
  </p:clrMapOvr>
  <p:transition advClick="0" advTm="600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0E54B6-791F-0792-D2DA-6F237F304883}"/>
              </a:ext>
            </a:extLst>
          </p:cNvPr>
          <p:cNvSpPr>
            <a:spLocks noGrp="1"/>
          </p:cNvSpPr>
          <p:nvPr>
            <p:ph type="title"/>
          </p:nvPr>
        </p:nvSpPr>
        <p:spPr/>
        <p:txBody>
          <a:bodyPr/>
          <a:lstStyle/>
          <a:p>
            <a:r>
              <a:rPr lang="de-DE" spc="8" dirty="0"/>
              <a:t>Weitere Änderungen kurz &amp; kompakt</a:t>
            </a:r>
            <a:endParaRPr lang="de-DE" dirty="0"/>
          </a:p>
        </p:txBody>
      </p:sp>
      <p:sp>
        <p:nvSpPr>
          <p:cNvPr id="3" name="Inhaltsplatzhalter 2">
            <a:extLst>
              <a:ext uri="{FF2B5EF4-FFF2-40B4-BE49-F238E27FC236}">
                <a16:creationId xmlns:a16="http://schemas.microsoft.com/office/drawing/2014/main" id="{F63986FC-34D5-B785-7B27-8B23DE06E130}"/>
              </a:ext>
            </a:extLst>
          </p:cNvPr>
          <p:cNvSpPr>
            <a:spLocks noGrp="1"/>
          </p:cNvSpPr>
          <p:nvPr>
            <p:ph sz="quarter" idx="13"/>
          </p:nvPr>
        </p:nvSpPr>
        <p:spPr>
          <a:xfrm>
            <a:off x="468313" y="1275606"/>
            <a:ext cx="7416800" cy="3304698"/>
          </a:xfrm>
        </p:spPr>
        <p:txBody>
          <a:bodyPr/>
          <a:lstStyle/>
          <a:p>
            <a:pPr marL="0" indent="0">
              <a:buNone/>
            </a:pPr>
            <a:r>
              <a:rPr kumimoji="0" lang="de-DE" sz="1200" b="1" i="0" u="none" strike="noStrike" kern="0" cap="none" spc="0" normalizeH="0" baseline="0" noProof="0" dirty="0">
                <a:ln>
                  <a:noFill/>
                </a:ln>
                <a:solidFill>
                  <a:srgbClr val="000000"/>
                </a:solidFill>
                <a:effectLst/>
                <a:uLnTx/>
                <a:uFillTx/>
              </a:rPr>
              <a:t>Bei</a:t>
            </a:r>
            <a:r>
              <a:rPr lang="de-DE" sz="1200" b="1" dirty="0">
                <a:solidFill>
                  <a:srgbClr val="000000"/>
                </a:solidFill>
              </a:rPr>
              <a:t>spiel</a:t>
            </a:r>
            <a:br>
              <a:rPr lang="de-DE" sz="1200" b="1" dirty="0">
                <a:solidFill>
                  <a:srgbClr val="000000"/>
                </a:solidFill>
              </a:rPr>
            </a:br>
            <a:r>
              <a:rPr lang="de-DE" sz="1200" dirty="0">
                <a:solidFill>
                  <a:srgbClr val="000000"/>
                </a:solidFill>
              </a:rPr>
              <a:t>Eine seit Jahren versicherungspflichtige Arbeitnehmerin befindet sich seit dem 1. November 2020 in Elternzeit. Die Elternzeit endet regulär am 30. April 2023. Zum gleichen Tag kündigt sie ihre Beschäftigung.</a:t>
            </a:r>
          </a:p>
          <a:p>
            <a:pPr marL="0" indent="0">
              <a:buNone/>
            </a:pPr>
            <a:br>
              <a:rPr lang="de-DE" sz="1200" dirty="0">
                <a:solidFill>
                  <a:srgbClr val="000000"/>
                </a:solidFill>
              </a:rPr>
            </a:br>
            <a:r>
              <a:rPr lang="de-DE" sz="1200" dirty="0">
                <a:solidFill>
                  <a:srgbClr val="000000"/>
                </a:solidFill>
              </a:rPr>
              <a:t>Die Abmeldung bei der Krankenkasse erfolgt entsprechend zum 30. April 2023. Im Juni 2023 werden der Arbeitnehmerin noch eine Urlaubsabgeltung und ein Entgeltguthaben aus einem Arbeitszeitguthaben gezahlt.</a:t>
            </a:r>
            <a:br>
              <a:rPr lang="de-DE" sz="1200" dirty="0">
                <a:solidFill>
                  <a:srgbClr val="000000"/>
                </a:solidFill>
              </a:rPr>
            </a:br>
            <a:br>
              <a:rPr lang="de-DE" sz="1200" dirty="0">
                <a:solidFill>
                  <a:srgbClr val="000000"/>
                </a:solidFill>
              </a:rPr>
            </a:br>
            <a:r>
              <a:rPr lang="de-DE" sz="1200" i="0" dirty="0">
                <a:effectLst/>
                <a:latin typeface="+mj-lt"/>
              </a:rPr>
              <a:t>Die Urlaubsabgeltung stellt eine Einmalzahlung dar. Sie wird nach dem Ende der sozialversicherungsrechtlichen Beschäftigung gezahlt. Da im laufenden Kalenderjahr kein Entgeltabrechnungszeitraum mit SV-Tagen vorhanden ist, verbleibt der Auszahlungsbetrag beitragsfrei.</a:t>
            </a:r>
            <a:br>
              <a:rPr lang="de-DE" sz="1200" i="0" dirty="0">
                <a:effectLst/>
                <a:latin typeface="+mj-lt"/>
              </a:rPr>
            </a:br>
            <a:br>
              <a:rPr lang="de-DE" sz="1200" i="0" dirty="0">
                <a:effectLst/>
                <a:latin typeface="+mj-lt"/>
              </a:rPr>
            </a:br>
            <a:r>
              <a:rPr lang="de-DE" sz="1200" i="0" dirty="0">
                <a:effectLst/>
                <a:latin typeface="+mj-lt"/>
              </a:rPr>
              <a:t>Das Entgeltguthaben aus dem Arbeitszeitguthaben wird ebenfalls als einmalig gezahltes Arbeitsentgelt behandelt. Die Zuordnung erfolgt jedoch zum Oktober 2020. Für die Verbeitragung wird die bis dahin noch nicht </a:t>
            </a:r>
            <a:r>
              <a:rPr lang="de-DE" sz="1200" i="0" dirty="0" err="1">
                <a:effectLst/>
                <a:latin typeface="+mj-lt"/>
              </a:rPr>
              <a:t>verbeitragte</a:t>
            </a:r>
            <a:r>
              <a:rPr lang="de-DE" sz="1200" i="0" dirty="0">
                <a:effectLst/>
                <a:latin typeface="+mj-lt"/>
              </a:rPr>
              <a:t> SV-Luft herangezogen.</a:t>
            </a:r>
            <a:endParaRPr kumimoji="0" lang="de-DE" sz="1200" i="0" u="none" strike="noStrike" kern="0" cap="none" spc="0" normalizeH="0" baseline="0" noProof="0" dirty="0">
              <a:ln>
                <a:noFill/>
              </a:ln>
              <a:effectLst/>
              <a:uLnTx/>
              <a:uFillTx/>
              <a:latin typeface="+mj-lt"/>
            </a:endParaRPr>
          </a:p>
        </p:txBody>
      </p:sp>
      <p:sp>
        <p:nvSpPr>
          <p:cNvPr id="4" name="Textplatzhalter 3">
            <a:extLst>
              <a:ext uri="{FF2B5EF4-FFF2-40B4-BE49-F238E27FC236}">
                <a16:creationId xmlns:a16="http://schemas.microsoft.com/office/drawing/2014/main" id="{5E9D4769-1C48-953B-45F9-52AEBE84C343}"/>
              </a:ext>
            </a:extLst>
          </p:cNvPr>
          <p:cNvSpPr>
            <a:spLocks noGrp="1"/>
          </p:cNvSpPr>
          <p:nvPr>
            <p:ph type="body" sz="quarter" idx="14"/>
          </p:nvPr>
        </p:nvSpPr>
        <p:spPr/>
        <p:txBody>
          <a:bodyPr/>
          <a:lstStyle/>
          <a:p>
            <a:r>
              <a:rPr lang="de-DE" dirty="0"/>
              <a:t>Achtes SGB IV-Änderungsgesetz: Beiträge aus abgegoltenen Arbeitszeitguthaben</a:t>
            </a:r>
          </a:p>
        </p:txBody>
      </p:sp>
      <p:sp>
        <p:nvSpPr>
          <p:cNvPr id="5" name="Fußzeilenplatzhalter 4">
            <a:extLst>
              <a:ext uri="{FF2B5EF4-FFF2-40B4-BE49-F238E27FC236}">
                <a16:creationId xmlns:a16="http://schemas.microsoft.com/office/drawing/2014/main" id="{8F7E1384-5F92-ED04-FB74-2AF49042CDCD}"/>
              </a:ext>
            </a:extLst>
          </p:cNvPr>
          <p:cNvSpPr>
            <a:spLocks noGrp="1"/>
          </p:cNvSpPr>
          <p:nvPr>
            <p:ph type="ftr" sz="quarter" idx="15"/>
          </p:nvPr>
        </p:nvSpPr>
        <p:spPr/>
        <p:txBody>
          <a:bodyPr/>
          <a:lstStyle/>
          <a:p>
            <a:r>
              <a:rPr lang="de-DE"/>
              <a:t>Alles Wichtige für das Jahr 2023</a:t>
            </a:r>
            <a:endParaRPr lang="de-DE" dirty="0"/>
          </a:p>
        </p:txBody>
      </p:sp>
      <p:sp>
        <p:nvSpPr>
          <p:cNvPr id="6" name="Foliennummernplatzhalter 5">
            <a:extLst>
              <a:ext uri="{FF2B5EF4-FFF2-40B4-BE49-F238E27FC236}">
                <a16:creationId xmlns:a16="http://schemas.microsoft.com/office/drawing/2014/main" id="{7328006C-AF6B-2994-F61B-0FD086D1D68E}"/>
              </a:ext>
            </a:extLst>
          </p:cNvPr>
          <p:cNvSpPr>
            <a:spLocks noGrp="1"/>
          </p:cNvSpPr>
          <p:nvPr>
            <p:ph type="sldNum" sz="quarter" idx="16"/>
          </p:nvPr>
        </p:nvSpPr>
        <p:spPr/>
        <p:txBody>
          <a:bodyPr/>
          <a:lstStyle/>
          <a:p>
            <a:fld id="{BE799682-1F0A-4BE5-A402-BB0EBC4D5055}" type="slidenum">
              <a:rPr lang="de-DE" smtClean="0"/>
              <a:pPr/>
              <a:t>38</a:t>
            </a:fld>
            <a:endParaRPr lang="de-DE" dirty="0"/>
          </a:p>
        </p:txBody>
      </p:sp>
    </p:spTree>
    <p:extLst>
      <p:ext uri="{BB962C8B-B14F-4D97-AF65-F5344CB8AC3E}">
        <p14:creationId xmlns:p14="http://schemas.microsoft.com/office/powerpoint/2010/main" val="2635996484"/>
      </p:ext>
    </p:extLst>
  </p:cSld>
  <p:clrMapOvr>
    <a:masterClrMapping/>
  </p:clrMapOvr>
  <p:transition advClick="0" advTm="600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0E54B6-791F-0792-D2DA-6F237F304883}"/>
              </a:ext>
            </a:extLst>
          </p:cNvPr>
          <p:cNvSpPr>
            <a:spLocks noGrp="1"/>
          </p:cNvSpPr>
          <p:nvPr>
            <p:ph type="title"/>
          </p:nvPr>
        </p:nvSpPr>
        <p:spPr/>
        <p:txBody>
          <a:bodyPr/>
          <a:lstStyle/>
          <a:p>
            <a:r>
              <a:rPr lang="de-DE" spc="8" dirty="0"/>
              <a:t>Weitere Änderungen kurz &amp; kompakt</a:t>
            </a:r>
            <a:endParaRPr lang="de-DE" dirty="0"/>
          </a:p>
        </p:txBody>
      </p:sp>
      <p:sp>
        <p:nvSpPr>
          <p:cNvPr id="3" name="Inhaltsplatzhalter 2">
            <a:extLst>
              <a:ext uri="{FF2B5EF4-FFF2-40B4-BE49-F238E27FC236}">
                <a16:creationId xmlns:a16="http://schemas.microsoft.com/office/drawing/2014/main" id="{F63986FC-34D5-B785-7B27-8B23DE06E130}"/>
              </a:ext>
            </a:extLst>
          </p:cNvPr>
          <p:cNvSpPr>
            <a:spLocks noGrp="1"/>
          </p:cNvSpPr>
          <p:nvPr>
            <p:ph sz="quarter" idx="13"/>
          </p:nvPr>
        </p:nvSpPr>
        <p:spPr>
          <a:xfrm>
            <a:off x="468313" y="1275606"/>
            <a:ext cx="7416800" cy="3304698"/>
          </a:xfrm>
        </p:spPr>
        <p:txBody>
          <a:bodyPr/>
          <a:lstStyle/>
          <a:p>
            <a:r>
              <a:rPr lang="de-DE" sz="1200" dirty="0"/>
              <a:t>Neben den angesprochenen sind weitere Änderungen vorgesehen (Aufzählung nicht abschließend):</a:t>
            </a:r>
          </a:p>
        </p:txBody>
      </p:sp>
      <p:sp>
        <p:nvSpPr>
          <p:cNvPr id="4" name="Textplatzhalter 3">
            <a:extLst>
              <a:ext uri="{FF2B5EF4-FFF2-40B4-BE49-F238E27FC236}">
                <a16:creationId xmlns:a16="http://schemas.microsoft.com/office/drawing/2014/main" id="{5E9D4769-1C48-953B-45F9-52AEBE84C343}"/>
              </a:ext>
            </a:extLst>
          </p:cNvPr>
          <p:cNvSpPr>
            <a:spLocks noGrp="1"/>
          </p:cNvSpPr>
          <p:nvPr>
            <p:ph type="body" sz="quarter" idx="14"/>
          </p:nvPr>
        </p:nvSpPr>
        <p:spPr>
          <a:xfrm>
            <a:off x="468312" y="692945"/>
            <a:ext cx="7632079" cy="258603"/>
          </a:xfrm>
        </p:spPr>
        <p:txBody>
          <a:bodyPr/>
          <a:lstStyle/>
          <a:p>
            <a:r>
              <a:rPr lang="de-DE" dirty="0"/>
              <a:t>Achtes SGB IV-Änderungsgesetz: Später in Kraft tretende Neuerungen</a:t>
            </a:r>
          </a:p>
        </p:txBody>
      </p:sp>
      <p:sp>
        <p:nvSpPr>
          <p:cNvPr id="5" name="Fußzeilenplatzhalter 4">
            <a:extLst>
              <a:ext uri="{FF2B5EF4-FFF2-40B4-BE49-F238E27FC236}">
                <a16:creationId xmlns:a16="http://schemas.microsoft.com/office/drawing/2014/main" id="{8F7E1384-5F92-ED04-FB74-2AF49042CDCD}"/>
              </a:ext>
            </a:extLst>
          </p:cNvPr>
          <p:cNvSpPr>
            <a:spLocks noGrp="1"/>
          </p:cNvSpPr>
          <p:nvPr>
            <p:ph type="ftr" sz="quarter" idx="15"/>
          </p:nvPr>
        </p:nvSpPr>
        <p:spPr/>
        <p:txBody>
          <a:bodyPr/>
          <a:lstStyle/>
          <a:p>
            <a:r>
              <a:rPr lang="de-DE"/>
              <a:t>Alles Wichtige für das Jahr 2023</a:t>
            </a:r>
            <a:endParaRPr lang="de-DE" dirty="0"/>
          </a:p>
        </p:txBody>
      </p:sp>
      <p:sp>
        <p:nvSpPr>
          <p:cNvPr id="6" name="Foliennummernplatzhalter 5">
            <a:extLst>
              <a:ext uri="{FF2B5EF4-FFF2-40B4-BE49-F238E27FC236}">
                <a16:creationId xmlns:a16="http://schemas.microsoft.com/office/drawing/2014/main" id="{7328006C-AF6B-2994-F61B-0FD086D1D68E}"/>
              </a:ext>
            </a:extLst>
          </p:cNvPr>
          <p:cNvSpPr>
            <a:spLocks noGrp="1"/>
          </p:cNvSpPr>
          <p:nvPr>
            <p:ph type="sldNum" sz="quarter" idx="16"/>
          </p:nvPr>
        </p:nvSpPr>
        <p:spPr/>
        <p:txBody>
          <a:bodyPr/>
          <a:lstStyle/>
          <a:p>
            <a:fld id="{BE799682-1F0A-4BE5-A402-BB0EBC4D5055}" type="slidenum">
              <a:rPr lang="de-DE" smtClean="0"/>
              <a:pPr/>
              <a:t>39</a:t>
            </a:fld>
            <a:endParaRPr lang="de-DE" dirty="0"/>
          </a:p>
        </p:txBody>
      </p:sp>
      <p:grpSp>
        <p:nvGrpSpPr>
          <p:cNvPr id="8" name="Gruppieren 7">
            <a:extLst>
              <a:ext uri="{FF2B5EF4-FFF2-40B4-BE49-F238E27FC236}">
                <a16:creationId xmlns:a16="http://schemas.microsoft.com/office/drawing/2014/main" id="{BA209916-0BCB-63CA-F016-920BBA06BBEC}"/>
              </a:ext>
            </a:extLst>
          </p:cNvPr>
          <p:cNvGrpSpPr>
            <a:grpSpLocks/>
          </p:cNvGrpSpPr>
          <p:nvPr/>
        </p:nvGrpSpPr>
        <p:grpSpPr bwMode="auto">
          <a:xfrm>
            <a:off x="653501" y="1789058"/>
            <a:ext cx="7215740" cy="856507"/>
            <a:chOff x="1049075" y="4098786"/>
            <a:chExt cx="8779602" cy="854627"/>
          </a:xfrm>
          <a:solidFill>
            <a:schemeClr val="accent1"/>
          </a:solidFill>
        </p:grpSpPr>
        <p:sp>
          <p:nvSpPr>
            <p:cNvPr id="10" name="Rechteck: abgerundete Ecken 9">
              <a:extLst>
                <a:ext uri="{FF2B5EF4-FFF2-40B4-BE49-F238E27FC236}">
                  <a16:creationId xmlns:a16="http://schemas.microsoft.com/office/drawing/2014/main" id="{C702100E-BFE2-2384-9FAF-8576A6031997}"/>
                </a:ext>
              </a:extLst>
            </p:cNvPr>
            <p:cNvSpPr/>
            <p:nvPr/>
          </p:nvSpPr>
          <p:spPr>
            <a:xfrm>
              <a:off x="1728226" y="4098786"/>
              <a:ext cx="8100451" cy="854627"/>
            </a:xfrm>
            <a:prstGeom prst="roundRect">
              <a:avLst/>
            </a:prstGeom>
            <a:solidFill>
              <a:srgbClr val="DC0A1E"/>
            </a:solidFill>
            <a:ln w="25400" cap="flat" cmpd="sng" algn="ctr">
              <a:solidFill>
                <a:schemeClr val="tx2"/>
              </a:solidFill>
              <a:prstDash val="solid"/>
            </a:ln>
            <a:effectLst>
              <a:outerShdw blurRad="50800" dist="38100" dir="18900000" algn="bl" rotWithShape="0">
                <a:prstClr val="black">
                  <a:alpha val="40000"/>
                </a:prstClr>
              </a:outerShdw>
            </a:effectLst>
          </p:spPr>
          <p:txBody>
            <a:bodyPr lIns="90000" anchor="ctr"/>
            <a:lstStyle/>
            <a:p>
              <a:pPr>
                <a:spcBef>
                  <a:spcPts val="0"/>
                </a:spcBef>
                <a:buSzPct val="130000"/>
              </a:pPr>
              <a:r>
                <a:rPr lang="de-DE" sz="1200" b="1" spc="10" dirty="0">
                  <a:solidFill>
                    <a:schemeClr val="bg1"/>
                  </a:solidFill>
                  <a:effectLst/>
                  <a:latin typeface="+mn-lt"/>
                  <a:ea typeface="Times New Roman" panose="02020603050405020304" pitchFamily="18" charset="0"/>
                </a:rPr>
                <a:t>1. Januar 2024: </a:t>
              </a:r>
              <a:r>
                <a:rPr lang="de-DE" sz="1200" spc="10" dirty="0">
                  <a:solidFill>
                    <a:schemeClr val="bg1"/>
                  </a:solidFill>
                  <a:latin typeface="+mn-lt"/>
                  <a:ea typeface="Times New Roman" panose="02020603050405020304" pitchFamily="18" charset="0"/>
                </a:rPr>
                <a:t>Arbeitgeber haben zw</a:t>
              </a:r>
              <a:r>
                <a:rPr lang="de-DE" sz="1200" spc="10" dirty="0">
                  <a:solidFill>
                    <a:schemeClr val="bg1"/>
                  </a:solidFill>
                  <a:effectLst/>
                  <a:latin typeface="+mn-lt"/>
                  <a:ea typeface="Times New Roman" panose="02020603050405020304" pitchFamily="18" charset="0"/>
                </a:rPr>
                <a:t>ei neue Meldetatbestände zu beachten, nämlich </a:t>
              </a:r>
              <a:r>
                <a:rPr lang="de-DE" sz="1200" spc="20" dirty="0">
                  <a:solidFill>
                    <a:schemeClr val="bg1"/>
                  </a:solidFill>
                  <a:effectLst/>
                  <a:latin typeface="+mn-lt"/>
                  <a:ea typeface="Times New Roman" panose="02020603050405020304" pitchFamily="18" charset="0"/>
                </a:rPr>
                <a:t>aus Anlass von </a:t>
              </a:r>
              <a:r>
                <a:rPr lang="de-DE" sz="1200" b="1" spc="20" dirty="0">
                  <a:solidFill>
                    <a:schemeClr val="bg1"/>
                  </a:solidFill>
                  <a:effectLst/>
                  <a:latin typeface="+mn-lt"/>
                  <a:ea typeface="Times New Roman" panose="02020603050405020304" pitchFamily="18" charset="0"/>
                </a:rPr>
                <a:t>Beginn und Ende einer Elternzeit</a:t>
              </a:r>
              <a:r>
                <a:rPr lang="de-DE" sz="1200" spc="20" dirty="0">
                  <a:solidFill>
                    <a:schemeClr val="bg1"/>
                  </a:solidFill>
                  <a:effectLst/>
                  <a:latin typeface="+mn-lt"/>
                  <a:ea typeface="Times New Roman" panose="02020603050405020304" pitchFamily="18" charset="0"/>
                </a:rPr>
                <a:t> (Sondermeldung) </a:t>
              </a:r>
              <a:br>
                <a:rPr lang="de-DE" sz="1200" spc="20" dirty="0">
                  <a:solidFill>
                    <a:schemeClr val="bg1"/>
                  </a:solidFill>
                  <a:effectLst/>
                  <a:latin typeface="+mn-lt"/>
                  <a:ea typeface="Times New Roman" panose="02020603050405020304" pitchFamily="18" charset="0"/>
                </a:rPr>
              </a:br>
              <a:r>
                <a:rPr lang="de-DE" sz="1200" spc="20" dirty="0">
                  <a:solidFill>
                    <a:schemeClr val="bg1"/>
                  </a:solidFill>
                  <a:effectLst/>
                  <a:latin typeface="+mn-lt"/>
                  <a:ea typeface="Times New Roman" panose="02020603050405020304" pitchFamily="18" charset="0"/>
                </a:rPr>
                <a:t>– allerdings bei Pflichtversicherten nur, wenn Unterbrechung für mind. einen vollen Kalendermonat</a:t>
              </a:r>
              <a:r>
                <a:rPr lang="de-DE" sz="1200" spc="20" dirty="0">
                  <a:solidFill>
                    <a:schemeClr val="bg1"/>
                  </a:solidFill>
                  <a:latin typeface="+mn-lt"/>
                  <a:cs typeface="Arial" panose="020B0604020202020204" pitchFamily="34" charset="0"/>
                </a:rPr>
                <a:t>“ </a:t>
              </a:r>
            </a:p>
          </p:txBody>
        </p:sp>
        <p:sp>
          <p:nvSpPr>
            <p:cNvPr id="11" name="Pfeil: nach unten 10">
              <a:extLst>
                <a:ext uri="{FF2B5EF4-FFF2-40B4-BE49-F238E27FC236}">
                  <a16:creationId xmlns:a16="http://schemas.microsoft.com/office/drawing/2014/main" id="{5D318CF1-5578-01F1-DA43-141049B3B413}"/>
                </a:ext>
              </a:extLst>
            </p:cNvPr>
            <p:cNvSpPr/>
            <p:nvPr/>
          </p:nvSpPr>
          <p:spPr>
            <a:xfrm rot="16200000">
              <a:off x="1174110" y="4220488"/>
              <a:ext cx="361152" cy="611222"/>
            </a:xfrm>
            <a:prstGeom prst="downArrow">
              <a:avLst/>
            </a:prstGeom>
            <a:solidFill>
              <a:srgbClr val="004070"/>
            </a:solidFill>
            <a:ln w="19050" cap="flat" cmpd="sng" algn="ctr">
              <a:solidFill>
                <a:srgbClr val="004070"/>
              </a:solidFill>
              <a:prstDash val="solid"/>
            </a:ln>
            <a:effectLst>
              <a:outerShdw blurRad="50800" dist="38100" dir="13500000" algn="br" rotWithShape="0">
                <a:prstClr val="black">
                  <a:alpha val="40000"/>
                </a:prst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de-DE" sz="1200" b="0" i="0" u="none" strike="noStrike" kern="0" cap="none" spc="0" normalizeH="0" baseline="0" noProof="0" dirty="0">
                <a:ln>
                  <a:noFill/>
                </a:ln>
                <a:solidFill>
                  <a:prstClr val="white"/>
                </a:solidFill>
                <a:effectLst/>
                <a:uLnTx/>
                <a:uFillTx/>
                <a:latin typeface="+mn-lt"/>
                <a:ea typeface="+mn-ea"/>
                <a:cs typeface="+mn-cs"/>
              </a:endParaRPr>
            </a:p>
          </p:txBody>
        </p:sp>
      </p:grpSp>
      <p:grpSp>
        <p:nvGrpSpPr>
          <p:cNvPr id="34" name="Gruppieren 33">
            <a:extLst>
              <a:ext uri="{FF2B5EF4-FFF2-40B4-BE49-F238E27FC236}">
                <a16:creationId xmlns:a16="http://schemas.microsoft.com/office/drawing/2014/main" id="{2DA6A1FD-6928-269B-491E-885B897E9572}"/>
              </a:ext>
            </a:extLst>
          </p:cNvPr>
          <p:cNvGrpSpPr>
            <a:grpSpLocks/>
          </p:cNvGrpSpPr>
          <p:nvPr/>
        </p:nvGrpSpPr>
        <p:grpSpPr bwMode="auto">
          <a:xfrm>
            <a:off x="664342" y="2724384"/>
            <a:ext cx="7215740" cy="856507"/>
            <a:chOff x="1049075" y="4098786"/>
            <a:chExt cx="8779602" cy="854627"/>
          </a:xfrm>
          <a:solidFill>
            <a:schemeClr val="accent1"/>
          </a:solidFill>
        </p:grpSpPr>
        <p:sp>
          <p:nvSpPr>
            <p:cNvPr id="35" name="Rechteck: abgerundete Ecken 34">
              <a:extLst>
                <a:ext uri="{FF2B5EF4-FFF2-40B4-BE49-F238E27FC236}">
                  <a16:creationId xmlns:a16="http://schemas.microsoft.com/office/drawing/2014/main" id="{30D53D5B-505B-0F65-D7FE-97F7F7DEF421}"/>
                </a:ext>
              </a:extLst>
            </p:cNvPr>
            <p:cNvSpPr/>
            <p:nvPr/>
          </p:nvSpPr>
          <p:spPr>
            <a:xfrm>
              <a:off x="1728226" y="4098786"/>
              <a:ext cx="8100451" cy="854627"/>
            </a:xfrm>
            <a:prstGeom prst="roundRect">
              <a:avLst/>
            </a:prstGeom>
            <a:solidFill>
              <a:srgbClr val="DC0A1E"/>
            </a:solidFill>
            <a:ln w="25400" cap="flat" cmpd="sng" algn="ctr">
              <a:solidFill>
                <a:schemeClr val="tx2"/>
              </a:solidFill>
              <a:prstDash val="solid"/>
            </a:ln>
            <a:effectLst>
              <a:outerShdw blurRad="50800" dist="38100" dir="18900000" algn="bl" rotWithShape="0">
                <a:prstClr val="black">
                  <a:alpha val="40000"/>
                </a:prstClr>
              </a:outerShdw>
            </a:effectLst>
          </p:spPr>
          <p:txBody>
            <a:bodyPr lIns="90000" anchor="ctr"/>
            <a:lstStyle/>
            <a:p>
              <a:pPr>
                <a:spcBef>
                  <a:spcPts val="0"/>
                </a:spcBef>
                <a:buSzPct val="130000"/>
              </a:pPr>
              <a:r>
                <a:rPr lang="de-DE" sz="1200" b="1" spc="10" dirty="0">
                  <a:solidFill>
                    <a:schemeClr val="bg1"/>
                  </a:solidFill>
                  <a:effectLst/>
                  <a:latin typeface="+mn-lt"/>
                  <a:ea typeface="Times New Roman" panose="02020603050405020304" pitchFamily="18" charset="0"/>
                </a:rPr>
                <a:t>1. Januar 2024</a:t>
              </a:r>
              <a:r>
                <a:rPr lang="de-DE" sz="1200" spc="10" dirty="0">
                  <a:solidFill>
                    <a:schemeClr val="bg1"/>
                  </a:solidFill>
                  <a:effectLst/>
                  <a:latin typeface="+mn-lt"/>
                  <a:ea typeface="Times New Roman" panose="02020603050405020304" pitchFamily="18" charset="0"/>
                </a:rPr>
                <a:t>: Ausweitung etabliertes Antrags- und Bescheinigungsverfahren bei Entsendung innerhalb EU/EWR/Schweiz (A1) auf Staaten, mit denen Deutschland ein </a:t>
              </a:r>
              <a:r>
                <a:rPr lang="de-DE" sz="1200" b="1" spc="10" dirty="0">
                  <a:solidFill>
                    <a:schemeClr val="bg1"/>
                  </a:solidFill>
                  <a:effectLst/>
                  <a:latin typeface="+mn-lt"/>
                  <a:ea typeface="Times New Roman" panose="02020603050405020304" pitchFamily="18" charset="0"/>
                </a:rPr>
                <a:t>Abkommen über soziale Sicherheit </a:t>
              </a:r>
              <a:r>
                <a:rPr lang="de-DE" sz="1200" spc="10" dirty="0">
                  <a:solidFill>
                    <a:schemeClr val="bg1"/>
                  </a:solidFill>
                  <a:effectLst/>
                  <a:latin typeface="+mn-lt"/>
                  <a:ea typeface="Times New Roman" panose="02020603050405020304" pitchFamily="18" charset="0"/>
                </a:rPr>
                <a:t>abgeschlossen hat (z. B. Türkei, USA, Kanada) </a:t>
              </a:r>
              <a:r>
                <a:rPr lang="de-DE" sz="1200" spc="20" dirty="0">
                  <a:solidFill>
                    <a:schemeClr val="bg1"/>
                  </a:solidFill>
                  <a:latin typeface="+mn-lt"/>
                  <a:cs typeface="Arial" panose="020B0604020202020204" pitchFamily="34" charset="0"/>
                </a:rPr>
                <a:t> </a:t>
              </a:r>
            </a:p>
          </p:txBody>
        </p:sp>
        <p:sp>
          <p:nvSpPr>
            <p:cNvPr id="36" name="Pfeil: nach unten 35">
              <a:extLst>
                <a:ext uri="{FF2B5EF4-FFF2-40B4-BE49-F238E27FC236}">
                  <a16:creationId xmlns:a16="http://schemas.microsoft.com/office/drawing/2014/main" id="{A1107757-F149-E27C-9D84-44E00BB8977F}"/>
                </a:ext>
              </a:extLst>
            </p:cNvPr>
            <p:cNvSpPr/>
            <p:nvPr/>
          </p:nvSpPr>
          <p:spPr>
            <a:xfrm rot="16200000">
              <a:off x="1174110" y="4220488"/>
              <a:ext cx="361152" cy="611222"/>
            </a:xfrm>
            <a:prstGeom prst="downArrow">
              <a:avLst/>
            </a:prstGeom>
            <a:solidFill>
              <a:srgbClr val="004070"/>
            </a:solidFill>
            <a:ln w="19050" cap="flat" cmpd="sng" algn="ctr">
              <a:solidFill>
                <a:srgbClr val="004070"/>
              </a:solidFill>
              <a:prstDash val="solid"/>
            </a:ln>
            <a:effectLst>
              <a:outerShdw blurRad="50800" dist="38100" dir="13500000" algn="br" rotWithShape="0">
                <a:prstClr val="black">
                  <a:alpha val="40000"/>
                </a:prst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de-DE" sz="1200" b="0" i="0" u="none" strike="noStrike" kern="0" cap="none" spc="0" normalizeH="0" baseline="0" noProof="0" dirty="0">
                <a:ln>
                  <a:noFill/>
                </a:ln>
                <a:solidFill>
                  <a:prstClr val="white"/>
                </a:solidFill>
                <a:effectLst/>
                <a:uLnTx/>
                <a:uFillTx/>
                <a:latin typeface="+mn-lt"/>
                <a:ea typeface="+mn-ea"/>
                <a:cs typeface="+mn-cs"/>
              </a:endParaRPr>
            </a:p>
          </p:txBody>
        </p:sp>
      </p:grpSp>
      <p:grpSp>
        <p:nvGrpSpPr>
          <p:cNvPr id="37" name="Gruppieren 36">
            <a:extLst>
              <a:ext uri="{FF2B5EF4-FFF2-40B4-BE49-F238E27FC236}">
                <a16:creationId xmlns:a16="http://schemas.microsoft.com/office/drawing/2014/main" id="{A7A63DC6-8096-07BA-043C-8C2A0ABA58C1}"/>
              </a:ext>
            </a:extLst>
          </p:cNvPr>
          <p:cNvGrpSpPr>
            <a:grpSpLocks/>
          </p:cNvGrpSpPr>
          <p:nvPr/>
        </p:nvGrpSpPr>
        <p:grpSpPr bwMode="auto">
          <a:xfrm>
            <a:off x="660448" y="3659459"/>
            <a:ext cx="7215740" cy="856507"/>
            <a:chOff x="1049075" y="4098786"/>
            <a:chExt cx="8779602" cy="854627"/>
          </a:xfrm>
          <a:solidFill>
            <a:schemeClr val="accent1"/>
          </a:solidFill>
        </p:grpSpPr>
        <p:sp>
          <p:nvSpPr>
            <p:cNvPr id="38" name="Rechteck: abgerundete Ecken 37">
              <a:extLst>
                <a:ext uri="{FF2B5EF4-FFF2-40B4-BE49-F238E27FC236}">
                  <a16:creationId xmlns:a16="http://schemas.microsoft.com/office/drawing/2014/main" id="{8A9A1F95-C393-DFB7-54AC-A63C474F96D6}"/>
                </a:ext>
              </a:extLst>
            </p:cNvPr>
            <p:cNvSpPr/>
            <p:nvPr/>
          </p:nvSpPr>
          <p:spPr>
            <a:xfrm>
              <a:off x="1728226" y="4098786"/>
              <a:ext cx="8100451" cy="854627"/>
            </a:xfrm>
            <a:prstGeom prst="roundRect">
              <a:avLst/>
            </a:prstGeom>
            <a:solidFill>
              <a:srgbClr val="DC0A1E"/>
            </a:solidFill>
            <a:ln w="25400" cap="flat" cmpd="sng" algn="ctr">
              <a:solidFill>
                <a:schemeClr val="tx2"/>
              </a:solidFill>
              <a:prstDash val="solid"/>
            </a:ln>
            <a:effectLst>
              <a:outerShdw blurRad="50800" dist="38100" dir="18900000" algn="bl" rotWithShape="0">
                <a:prstClr val="black">
                  <a:alpha val="40000"/>
                </a:prstClr>
              </a:outerShdw>
            </a:effectLst>
          </p:spPr>
          <p:txBody>
            <a:bodyPr lIns="90000" anchor="ctr"/>
            <a:lstStyle/>
            <a:p>
              <a:pPr>
                <a:spcBef>
                  <a:spcPts val="0"/>
                </a:spcBef>
                <a:buSzPct val="130000"/>
              </a:pPr>
              <a:r>
                <a:rPr lang="de-DE" sz="1200" b="1" spc="10" dirty="0">
                  <a:solidFill>
                    <a:schemeClr val="bg1"/>
                  </a:solidFill>
                  <a:effectLst/>
                  <a:latin typeface="+mn-lt"/>
                  <a:ea typeface="Times New Roman" panose="02020603050405020304" pitchFamily="18" charset="0"/>
                </a:rPr>
                <a:t>1. Januar 2025</a:t>
              </a:r>
              <a:r>
                <a:rPr lang="de-DE" sz="1200" spc="10" dirty="0">
                  <a:solidFill>
                    <a:schemeClr val="bg1"/>
                  </a:solidFill>
                  <a:effectLst/>
                  <a:latin typeface="+mn-lt"/>
                  <a:ea typeface="Times New Roman" panose="02020603050405020304" pitchFamily="18" charset="0"/>
                </a:rPr>
                <a:t>: Arbeitgeber übermitteln </a:t>
              </a:r>
              <a:r>
                <a:rPr lang="de-DE" sz="1200" b="1" spc="10" dirty="0" err="1">
                  <a:solidFill>
                    <a:schemeClr val="bg1"/>
                  </a:solidFill>
                  <a:effectLst/>
                  <a:latin typeface="+mn-lt"/>
                  <a:ea typeface="Times New Roman" panose="02020603050405020304" pitchFamily="18" charset="0"/>
                </a:rPr>
                <a:t>euBP</a:t>
              </a:r>
              <a:r>
                <a:rPr lang="de-DE" sz="1200" b="1" spc="10" dirty="0">
                  <a:solidFill>
                    <a:schemeClr val="bg1"/>
                  </a:solidFill>
                  <a:effectLst/>
                  <a:latin typeface="+mn-lt"/>
                  <a:ea typeface="Times New Roman" panose="02020603050405020304" pitchFamily="18" charset="0"/>
                </a:rPr>
                <a:t>-Daten</a:t>
              </a:r>
              <a:r>
                <a:rPr lang="de-DE" sz="1200" spc="10" dirty="0">
                  <a:solidFill>
                    <a:schemeClr val="bg1"/>
                  </a:solidFill>
                  <a:effectLst/>
                  <a:latin typeface="+mn-lt"/>
                  <a:ea typeface="Times New Roman" panose="02020603050405020304" pitchFamily="18" charset="0"/>
                </a:rPr>
                <a:t> bereits unmittelbar nach einem </a:t>
              </a:r>
              <a:r>
                <a:rPr lang="de-DE" sz="1200" b="1" spc="10" dirty="0">
                  <a:solidFill>
                    <a:schemeClr val="bg1"/>
                  </a:solidFill>
                  <a:effectLst/>
                  <a:latin typeface="+mn-lt"/>
                  <a:ea typeface="Times New Roman" panose="02020603050405020304" pitchFamily="18" charset="0"/>
                </a:rPr>
                <a:t>System-/Dienstleisterwechsel </a:t>
              </a:r>
              <a:r>
                <a:rPr lang="de-DE" sz="1200" spc="10" dirty="0">
                  <a:solidFill>
                    <a:schemeClr val="bg1"/>
                  </a:solidFill>
                  <a:effectLst/>
                  <a:latin typeface="+mn-lt"/>
                  <a:ea typeface="Times New Roman" panose="02020603050405020304" pitchFamily="18" charset="0"/>
                </a:rPr>
                <a:t>an den zuständigen RV-Träger – dieser hat die Daten gesondert zu speichern, bis sie verarbeitet wurden und die Prüfung abgeschlossen ist</a:t>
              </a:r>
              <a:r>
                <a:rPr lang="de-DE" sz="1200" spc="20" dirty="0">
                  <a:solidFill>
                    <a:schemeClr val="bg1"/>
                  </a:solidFill>
                  <a:latin typeface="+mn-lt"/>
                  <a:cs typeface="Arial" panose="020B0604020202020204" pitchFamily="34" charset="0"/>
                </a:rPr>
                <a:t> </a:t>
              </a:r>
            </a:p>
          </p:txBody>
        </p:sp>
        <p:sp>
          <p:nvSpPr>
            <p:cNvPr id="39" name="Pfeil: nach unten 38">
              <a:extLst>
                <a:ext uri="{FF2B5EF4-FFF2-40B4-BE49-F238E27FC236}">
                  <a16:creationId xmlns:a16="http://schemas.microsoft.com/office/drawing/2014/main" id="{996EE3CB-AE5C-8B0A-62CD-03F9EF34DBCC}"/>
                </a:ext>
              </a:extLst>
            </p:cNvPr>
            <p:cNvSpPr/>
            <p:nvPr/>
          </p:nvSpPr>
          <p:spPr>
            <a:xfrm rot="16200000">
              <a:off x="1174110" y="4220488"/>
              <a:ext cx="361152" cy="611222"/>
            </a:xfrm>
            <a:prstGeom prst="downArrow">
              <a:avLst/>
            </a:prstGeom>
            <a:solidFill>
              <a:srgbClr val="004070"/>
            </a:solidFill>
            <a:ln w="19050" cap="flat" cmpd="sng" algn="ctr">
              <a:solidFill>
                <a:srgbClr val="004070"/>
              </a:solidFill>
              <a:prstDash val="solid"/>
            </a:ln>
            <a:effectLst>
              <a:outerShdw blurRad="50800" dist="38100" dir="13500000" algn="br" rotWithShape="0">
                <a:prstClr val="black">
                  <a:alpha val="40000"/>
                </a:prst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de-DE" sz="1200" b="0" i="0" u="none" strike="noStrike" kern="0" cap="none" spc="0" normalizeH="0" baseline="0" noProof="0" dirty="0">
                <a:ln>
                  <a:noFill/>
                </a:ln>
                <a:solidFill>
                  <a:prstClr val="white"/>
                </a:solidFill>
                <a:effectLst/>
                <a:uLnTx/>
                <a:uFillTx/>
                <a:latin typeface="+mn-lt"/>
                <a:ea typeface="+mn-ea"/>
                <a:cs typeface="+mn-cs"/>
              </a:endParaRPr>
            </a:p>
          </p:txBody>
        </p:sp>
      </p:grpSp>
    </p:spTree>
    <p:extLst>
      <p:ext uri="{BB962C8B-B14F-4D97-AF65-F5344CB8AC3E}">
        <p14:creationId xmlns:p14="http://schemas.microsoft.com/office/powerpoint/2010/main" val="1760266359"/>
      </p:ext>
    </p:extLst>
  </p:cSld>
  <p:clrMapOvr>
    <a:masterClrMapping/>
  </p:clrMapOvr>
  <p:transition advClick="0" advTm="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Finanzierung</a:t>
            </a:r>
            <a:br>
              <a:rPr lang="de-DE" dirty="0"/>
            </a:br>
            <a:r>
              <a:rPr lang="de-DE" dirty="0"/>
              <a:t>der GKV</a:t>
            </a:r>
          </a:p>
        </p:txBody>
      </p:sp>
      <p:sp>
        <p:nvSpPr>
          <p:cNvPr id="3" name="Textplatzhalter 2"/>
          <p:cNvSpPr>
            <a:spLocks noGrp="1"/>
          </p:cNvSpPr>
          <p:nvPr>
            <p:ph type="body" idx="1"/>
          </p:nvPr>
        </p:nvSpPr>
        <p:spPr/>
        <p:txBody>
          <a:bodyPr/>
          <a:lstStyle/>
          <a:p>
            <a:r>
              <a:rPr lang="de-DE" dirty="0"/>
              <a:t>hkk Seminar zum</a:t>
            </a:r>
            <a:br>
              <a:rPr lang="de-DE" dirty="0"/>
            </a:br>
            <a:r>
              <a:rPr lang="de-DE" dirty="0"/>
              <a:t>Jahreswechsel 2022/2023</a:t>
            </a:r>
          </a:p>
        </p:txBody>
      </p:sp>
      <p:sp>
        <p:nvSpPr>
          <p:cNvPr id="4" name="Fußzeilenplatzhalter 3"/>
          <p:cNvSpPr>
            <a:spLocks noGrp="1"/>
          </p:cNvSpPr>
          <p:nvPr>
            <p:ph type="ftr" sz="quarter" idx="10"/>
          </p:nvPr>
        </p:nvSpPr>
        <p:spPr/>
        <p:txBody>
          <a:bodyPr/>
          <a:lstStyle/>
          <a:p>
            <a:r>
              <a:rPr lang="de-DE"/>
              <a:t>Alles Wichtige für das Jahr 2023</a:t>
            </a:r>
            <a:endParaRPr lang="de-DE" dirty="0"/>
          </a:p>
        </p:txBody>
      </p:sp>
      <p:sp>
        <p:nvSpPr>
          <p:cNvPr id="5" name="Foliennummernplatzhalter 4"/>
          <p:cNvSpPr>
            <a:spLocks noGrp="1"/>
          </p:cNvSpPr>
          <p:nvPr>
            <p:ph type="sldNum" sz="quarter" idx="11"/>
          </p:nvPr>
        </p:nvSpPr>
        <p:spPr/>
        <p:txBody>
          <a:bodyPr/>
          <a:lstStyle/>
          <a:p>
            <a:fld id="{BE799682-1F0A-4BE5-A402-BB0EBC4D5055}" type="slidenum">
              <a:rPr lang="de-DE" smtClean="0"/>
              <a:pPr/>
              <a:t>4</a:t>
            </a:fld>
            <a:endParaRPr lang="de-DE" dirty="0"/>
          </a:p>
        </p:txBody>
      </p:sp>
      <p:sp>
        <p:nvSpPr>
          <p:cNvPr id="6" name="Textfeld 5">
            <a:extLst>
              <a:ext uri="{FF2B5EF4-FFF2-40B4-BE49-F238E27FC236}">
                <a16:creationId xmlns:a16="http://schemas.microsoft.com/office/drawing/2014/main" id="{1CE2B762-D71C-4AFD-86EE-2171294AE925}"/>
              </a:ext>
            </a:extLst>
          </p:cNvPr>
          <p:cNvSpPr txBox="1"/>
          <p:nvPr/>
        </p:nvSpPr>
        <p:spPr>
          <a:xfrm>
            <a:off x="5940000" y="1080000"/>
            <a:ext cx="2520000" cy="2520000"/>
          </a:xfrm>
          <a:prstGeom prst="rect">
            <a:avLst/>
          </a:prstGeom>
          <a:solidFill>
            <a:srgbClr val="F4989D"/>
          </a:solidFill>
        </p:spPr>
        <p:txBody>
          <a:bodyPr wrap="square" rtlCol="0" anchor="ctr" anchorCtr="0">
            <a:spAutoFit/>
          </a:bodyPr>
          <a:lstStyle/>
          <a:p>
            <a:pPr algn="ctr"/>
            <a:r>
              <a:rPr lang="de-DE" dirty="0"/>
              <a:t>Bild</a:t>
            </a:r>
          </a:p>
        </p:txBody>
      </p:sp>
      <p:pic>
        <p:nvPicPr>
          <p:cNvPr id="9" name="Grafik 9"/>
          <p:cNvPicPr>
            <a:picLocks noChangeAspect="1"/>
          </p:cNvPicPr>
          <p:nvPr/>
        </p:nvPicPr>
        <p:blipFill>
          <a:blip r:embed="rId2"/>
          <a:stretch>
            <a:fillRect/>
          </a:stretch>
        </p:blipFill>
        <p:spPr>
          <a:xfrm>
            <a:off x="5855343" y="1033764"/>
            <a:ext cx="2743200" cy="2743200"/>
          </a:xfrm>
          <a:prstGeom prst="rect">
            <a:avLst/>
          </a:prstGeom>
        </p:spPr>
      </p:pic>
    </p:spTree>
    <p:extLst>
      <p:ext uri="{BB962C8B-B14F-4D97-AF65-F5344CB8AC3E}">
        <p14:creationId xmlns:p14="http://schemas.microsoft.com/office/powerpoint/2010/main" val="2053876197"/>
      </p:ext>
    </p:extLst>
  </p:cSld>
  <p:clrMapOvr>
    <a:masterClrMapping/>
  </p:clrMapOvr>
  <p:transition advClick="0" advTm="600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0E54B6-791F-0792-D2DA-6F237F304883}"/>
              </a:ext>
            </a:extLst>
          </p:cNvPr>
          <p:cNvSpPr>
            <a:spLocks noGrp="1"/>
          </p:cNvSpPr>
          <p:nvPr>
            <p:ph type="title"/>
          </p:nvPr>
        </p:nvSpPr>
        <p:spPr/>
        <p:txBody>
          <a:bodyPr/>
          <a:lstStyle/>
          <a:p>
            <a:r>
              <a:rPr lang="de-DE" spc="8" dirty="0"/>
              <a:t>Weitere Änderungen kurz &amp; kompakt</a:t>
            </a:r>
            <a:endParaRPr lang="de-DE" dirty="0"/>
          </a:p>
        </p:txBody>
      </p:sp>
      <p:sp>
        <p:nvSpPr>
          <p:cNvPr id="3" name="Inhaltsplatzhalter 2">
            <a:extLst>
              <a:ext uri="{FF2B5EF4-FFF2-40B4-BE49-F238E27FC236}">
                <a16:creationId xmlns:a16="http://schemas.microsoft.com/office/drawing/2014/main" id="{F63986FC-34D5-B785-7B27-8B23DE06E130}"/>
              </a:ext>
            </a:extLst>
          </p:cNvPr>
          <p:cNvSpPr>
            <a:spLocks noGrp="1"/>
          </p:cNvSpPr>
          <p:nvPr>
            <p:ph sz="quarter" idx="13"/>
          </p:nvPr>
        </p:nvSpPr>
        <p:spPr>
          <a:xfrm>
            <a:off x="468313" y="1275606"/>
            <a:ext cx="7416800" cy="3304698"/>
          </a:xfrm>
        </p:spPr>
        <p:txBody>
          <a:bodyPr/>
          <a:lstStyle/>
          <a:p>
            <a:r>
              <a:rPr lang="de-DE" sz="1200" dirty="0"/>
              <a:t>Deutsche Rentenversicherung Bund trifft seit 1. April 2022 </a:t>
            </a:r>
            <a:r>
              <a:rPr lang="de-DE" sz="1200" b="1" dirty="0" err="1">
                <a:solidFill>
                  <a:srgbClr val="A50816"/>
                </a:solidFill>
              </a:rPr>
              <a:t>Elementenfeststellung</a:t>
            </a:r>
            <a:r>
              <a:rPr lang="de-DE" sz="1200" dirty="0"/>
              <a:t>, also ob es sich um eine Beschäftigung handelt ja/nein (nicht mehr Versicherungspflicht ja/nein)</a:t>
            </a:r>
          </a:p>
          <a:p>
            <a:r>
              <a:rPr lang="de-DE" sz="1200" dirty="0"/>
              <a:t>Weitere Änderungen, die zunächst </a:t>
            </a:r>
            <a:r>
              <a:rPr lang="de-DE" sz="1200" b="1" dirty="0">
                <a:solidFill>
                  <a:srgbClr val="A50816"/>
                </a:solidFill>
              </a:rPr>
              <a:t>befristet bis 30. Juni 2027 </a:t>
            </a:r>
            <a:r>
              <a:rPr lang="de-DE" sz="1200" dirty="0"/>
              <a:t>gelten:</a:t>
            </a:r>
          </a:p>
          <a:p>
            <a:pPr marL="0" indent="0">
              <a:buNone/>
            </a:pPr>
            <a:endParaRPr lang="de-DE" sz="1200" dirty="0"/>
          </a:p>
          <a:p>
            <a:pPr marL="0" indent="0">
              <a:buNone/>
            </a:pPr>
            <a:endParaRPr lang="de-DE" sz="1200" dirty="0"/>
          </a:p>
          <a:p>
            <a:pPr marL="0" indent="0">
              <a:buNone/>
            </a:pPr>
            <a:endParaRPr lang="de-DE" sz="1200" dirty="0"/>
          </a:p>
          <a:p>
            <a:pPr marL="0" indent="0">
              <a:buNone/>
            </a:pPr>
            <a:endParaRPr lang="de-DE" sz="1200" dirty="0"/>
          </a:p>
          <a:p>
            <a:pPr marL="0" indent="0">
              <a:buNone/>
            </a:pPr>
            <a:endParaRPr lang="de-DE" sz="1200" dirty="0"/>
          </a:p>
          <a:p>
            <a:pPr marL="0" indent="0">
              <a:buNone/>
            </a:pPr>
            <a:endParaRPr lang="de-DE" sz="1200" dirty="0"/>
          </a:p>
          <a:p>
            <a:pPr marL="0" indent="0">
              <a:buNone/>
            </a:pPr>
            <a:endParaRPr lang="de-DE" sz="1200" dirty="0"/>
          </a:p>
          <a:p>
            <a:pPr marL="0" indent="0">
              <a:buNone/>
            </a:pPr>
            <a:endParaRPr lang="de-DE" sz="1200" dirty="0"/>
          </a:p>
          <a:p>
            <a:pPr marL="0" indent="0">
              <a:buNone/>
            </a:pPr>
            <a:r>
              <a:rPr lang="de-DE" sz="1200" b="1" dirty="0">
                <a:solidFill>
                  <a:srgbClr val="A50816"/>
                </a:solidFill>
              </a:rPr>
              <a:t>Praxis-Tipp:</a:t>
            </a:r>
            <a:r>
              <a:rPr lang="de-DE" sz="1200" dirty="0">
                <a:solidFill>
                  <a:srgbClr val="A50816"/>
                </a:solidFill>
              </a:rPr>
              <a:t> </a:t>
            </a:r>
            <a:r>
              <a:rPr lang="de-DE" sz="1200" dirty="0"/>
              <a:t>Gemeinsames Rundschreiben „Statusfeststellung von Erwerbstätigen“ vom </a:t>
            </a:r>
            <a:br>
              <a:rPr lang="de-DE" sz="1200" dirty="0"/>
            </a:br>
            <a:r>
              <a:rPr lang="de-DE" sz="1200" dirty="0"/>
              <a:t>1. April 2022,  </a:t>
            </a:r>
            <a:r>
              <a:rPr lang="de-DE" sz="1200" dirty="0">
                <a:solidFill>
                  <a:schemeClr val="bg1">
                    <a:lumMod val="50000"/>
                  </a:schemeClr>
                </a:solidFill>
              </a:rPr>
              <a:t>www.deutsche-rentenversicherung.de </a:t>
            </a:r>
            <a:r>
              <a:rPr lang="de-DE" sz="1200" dirty="0"/>
              <a:t>(Rubrik: Experten/Arbeitgeber &amp; Steuerberater)</a:t>
            </a:r>
          </a:p>
        </p:txBody>
      </p:sp>
      <p:sp>
        <p:nvSpPr>
          <p:cNvPr id="4" name="Textplatzhalter 3">
            <a:extLst>
              <a:ext uri="{FF2B5EF4-FFF2-40B4-BE49-F238E27FC236}">
                <a16:creationId xmlns:a16="http://schemas.microsoft.com/office/drawing/2014/main" id="{5E9D4769-1C48-953B-45F9-52AEBE84C343}"/>
              </a:ext>
            </a:extLst>
          </p:cNvPr>
          <p:cNvSpPr>
            <a:spLocks noGrp="1"/>
          </p:cNvSpPr>
          <p:nvPr>
            <p:ph type="body" sz="quarter" idx="14"/>
          </p:nvPr>
        </p:nvSpPr>
        <p:spPr/>
        <p:txBody>
          <a:bodyPr/>
          <a:lstStyle/>
          <a:p>
            <a:r>
              <a:rPr lang="de-DE" dirty="0"/>
              <a:t>Weiterentwicklung Statusfeststellungsverfahren</a:t>
            </a:r>
          </a:p>
        </p:txBody>
      </p:sp>
      <p:sp>
        <p:nvSpPr>
          <p:cNvPr id="5" name="Fußzeilenplatzhalter 4">
            <a:extLst>
              <a:ext uri="{FF2B5EF4-FFF2-40B4-BE49-F238E27FC236}">
                <a16:creationId xmlns:a16="http://schemas.microsoft.com/office/drawing/2014/main" id="{8F7E1384-5F92-ED04-FB74-2AF49042CDCD}"/>
              </a:ext>
            </a:extLst>
          </p:cNvPr>
          <p:cNvSpPr>
            <a:spLocks noGrp="1"/>
          </p:cNvSpPr>
          <p:nvPr>
            <p:ph type="ftr" sz="quarter" idx="15"/>
          </p:nvPr>
        </p:nvSpPr>
        <p:spPr/>
        <p:txBody>
          <a:bodyPr/>
          <a:lstStyle/>
          <a:p>
            <a:r>
              <a:rPr lang="de-DE"/>
              <a:t>Alles Wichtige für das Jahr 2023</a:t>
            </a:r>
            <a:endParaRPr lang="de-DE" dirty="0"/>
          </a:p>
        </p:txBody>
      </p:sp>
      <p:sp>
        <p:nvSpPr>
          <p:cNvPr id="6" name="Foliennummernplatzhalter 5">
            <a:extLst>
              <a:ext uri="{FF2B5EF4-FFF2-40B4-BE49-F238E27FC236}">
                <a16:creationId xmlns:a16="http://schemas.microsoft.com/office/drawing/2014/main" id="{7328006C-AF6B-2994-F61B-0FD086D1D68E}"/>
              </a:ext>
            </a:extLst>
          </p:cNvPr>
          <p:cNvSpPr>
            <a:spLocks noGrp="1"/>
          </p:cNvSpPr>
          <p:nvPr>
            <p:ph type="sldNum" sz="quarter" idx="16"/>
          </p:nvPr>
        </p:nvSpPr>
        <p:spPr/>
        <p:txBody>
          <a:bodyPr/>
          <a:lstStyle/>
          <a:p>
            <a:fld id="{BE799682-1F0A-4BE5-A402-BB0EBC4D5055}" type="slidenum">
              <a:rPr lang="de-DE" smtClean="0"/>
              <a:pPr/>
              <a:t>40</a:t>
            </a:fld>
            <a:endParaRPr lang="de-DE" dirty="0"/>
          </a:p>
        </p:txBody>
      </p:sp>
      <p:grpSp>
        <p:nvGrpSpPr>
          <p:cNvPr id="7" name="Gruppieren 6">
            <a:extLst>
              <a:ext uri="{FF2B5EF4-FFF2-40B4-BE49-F238E27FC236}">
                <a16:creationId xmlns:a16="http://schemas.microsoft.com/office/drawing/2014/main" id="{0724C9FE-E407-B72A-72AF-8AC5F747E7EE}"/>
              </a:ext>
            </a:extLst>
          </p:cNvPr>
          <p:cNvGrpSpPr/>
          <p:nvPr/>
        </p:nvGrpSpPr>
        <p:grpSpPr>
          <a:xfrm>
            <a:off x="539553" y="1923678"/>
            <a:ext cx="1920640" cy="1572855"/>
            <a:chOff x="969329" y="3310336"/>
            <a:chExt cx="2200717" cy="2269664"/>
          </a:xfrm>
        </p:grpSpPr>
        <p:sp>
          <p:nvSpPr>
            <p:cNvPr id="8" name="Rechteck: abgerundete Ecken 5">
              <a:extLst>
                <a:ext uri="{FF2B5EF4-FFF2-40B4-BE49-F238E27FC236}">
                  <a16:creationId xmlns:a16="http://schemas.microsoft.com/office/drawing/2014/main" id="{D52A68F5-CFC6-6922-C615-6B325FE29F8F}"/>
                </a:ext>
              </a:extLst>
            </p:cNvPr>
            <p:cNvSpPr/>
            <p:nvPr/>
          </p:nvSpPr>
          <p:spPr bwMode="auto">
            <a:xfrm>
              <a:off x="1146174" y="3593634"/>
              <a:ext cx="2023872" cy="1986366"/>
            </a:xfrm>
            <a:prstGeom prst="roundRect">
              <a:avLst/>
            </a:prstGeom>
            <a:ln>
              <a:solidFill>
                <a:srgbClr val="004070"/>
              </a:solidFill>
            </a:ln>
          </p:spPr>
          <p:style>
            <a:lnRef idx="2">
              <a:schemeClr val="accent1"/>
            </a:lnRef>
            <a:fillRef idx="1">
              <a:schemeClr val="lt1"/>
            </a:fillRef>
            <a:effectRef idx="0">
              <a:schemeClr val="accent1"/>
            </a:effectRef>
            <a:fontRef idx="minor">
              <a:schemeClr val="dk1"/>
            </a:fontRef>
          </p:style>
          <p:txBody>
            <a:bodyPr lIns="0" tIns="0" rIns="0" bIns="0" anchor="ctr" anchorCtr="0"/>
            <a:lstStyle/>
            <a:p>
              <a:pPr marR="0" lvl="0" algn="ctr" defTabSz="914400" eaLnBrk="0" fontAlgn="base" latinLnBrk="0" hangingPunct="0">
                <a:spcBef>
                  <a:spcPct val="0"/>
                </a:spcBef>
                <a:spcAft>
                  <a:spcPct val="0"/>
                </a:spcAft>
                <a:buClrTx/>
                <a:buSzTx/>
                <a:buFontTx/>
                <a:buNone/>
                <a:tabLst/>
                <a:defRPr/>
              </a:pPr>
              <a:r>
                <a:rPr lang="de-DE" sz="1200" b="1" spc="20" dirty="0">
                  <a:effectLst/>
                  <a:latin typeface="+mj-lt"/>
                  <a:ea typeface="Times New Roman" panose="02020603050405020304" pitchFamily="18" charset="0"/>
                </a:rPr>
                <a:t>Dreiecks-</a:t>
              </a:r>
              <a:br>
                <a:rPr lang="de-DE" sz="1200" b="1" spc="20" dirty="0">
                  <a:effectLst/>
                  <a:latin typeface="+mj-lt"/>
                  <a:ea typeface="Times New Roman" panose="02020603050405020304" pitchFamily="18" charset="0"/>
                </a:rPr>
              </a:br>
              <a:r>
                <a:rPr lang="de-DE" sz="1200" b="1" spc="20" dirty="0">
                  <a:effectLst/>
                  <a:latin typeface="+mj-lt"/>
                  <a:ea typeface="Times New Roman" panose="02020603050405020304" pitchFamily="18" charset="0"/>
                </a:rPr>
                <a:t>verhältnisse</a:t>
              </a:r>
              <a:r>
                <a:rPr lang="de-DE" sz="1200" spc="20" dirty="0">
                  <a:effectLst/>
                  <a:latin typeface="+mj-lt"/>
                  <a:ea typeface="Times New Roman" panose="02020603050405020304" pitchFamily="18" charset="0"/>
                </a:rPr>
                <a:t>, also Antragsrecht von Dritten sowie Statusentscheidung gegenüber Dritten</a:t>
              </a:r>
              <a:endParaRPr kumimoji="0" lang="de-DE" sz="1200" b="0" i="0" u="none" strike="noStrike" kern="0" cap="none" spc="20" normalizeH="0" noProof="0" dirty="0">
                <a:ln>
                  <a:noFill/>
                </a:ln>
                <a:solidFill>
                  <a:srgbClr val="00B0F0"/>
                </a:solidFill>
                <a:effectLst/>
                <a:uLnTx/>
                <a:uFillTx/>
                <a:latin typeface="+mj-lt"/>
                <a:ea typeface="+mn-ea"/>
                <a:cs typeface="Arial" panose="020B0604020202020204" pitchFamily="34" charset="0"/>
              </a:endParaRPr>
            </a:p>
          </p:txBody>
        </p:sp>
        <p:pic>
          <p:nvPicPr>
            <p:cNvPr id="9" name="Grafik 8" descr="&quot;Daumen hoch&quot;-Zeichen">
              <a:extLst>
                <a:ext uri="{FF2B5EF4-FFF2-40B4-BE49-F238E27FC236}">
                  <a16:creationId xmlns:a16="http://schemas.microsoft.com/office/drawing/2014/main" id="{001EACD6-C83A-362F-F88F-26A0C9F0F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9329" y="3310336"/>
              <a:ext cx="540000" cy="540000"/>
            </a:xfrm>
            <a:prstGeom prst="rect">
              <a:avLst/>
            </a:prstGeom>
          </p:spPr>
        </p:pic>
      </p:grpSp>
      <p:grpSp>
        <p:nvGrpSpPr>
          <p:cNvPr id="10" name="Gruppieren 9">
            <a:extLst>
              <a:ext uri="{FF2B5EF4-FFF2-40B4-BE49-F238E27FC236}">
                <a16:creationId xmlns:a16="http://schemas.microsoft.com/office/drawing/2014/main" id="{81770B06-C32D-1E3D-6406-519461149F49}"/>
              </a:ext>
            </a:extLst>
          </p:cNvPr>
          <p:cNvGrpSpPr/>
          <p:nvPr/>
        </p:nvGrpSpPr>
        <p:grpSpPr>
          <a:xfrm>
            <a:off x="2490091" y="1907946"/>
            <a:ext cx="1920642" cy="1584176"/>
            <a:chOff x="969329" y="3294000"/>
            <a:chExt cx="2200719" cy="2286000"/>
          </a:xfrm>
        </p:grpSpPr>
        <p:sp>
          <p:nvSpPr>
            <p:cNvPr id="12" name="Rechteck: abgerundete Ecken 8">
              <a:extLst>
                <a:ext uri="{FF2B5EF4-FFF2-40B4-BE49-F238E27FC236}">
                  <a16:creationId xmlns:a16="http://schemas.microsoft.com/office/drawing/2014/main" id="{EA82A40A-1AEC-648F-394B-FD93054CDBB4}"/>
                </a:ext>
              </a:extLst>
            </p:cNvPr>
            <p:cNvSpPr/>
            <p:nvPr/>
          </p:nvSpPr>
          <p:spPr bwMode="auto">
            <a:xfrm>
              <a:off x="1146176" y="3600000"/>
              <a:ext cx="2023872" cy="1980000"/>
            </a:xfrm>
            <a:prstGeom prst="roundRect">
              <a:avLst/>
            </a:prstGeom>
            <a:ln>
              <a:solidFill>
                <a:srgbClr val="004070"/>
              </a:solidFill>
            </a:ln>
          </p:spPr>
          <p:style>
            <a:lnRef idx="2">
              <a:schemeClr val="accent1"/>
            </a:lnRef>
            <a:fillRef idx="1">
              <a:schemeClr val="lt1"/>
            </a:fillRef>
            <a:effectRef idx="0">
              <a:schemeClr val="accent1"/>
            </a:effectRef>
            <a:fontRef idx="minor">
              <a:schemeClr val="dk1"/>
            </a:fontRef>
          </p:style>
          <p:txBody>
            <a:bodyPr lIns="0" tIns="0" rIns="0" bIns="0" anchor="ctr" anchorCtr="0"/>
            <a:lstStyle/>
            <a:p>
              <a:pPr algn="ctr" eaLnBrk="0" fontAlgn="base" hangingPunct="0">
                <a:spcAft>
                  <a:spcPct val="0"/>
                </a:spcAft>
                <a:defRPr/>
              </a:pPr>
              <a:r>
                <a:rPr lang="de-DE" altLang="de-DE" sz="1200" b="1" spc="20" dirty="0">
                  <a:solidFill>
                    <a:schemeClr val="tx1"/>
                  </a:solidFill>
                  <a:latin typeface="+mj-lt"/>
                </a:rPr>
                <a:t>Prognose-entscheidung</a:t>
              </a:r>
              <a:r>
                <a:rPr lang="de-DE" altLang="de-DE" sz="1200" spc="20" dirty="0">
                  <a:solidFill>
                    <a:schemeClr val="tx1"/>
                  </a:solidFill>
                  <a:latin typeface="+mj-lt"/>
                </a:rPr>
                <a:t>,</a:t>
              </a:r>
              <a:br>
                <a:rPr lang="de-DE" altLang="de-DE" sz="1200" spc="20" dirty="0">
                  <a:solidFill>
                    <a:schemeClr val="tx1"/>
                  </a:solidFill>
                  <a:latin typeface="+mj-lt"/>
                </a:rPr>
              </a:br>
              <a:r>
                <a:rPr lang="de-DE" altLang="de-DE" sz="1200" spc="10" dirty="0">
                  <a:solidFill>
                    <a:schemeClr val="tx1"/>
                  </a:solidFill>
                  <a:latin typeface="+mj-lt"/>
                </a:rPr>
                <a:t>also Statusfest-stellung auch schon</a:t>
              </a:r>
              <a:br>
                <a:rPr lang="de-DE" altLang="de-DE" sz="1200" spc="10" dirty="0">
                  <a:solidFill>
                    <a:schemeClr val="tx1"/>
                  </a:solidFill>
                  <a:latin typeface="+mj-lt"/>
                </a:rPr>
              </a:br>
              <a:r>
                <a:rPr lang="de-DE" altLang="de-DE" sz="1200" spc="10" dirty="0">
                  <a:solidFill>
                    <a:schemeClr val="tx1"/>
                  </a:solidFill>
                  <a:latin typeface="+mj-lt"/>
                </a:rPr>
                <a:t>vor Aufnahme der Erwerbstätigkeit</a:t>
              </a:r>
            </a:p>
          </p:txBody>
        </p:sp>
        <p:pic>
          <p:nvPicPr>
            <p:cNvPr id="15" name="Grafik 14" descr="&quot;Daumen hoch&quot;-Zeichen">
              <a:extLst>
                <a:ext uri="{FF2B5EF4-FFF2-40B4-BE49-F238E27FC236}">
                  <a16:creationId xmlns:a16="http://schemas.microsoft.com/office/drawing/2014/main" id="{D4AD6651-2EAE-EF5E-F556-1B461E39F9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9329" y="3294000"/>
              <a:ext cx="540000" cy="540000"/>
            </a:xfrm>
            <a:prstGeom prst="rect">
              <a:avLst/>
            </a:prstGeom>
          </p:spPr>
        </p:pic>
      </p:grpSp>
      <p:grpSp>
        <p:nvGrpSpPr>
          <p:cNvPr id="17" name="Gruppieren 16">
            <a:extLst>
              <a:ext uri="{FF2B5EF4-FFF2-40B4-BE49-F238E27FC236}">
                <a16:creationId xmlns:a16="http://schemas.microsoft.com/office/drawing/2014/main" id="{A975D175-271B-BB4F-60AC-1CB82E1C682D}"/>
              </a:ext>
            </a:extLst>
          </p:cNvPr>
          <p:cNvGrpSpPr/>
          <p:nvPr/>
        </p:nvGrpSpPr>
        <p:grpSpPr>
          <a:xfrm>
            <a:off x="4454374" y="1911869"/>
            <a:ext cx="1920641" cy="1584176"/>
            <a:chOff x="969329" y="3294000"/>
            <a:chExt cx="2200718" cy="2286000"/>
          </a:xfrm>
        </p:grpSpPr>
        <p:sp>
          <p:nvSpPr>
            <p:cNvPr id="20" name="Rechteck: abgerundete Ecken 11">
              <a:extLst>
                <a:ext uri="{FF2B5EF4-FFF2-40B4-BE49-F238E27FC236}">
                  <a16:creationId xmlns:a16="http://schemas.microsoft.com/office/drawing/2014/main" id="{E0474812-CE54-A573-8109-2C23545EAB10}"/>
                </a:ext>
              </a:extLst>
            </p:cNvPr>
            <p:cNvSpPr/>
            <p:nvPr/>
          </p:nvSpPr>
          <p:spPr bwMode="auto">
            <a:xfrm>
              <a:off x="1146174" y="3600000"/>
              <a:ext cx="2023873" cy="1980000"/>
            </a:xfrm>
            <a:prstGeom prst="roundRect">
              <a:avLst/>
            </a:prstGeom>
            <a:ln>
              <a:solidFill>
                <a:srgbClr val="004070"/>
              </a:solidFill>
            </a:ln>
          </p:spPr>
          <p:style>
            <a:lnRef idx="2">
              <a:schemeClr val="accent1"/>
            </a:lnRef>
            <a:fillRef idx="1">
              <a:schemeClr val="lt1"/>
            </a:fillRef>
            <a:effectRef idx="0">
              <a:schemeClr val="accent1"/>
            </a:effectRef>
            <a:fontRef idx="minor">
              <a:schemeClr val="dk1"/>
            </a:fontRef>
          </p:style>
          <p:txBody>
            <a:bodyPr lIns="0" tIns="0" rIns="0" bIns="0" anchor="ctr" anchorCtr="0"/>
            <a:lstStyle/>
            <a:p>
              <a:pPr algn="ctr">
                <a:defRPr/>
              </a:pPr>
              <a:r>
                <a:rPr lang="de-DE" altLang="de-DE" sz="1200" b="1" spc="20" dirty="0">
                  <a:solidFill>
                    <a:schemeClr val="tx1"/>
                  </a:solidFill>
                  <a:latin typeface="+mj-lt"/>
                </a:rPr>
                <a:t>Gruppenfest-stellung</a:t>
              </a:r>
              <a:r>
                <a:rPr lang="de-DE" altLang="de-DE" sz="1200" spc="20" dirty="0">
                  <a:solidFill>
                    <a:schemeClr val="tx1"/>
                  </a:solidFill>
                  <a:latin typeface="+mj-lt"/>
                </a:rPr>
                <a:t>, also Statusfeststellung</a:t>
              </a:r>
              <a:br>
                <a:rPr lang="de-DE" altLang="de-DE" sz="1200" spc="20" dirty="0">
                  <a:solidFill>
                    <a:schemeClr val="tx1"/>
                  </a:solidFill>
                  <a:latin typeface="+mj-lt"/>
                </a:rPr>
              </a:br>
              <a:r>
                <a:rPr lang="de-DE" altLang="de-DE" sz="1200" spc="20" dirty="0">
                  <a:solidFill>
                    <a:schemeClr val="tx1"/>
                  </a:solidFill>
                  <a:latin typeface="+mj-lt"/>
                </a:rPr>
                <a:t>für mehrere gleiche Vertrags-/Auftrags-verhältnisse</a:t>
              </a:r>
              <a:endParaRPr lang="de-DE" sz="1200" spc="20" dirty="0">
                <a:solidFill>
                  <a:schemeClr val="tx1"/>
                </a:solidFill>
                <a:latin typeface="+mj-lt"/>
              </a:endParaRPr>
            </a:p>
          </p:txBody>
        </p:sp>
        <p:pic>
          <p:nvPicPr>
            <p:cNvPr id="22" name="Grafik 21" descr="&quot;Daumen hoch&quot;-Zeichen">
              <a:extLst>
                <a:ext uri="{FF2B5EF4-FFF2-40B4-BE49-F238E27FC236}">
                  <a16:creationId xmlns:a16="http://schemas.microsoft.com/office/drawing/2014/main" id="{89116745-D67E-B148-46A9-6B2204FDF3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9329" y="3294000"/>
              <a:ext cx="540000" cy="540000"/>
            </a:xfrm>
            <a:prstGeom prst="rect">
              <a:avLst/>
            </a:prstGeom>
          </p:spPr>
        </p:pic>
      </p:grpSp>
      <p:grpSp>
        <p:nvGrpSpPr>
          <p:cNvPr id="25" name="Gruppieren 24">
            <a:extLst>
              <a:ext uri="{FF2B5EF4-FFF2-40B4-BE49-F238E27FC236}">
                <a16:creationId xmlns:a16="http://schemas.microsoft.com/office/drawing/2014/main" id="{00CB04BE-FD95-8ADB-C532-213866C3D08D}"/>
              </a:ext>
            </a:extLst>
          </p:cNvPr>
          <p:cNvGrpSpPr/>
          <p:nvPr/>
        </p:nvGrpSpPr>
        <p:grpSpPr>
          <a:xfrm>
            <a:off x="6416234" y="1907946"/>
            <a:ext cx="1920642" cy="1584176"/>
            <a:chOff x="969329" y="3294000"/>
            <a:chExt cx="2200719" cy="2286000"/>
          </a:xfrm>
        </p:grpSpPr>
        <p:sp>
          <p:nvSpPr>
            <p:cNvPr id="26" name="Rechteck: abgerundete Ecken 14">
              <a:extLst>
                <a:ext uri="{FF2B5EF4-FFF2-40B4-BE49-F238E27FC236}">
                  <a16:creationId xmlns:a16="http://schemas.microsoft.com/office/drawing/2014/main" id="{C39E82EF-DC2D-A537-CE1C-AD14DA959E39}"/>
                </a:ext>
              </a:extLst>
            </p:cNvPr>
            <p:cNvSpPr/>
            <p:nvPr/>
          </p:nvSpPr>
          <p:spPr bwMode="auto">
            <a:xfrm>
              <a:off x="1146176" y="3600000"/>
              <a:ext cx="2023872" cy="1980000"/>
            </a:xfrm>
            <a:prstGeom prst="roundRect">
              <a:avLst/>
            </a:prstGeom>
            <a:ln>
              <a:solidFill>
                <a:srgbClr val="004070"/>
              </a:solidFill>
            </a:ln>
          </p:spPr>
          <p:style>
            <a:lnRef idx="2">
              <a:schemeClr val="accent1"/>
            </a:lnRef>
            <a:fillRef idx="1">
              <a:schemeClr val="lt1"/>
            </a:fillRef>
            <a:effectRef idx="0">
              <a:schemeClr val="accent1"/>
            </a:effectRef>
            <a:fontRef idx="minor">
              <a:schemeClr val="dk1"/>
            </a:fontRef>
          </p:style>
          <p:txBody>
            <a:bodyPr lIns="0" tIns="0" rIns="0" bIns="0" anchor="ctr" anchorCtr="0"/>
            <a:lstStyle/>
            <a:p>
              <a:pPr lvl="0" algn="ctr">
                <a:buSzPts val="1100"/>
                <a:tabLst>
                  <a:tab pos="180340" algn="l"/>
                </a:tabLst>
              </a:pPr>
              <a:r>
                <a:rPr lang="de-DE" sz="1200" b="1" spc="20" dirty="0">
                  <a:effectLst/>
                  <a:latin typeface="+mj-lt"/>
                  <a:ea typeface="Calibri" panose="020F0502020204030204" pitchFamily="34" charset="0"/>
                  <a:cs typeface="Times New Roman" panose="02020603050405020304" pitchFamily="18" charset="0"/>
                </a:rPr>
                <a:t>Option einer mündlichen Anhörung</a:t>
              </a:r>
              <a:r>
                <a:rPr lang="de-DE" sz="1200" spc="20" dirty="0">
                  <a:effectLst/>
                  <a:latin typeface="+mj-lt"/>
                  <a:ea typeface="Calibri" panose="020F0502020204030204" pitchFamily="34" charset="0"/>
                  <a:cs typeface="Times New Roman" panose="02020603050405020304" pitchFamily="18" charset="0"/>
                </a:rPr>
                <a:t>,</a:t>
              </a:r>
              <a:br>
                <a:rPr lang="de-DE" sz="1200" spc="20" dirty="0">
                  <a:effectLst/>
                  <a:latin typeface="+mj-lt"/>
                  <a:ea typeface="Calibri" panose="020F0502020204030204" pitchFamily="34" charset="0"/>
                  <a:cs typeface="Times New Roman" panose="02020603050405020304" pitchFamily="18" charset="0"/>
                </a:rPr>
              </a:br>
              <a:r>
                <a:rPr lang="de-DE" sz="1200" spc="20" dirty="0">
                  <a:effectLst/>
                  <a:latin typeface="+mj-lt"/>
                  <a:ea typeface="Calibri" panose="020F0502020204030204" pitchFamily="34" charset="0"/>
                  <a:cs typeface="Times New Roman" panose="02020603050405020304" pitchFamily="18" charset="0"/>
                </a:rPr>
                <a:t>falls es zum Widerspruchs-verfahren kommt</a:t>
              </a:r>
            </a:p>
          </p:txBody>
        </p:sp>
        <p:pic>
          <p:nvPicPr>
            <p:cNvPr id="27" name="Grafik 26" descr="&quot;Daumen hoch&quot;-Zeichen">
              <a:extLst>
                <a:ext uri="{FF2B5EF4-FFF2-40B4-BE49-F238E27FC236}">
                  <a16:creationId xmlns:a16="http://schemas.microsoft.com/office/drawing/2014/main" id="{4588CF80-A633-30EB-BD84-9B7E30095A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9329" y="3294000"/>
              <a:ext cx="540000" cy="540000"/>
            </a:xfrm>
            <a:prstGeom prst="rect">
              <a:avLst/>
            </a:prstGeom>
          </p:spPr>
        </p:pic>
      </p:grpSp>
    </p:spTree>
    <p:extLst>
      <p:ext uri="{BB962C8B-B14F-4D97-AF65-F5344CB8AC3E}">
        <p14:creationId xmlns:p14="http://schemas.microsoft.com/office/powerpoint/2010/main" val="2289432653"/>
      </p:ext>
    </p:extLst>
  </p:cSld>
  <p:clrMapOvr>
    <a:masterClrMapping/>
  </p:clrMapOvr>
  <p:transition advClick="0" advTm="600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5">
            <a:extLst>
              <a:ext uri="{FF2B5EF4-FFF2-40B4-BE49-F238E27FC236}">
                <a16:creationId xmlns:a16="http://schemas.microsoft.com/office/drawing/2014/main" id="{70DDC8F4-C5A2-4C1A-AA3B-79466688E98D}"/>
              </a:ext>
            </a:extLst>
          </p:cNvPr>
          <p:cNvSpPr>
            <a:spLocks noGrp="1"/>
          </p:cNvSpPr>
          <p:nvPr>
            <p:ph type="title"/>
          </p:nvPr>
        </p:nvSpPr>
        <p:spPr/>
        <p:txBody>
          <a:bodyPr/>
          <a:lstStyle/>
          <a:p>
            <a:r>
              <a:rPr lang="de-DE" spc="8" dirty="0"/>
              <a:t>Weitere Änderungen kurz &amp; kompakt</a:t>
            </a:r>
            <a:endParaRPr lang="de-DE" dirty="0"/>
          </a:p>
        </p:txBody>
      </p:sp>
      <p:sp>
        <p:nvSpPr>
          <p:cNvPr id="3" name="Inhaltsplatzhalter 2">
            <a:extLst>
              <a:ext uri="{FF2B5EF4-FFF2-40B4-BE49-F238E27FC236}">
                <a16:creationId xmlns:a16="http://schemas.microsoft.com/office/drawing/2014/main" id="{BAEE7B0F-BBBA-4B5B-BC5D-B33BF5AC13FB}"/>
              </a:ext>
            </a:extLst>
          </p:cNvPr>
          <p:cNvSpPr>
            <a:spLocks noGrp="1"/>
          </p:cNvSpPr>
          <p:nvPr>
            <p:ph sz="quarter" idx="13"/>
          </p:nvPr>
        </p:nvSpPr>
        <p:spPr>
          <a:xfrm>
            <a:off x="468314" y="900000"/>
            <a:ext cx="7920000" cy="3304698"/>
          </a:xfrm>
        </p:spPr>
        <p:txBody>
          <a:bodyPr/>
          <a:lstStyle/>
          <a:p>
            <a:pPr marL="0" marR="0" lvl="0" indent="0" algn="l" defTabSz="914400" rtl="0" eaLnBrk="1" fontAlgn="base" latinLnBrk="0" hangingPunct="1">
              <a:lnSpc>
                <a:spcPct val="100000"/>
              </a:lnSpc>
              <a:spcBef>
                <a:spcPts val="600"/>
              </a:spcBef>
              <a:spcAft>
                <a:spcPct val="0"/>
              </a:spcAft>
              <a:buClr>
                <a:srgbClr val="DC0A1E"/>
              </a:buClr>
              <a:buSzTx/>
              <a:buFont typeface="Arial" panose="020B0604020202020204" pitchFamily="34" charset="0"/>
              <a:buNone/>
              <a:tabLst/>
              <a:defRPr/>
            </a:pPr>
            <a:r>
              <a:rPr kumimoji="0" lang="de-DE" sz="1350" b="1" i="1" u="none" strike="noStrike" kern="0" cap="none" spc="0" normalizeH="0" baseline="0" noProof="0" dirty="0">
                <a:ln>
                  <a:noFill/>
                </a:ln>
                <a:solidFill>
                  <a:srgbClr val="CE1620"/>
                </a:solidFill>
                <a:effectLst/>
                <a:uLnTx/>
                <a:uFillTx/>
                <a:latin typeface="Verdana" panose="020B0604030504040204" pitchFamily="34" charset="0"/>
                <a:ea typeface="Verdana" panose="020B0604030504040204" pitchFamily="34" charset="0"/>
              </a:rPr>
              <a:t>_______________________________________________________________</a:t>
            </a:r>
            <a:br>
              <a:rPr kumimoji="0" lang="de-DE" sz="1350" b="1" i="1" u="none" strike="noStrike" kern="0" cap="none" spc="0" normalizeH="0" baseline="0" noProof="0" dirty="0">
                <a:ln>
                  <a:noFill/>
                </a:ln>
                <a:solidFill>
                  <a:srgbClr val="009EEB"/>
                </a:solidFill>
                <a:effectLst/>
                <a:uLnTx/>
                <a:uFillTx/>
                <a:latin typeface="Verdana" panose="020B0604030504040204" pitchFamily="34" charset="0"/>
                <a:ea typeface="Verdana" panose="020B0604030504040204" pitchFamily="34" charset="0"/>
              </a:rPr>
            </a:br>
            <a:r>
              <a:rPr kumimoji="0" lang="de-DE" sz="1200" b="1" i="0" u="none" strike="noStrike" kern="0" cap="none" spc="0" normalizeH="0" baseline="0" noProof="0" dirty="0">
                <a:ln>
                  <a:noFill/>
                </a:ln>
                <a:solidFill>
                  <a:srgbClr val="000000"/>
                </a:solidFill>
                <a:effectLst/>
                <a:uLnTx/>
                <a:uFillTx/>
              </a:rPr>
              <a:t>Beispiel</a:t>
            </a:r>
          </a:p>
          <a:p>
            <a:pPr marL="0" indent="0">
              <a:spcBef>
                <a:spcPts val="0"/>
              </a:spcBef>
              <a:spcAft>
                <a:spcPts val="600"/>
              </a:spcAft>
              <a:buNone/>
            </a:pPr>
            <a:r>
              <a:rPr lang="de-DE" sz="1200" spc="-8" dirty="0"/>
              <a:t>Die Betreiberin eines Bistros beschäftigt aufgrund von Corona-Pandemie und Energiekrise nur noch eine geringfügig beschäftigte Servicekraft. Ihr Bistro öffnet sie infolgedessen nur noch freitags und samstags. Von Montag bis Donnerstag arbeitet sie ab 1. Januar 2023 jeweils sechs Stunden im Büro des Metallbauunternehmens ihres Ehegatten (Einzelunternehmen) für 1.500 EUR/Monat.</a:t>
            </a:r>
            <a:endParaRPr lang="de-DE" sz="1200" dirty="0"/>
          </a:p>
          <a:p>
            <a:pPr marL="197644" indent="-197644">
              <a:spcBef>
                <a:spcPts val="0"/>
              </a:spcBef>
              <a:spcAft>
                <a:spcPts val="500"/>
              </a:spcAft>
              <a:buSzPct val="130000"/>
            </a:pPr>
            <a:r>
              <a:rPr lang="de-DE" sz="1200" spc="8" dirty="0"/>
              <a:t>In der DEÜV-Anmeldung zum 1. Januar 2023 ist das </a:t>
            </a:r>
            <a:r>
              <a:rPr lang="de-DE" sz="1200" spc="8" dirty="0">
                <a:solidFill>
                  <a:srgbClr val="DC0A1E"/>
                </a:solidFill>
              </a:rPr>
              <a:t>Statuskennzeichen „1“</a:t>
            </a:r>
            <a:r>
              <a:rPr lang="de-DE" sz="1200" spc="8" dirty="0"/>
              <a:t> (Ehegatte des Arbeitgebers) anzugeben. Als Reaktion auf den Eingang der Anmeldung verschickt die Clearingstelle der DRV Bund spezielle Feststellungsbögen und die Beteiligten erhalten innerhalb von vier Wochen nach Eingang der vollständigen Unterlagen Bescheide über das Bestehen bzw. Nichtbestehen einer Beschäftigung.</a:t>
            </a:r>
            <a:br>
              <a:rPr lang="de-DE" sz="1200" spc="8" dirty="0"/>
            </a:br>
            <a:r>
              <a:rPr lang="de-DE" sz="1200" spc="8" dirty="0"/>
              <a:t>Im Falle des Bestehens einer Beschäftigung schließt sich die Prüfung der </a:t>
            </a:r>
            <a:r>
              <a:rPr lang="de-DE" sz="1200" spc="8" dirty="0">
                <a:solidFill>
                  <a:srgbClr val="DC0A1E"/>
                </a:solidFill>
              </a:rPr>
              <a:t>hauptberuflich selbstständigen Erwerbstätigkeit</a:t>
            </a:r>
            <a:r>
              <a:rPr lang="de-DE" sz="1200" spc="8" dirty="0"/>
              <a:t> an. Die Bürokraft arbeitet mehr als 20 Stunden in der Woche, verdient aber weniger als die Hälfte der monatlichen Bezugsgröße (2023 = 1.697,50 EUR). Da sich hiernach kein eindeutiges Bild ergibt, kann für die anzustellende Gesamtschau mit Vergleich der Kriterien wirtschaftliche Bedeutung und zeitlicher Aufwand die zuständige Krankenkasse hinzugezogen werden.</a:t>
            </a:r>
            <a:endParaRPr lang="de-DE" sz="1200" dirty="0"/>
          </a:p>
        </p:txBody>
      </p:sp>
      <p:sp>
        <p:nvSpPr>
          <p:cNvPr id="5" name="Fußzeilenplatzhalter 4">
            <a:extLst>
              <a:ext uri="{FF2B5EF4-FFF2-40B4-BE49-F238E27FC236}">
                <a16:creationId xmlns:a16="http://schemas.microsoft.com/office/drawing/2014/main" id="{F126D435-0F31-45AB-A09F-BBF1775D8634}"/>
              </a:ext>
            </a:extLst>
          </p:cNvPr>
          <p:cNvSpPr>
            <a:spLocks noGrp="1"/>
          </p:cNvSpPr>
          <p:nvPr>
            <p:ph type="ftr" sz="quarter" idx="15"/>
          </p:nvPr>
        </p:nvSpPr>
        <p:spPr/>
        <p:txBody>
          <a:bodyPr/>
          <a:lstStyle/>
          <a:p>
            <a:r>
              <a:rPr lang="de-DE"/>
              <a:t>Alles Wichtige für das Jahr 2023</a:t>
            </a:r>
            <a:endParaRPr lang="de-DE" dirty="0"/>
          </a:p>
        </p:txBody>
      </p:sp>
      <p:sp>
        <p:nvSpPr>
          <p:cNvPr id="6" name="Foliennummernplatzhalter 5">
            <a:extLst>
              <a:ext uri="{FF2B5EF4-FFF2-40B4-BE49-F238E27FC236}">
                <a16:creationId xmlns:a16="http://schemas.microsoft.com/office/drawing/2014/main" id="{8A56B324-52AC-4670-8D33-9930B00BAF63}"/>
              </a:ext>
            </a:extLst>
          </p:cNvPr>
          <p:cNvSpPr>
            <a:spLocks noGrp="1"/>
          </p:cNvSpPr>
          <p:nvPr>
            <p:ph type="sldNum" sz="quarter" idx="16"/>
          </p:nvPr>
        </p:nvSpPr>
        <p:spPr/>
        <p:txBody>
          <a:bodyPr/>
          <a:lstStyle/>
          <a:p>
            <a:fld id="{BE799682-1F0A-4BE5-A402-BB0EBC4D5055}" type="slidenum">
              <a:rPr lang="de-DE" smtClean="0"/>
              <a:pPr/>
              <a:t>41</a:t>
            </a:fld>
            <a:endParaRPr lang="de-DE" dirty="0"/>
          </a:p>
        </p:txBody>
      </p:sp>
      <p:sp>
        <p:nvSpPr>
          <p:cNvPr id="2" name="Textplatzhalter 3">
            <a:extLst>
              <a:ext uri="{FF2B5EF4-FFF2-40B4-BE49-F238E27FC236}">
                <a16:creationId xmlns:a16="http://schemas.microsoft.com/office/drawing/2014/main" id="{3EA8AF81-00D9-0ABE-76A7-16E6D5F81308}"/>
              </a:ext>
            </a:extLst>
          </p:cNvPr>
          <p:cNvSpPr>
            <a:spLocks noGrp="1"/>
          </p:cNvSpPr>
          <p:nvPr>
            <p:ph type="body" sz="quarter" idx="14"/>
          </p:nvPr>
        </p:nvSpPr>
        <p:spPr>
          <a:xfrm>
            <a:off x="468313" y="692945"/>
            <a:ext cx="7416800" cy="258603"/>
          </a:xfrm>
        </p:spPr>
        <p:txBody>
          <a:bodyPr/>
          <a:lstStyle/>
          <a:p>
            <a:r>
              <a:rPr lang="de-DE" dirty="0"/>
              <a:t>Weiterentwicklung Statusfeststellungsverfahren</a:t>
            </a:r>
          </a:p>
        </p:txBody>
      </p:sp>
    </p:spTree>
    <p:extLst>
      <p:ext uri="{BB962C8B-B14F-4D97-AF65-F5344CB8AC3E}">
        <p14:creationId xmlns:p14="http://schemas.microsoft.com/office/powerpoint/2010/main" val="2654459899"/>
      </p:ext>
    </p:extLst>
  </p:cSld>
  <p:clrMapOvr>
    <a:masterClrMapping/>
  </p:clrMapOvr>
  <p:transition advClick="0" advTm="600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367C4AE-3169-40DE-A667-5A5BDB155CA2}"/>
              </a:ext>
            </a:extLst>
          </p:cNvPr>
          <p:cNvSpPr>
            <a:spLocks noGrp="1"/>
          </p:cNvSpPr>
          <p:nvPr>
            <p:ph type="title"/>
          </p:nvPr>
        </p:nvSpPr>
        <p:spPr/>
        <p:txBody>
          <a:bodyPr/>
          <a:lstStyle/>
          <a:p>
            <a:r>
              <a:rPr lang="de-DE" spc="8" dirty="0"/>
              <a:t>Weitere Änderungen kurz &amp; kompakt</a:t>
            </a:r>
          </a:p>
        </p:txBody>
      </p:sp>
      <p:sp>
        <p:nvSpPr>
          <p:cNvPr id="6" name="Inhaltsplatzhalter 5">
            <a:extLst>
              <a:ext uri="{FF2B5EF4-FFF2-40B4-BE49-F238E27FC236}">
                <a16:creationId xmlns:a16="http://schemas.microsoft.com/office/drawing/2014/main" id="{3D09A10B-274A-4166-A910-708844C73578}"/>
              </a:ext>
            </a:extLst>
          </p:cNvPr>
          <p:cNvSpPr>
            <a:spLocks noGrp="1"/>
          </p:cNvSpPr>
          <p:nvPr>
            <p:ph sz="quarter" idx="13"/>
          </p:nvPr>
        </p:nvSpPr>
        <p:spPr/>
        <p:txBody>
          <a:bodyPr>
            <a:noAutofit/>
          </a:bodyPr>
          <a:lstStyle/>
          <a:p>
            <a:pPr marL="0" indent="0">
              <a:buNone/>
            </a:pPr>
            <a:endParaRPr lang="de-DE" sz="1200" b="1" kern="0" spc="20" dirty="0">
              <a:solidFill>
                <a:schemeClr val="accent4"/>
              </a:solidFill>
            </a:endParaRPr>
          </a:p>
          <a:p>
            <a:pPr marL="0" indent="0">
              <a:buNone/>
            </a:pPr>
            <a:endParaRPr lang="de-DE" sz="1200" b="1" spc="20" dirty="0">
              <a:solidFill>
                <a:schemeClr val="accent4"/>
              </a:solidFill>
            </a:endParaRPr>
          </a:p>
          <a:p>
            <a:pPr marL="0" indent="0">
              <a:buNone/>
            </a:pPr>
            <a:endParaRPr lang="de-DE" sz="1200" b="1" kern="0" spc="20" dirty="0">
              <a:solidFill>
                <a:schemeClr val="accent4"/>
              </a:solidFill>
            </a:endParaRPr>
          </a:p>
          <a:p>
            <a:pPr marL="0" indent="0">
              <a:buNone/>
            </a:pPr>
            <a:endParaRPr lang="de-DE" sz="1200" b="1" spc="20" dirty="0">
              <a:solidFill>
                <a:schemeClr val="accent4"/>
              </a:solidFill>
            </a:endParaRPr>
          </a:p>
          <a:p>
            <a:pPr marL="0" indent="0">
              <a:buNone/>
            </a:pPr>
            <a:endParaRPr lang="de-DE" sz="1200" b="1" kern="0" spc="20" dirty="0">
              <a:solidFill>
                <a:schemeClr val="accent4"/>
              </a:solidFill>
            </a:endParaRPr>
          </a:p>
          <a:p>
            <a:pPr marL="0" indent="0">
              <a:buNone/>
            </a:pPr>
            <a:endParaRPr lang="de-DE" sz="1200" b="1" spc="20" dirty="0">
              <a:solidFill>
                <a:schemeClr val="accent4"/>
              </a:solidFill>
            </a:endParaRPr>
          </a:p>
          <a:p>
            <a:pPr marL="0" indent="0">
              <a:buNone/>
            </a:pPr>
            <a:endParaRPr lang="de-DE" sz="1200" b="1" kern="0" spc="20" dirty="0">
              <a:solidFill>
                <a:schemeClr val="accent4"/>
              </a:solidFill>
            </a:endParaRPr>
          </a:p>
          <a:p>
            <a:pPr marL="0" indent="0">
              <a:buNone/>
            </a:pPr>
            <a:endParaRPr lang="de-DE" sz="1200" b="1" spc="20" dirty="0">
              <a:solidFill>
                <a:schemeClr val="accent4"/>
              </a:solidFill>
            </a:endParaRPr>
          </a:p>
          <a:p>
            <a:pPr marL="0" indent="0">
              <a:buNone/>
            </a:pPr>
            <a:endParaRPr lang="de-DE" sz="1200" b="1" kern="0" spc="20" dirty="0">
              <a:solidFill>
                <a:schemeClr val="accent4"/>
              </a:solidFill>
            </a:endParaRPr>
          </a:p>
          <a:p>
            <a:pPr marL="0" indent="0">
              <a:buNone/>
            </a:pPr>
            <a:endParaRPr lang="de-DE" sz="1200" b="1" spc="20" dirty="0">
              <a:solidFill>
                <a:schemeClr val="accent4"/>
              </a:solidFill>
            </a:endParaRPr>
          </a:p>
          <a:p>
            <a:pPr marL="0" indent="0">
              <a:buNone/>
            </a:pPr>
            <a:endParaRPr lang="de-DE" sz="1200" b="1" kern="0" spc="20" dirty="0">
              <a:solidFill>
                <a:schemeClr val="accent4"/>
              </a:solidFill>
            </a:endParaRPr>
          </a:p>
          <a:p>
            <a:pPr marL="0" indent="0">
              <a:buNone/>
            </a:pPr>
            <a:endParaRPr lang="de-DE" sz="1200" b="1" spc="20" dirty="0">
              <a:solidFill>
                <a:schemeClr val="accent4"/>
              </a:solidFill>
            </a:endParaRPr>
          </a:p>
          <a:p>
            <a:pPr marL="0" indent="0">
              <a:buNone/>
            </a:pPr>
            <a:r>
              <a:rPr lang="de-DE" sz="1200" b="1" kern="0" spc="20" dirty="0">
                <a:solidFill>
                  <a:srgbClr val="A50816"/>
                </a:solidFill>
              </a:rPr>
              <a:t>Hinweis</a:t>
            </a:r>
            <a:r>
              <a:rPr lang="de-DE" sz="1200" b="1" kern="0" spc="20" dirty="0">
                <a:solidFill>
                  <a:schemeClr val="accent4"/>
                </a:solidFill>
              </a:rPr>
              <a:t>:</a:t>
            </a:r>
            <a:r>
              <a:rPr lang="de-DE" sz="1200" kern="0" spc="20" dirty="0">
                <a:solidFill>
                  <a:schemeClr val="accent4"/>
                </a:solidFill>
              </a:rPr>
              <a:t> </a:t>
            </a:r>
            <a:r>
              <a:rPr lang="de-DE" sz="1200" spc="20" dirty="0"/>
              <a:t>Der Vaterschaftsurlaub ist im vorliegenden Gesetzentwurf noch </a:t>
            </a:r>
            <a:r>
              <a:rPr lang="de-DE" sz="1200" b="1" spc="20" dirty="0">
                <a:solidFill>
                  <a:srgbClr val="A50816"/>
                </a:solidFill>
              </a:rPr>
              <a:t>nicht</a:t>
            </a:r>
            <a:r>
              <a:rPr lang="de-DE" sz="1200" spc="20" dirty="0"/>
              <a:t> enthalten, Bundesfamilienministerin Lisa Paus hat eine baldige Umsetzung zugesagt</a:t>
            </a:r>
            <a:r>
              <a:rPr lang="de-DE" sz="1400" spc="20" dirty="0"/>
              <a:t>. </a:t>
            </a:r>
            <a:r>
              <a:rPr lang="de-DE" sz="1200" spc="20" dirty="0"/>
              <a:t>Die Umsetzung wird erst im </a:t>
            </a:r>
            <a:r>
              <a:rPr lang="de-DE" sz="1200" b="1" spc="20" dirty="0">
                <a:solidFill>
                  <a:srgbClr val="A50816"/>
                </a:solidFill>
              </a:rPr>
              <a:t>Jahr 2024 </a:t>
            </a:r>
            <a:r>
              <a:rPr lang="de-DE" sz="1200" spc="20" dirty="0"/>
              <a:t>erwartet.</a:t>
            </a:r>
            <a:endParaRPr lang="de-DE" sz="1200" dirty="0"/>
          </a:p>
        </p:txBody>
      </p:sp>
      <p:sp>
        <p:nvSpPr>
          <p:cNvPr id="2" name="Textplatzhalter 1">
            <a:extLst>
              <a:ext uri="{FF2B5EF4-FFF2-40B4-BE49-F238E27FC236}">
                <a16:creationId xmlns:a16="http://schemas.microsoft.com/office/drawing/2014/main" id="{F3D08315-497B-4174-A014-AB391DAA3F50}"/>
              </a:ext>
            </a:extLst>
          </p:cNvPr>
          <p:cNvSpPr>
            <a:spLocks noGrp="1"/>
          </p:cNvSpPr>
          <p:nvPr>
            <p:ph type="body" sz="quarter" idx="14"/>
          </p:nvPr>
        </p:nvSpPr>
        <p:spPr/>
        <p:txBody>
          <a:bodyPr/>
          <a:lstStyle/>
          <a:p>
            <a:r>
              <a:rPr lang="de-DE" b="0" spc="8" dirty="0"/>
              <a:t>Anpassung Bundeselterngeld- und Elternzeitgesetz</a:t>
            </a:r>
          </a:p>
        </p:txBody>
      </p:sp>
      <p:sp>
        <p:nvSpPr>
          <p:cNvPr id="3" name="Fußzeilenplatzhalter 2">
            <a:extLst>
              <a:ext uri="{FF2B5EF4-FFF2-40B4-BE49-F238E27FC236}">
                <a16:creationId xmlns:a16="http://schemas.microsoft.com/office/drawing/2014/main" id="{E0BC41FD-0D7B-401C-837E-C4D8D53BE92A}"/>
              </a:ext>
            </a:extLst>
          </p:cNvPr>
          <p:cNvSpPr>
            <a:spLocks noGrp="1"/>
          </p:cNvSpPr>
          <p:nvPr>
            <p:ph type="ftr" sz="quarter" idx="15"/>
          </p:nvPr>
        </p:nvSpPr>
        <p:spPr/>
        <p:txBody>
          <a:bodyPr/>
          <a:lstStyle/>
          <a:p>
            <a:r>
              <a:rPr lang="de-DE"/>
              <a:t>Alles Wichtige für das Jahr 2023</a:t>
            </a:r>
            <a:endParaRPr lang="de-DE" dirty="0"/>
          </a:p>
        </p:txBody>
      </p:sp>
      <p:grpSp>
        <p:nvGrpSpPr>
          <p:cNvPr id="8" name="Gruppieren 7">
            <a:extLst>
              <a:ext uri="{FF2B5EF4-FFF2-40B4-BE49-F238E27FC236}">
                <a16:creationId xmlns:a16="http://schemas.microsoft.com/office/drawing/2014/main" id="{BC5737EF-5B9D-0B2D-DAAD-FE0BC9D61262}"/>
              </a:ext>
            </a:extLst>
          </p:cNvPr>
          <p:cNvGrpSpPr/>
          <p:nvPr/>
        </p:nvGrpSpPr>
        <p:grpSpPr>
          <a:xfrm>
            <a:off x="539775" y="1316473"/>
            <a:ext cx="7273875" cy="2522763"/>
            <a:chOff x="952500" y="2160000"/>
            <a:chExt cx="4320000" cy="3100729"/>
          </a:xfrm>
        </p:grpSpPr>
        <p:sp>
          <p:nvSpPr>
            <p:cNvPr id="11" name="Flussdiagramm: Alternativer Prozess 7">
              <a:extLst>
                <a:ext uri="{FF2B5EF4-FFF2-40B4-BE49-F238E27FC236}">
                  <a16:creationId xmlns:a16="http://schemas.microsoft.com/office/drawing/2014/main" id="{EF0DC5AA-CCAC-CF8E-993F-9F353D44F7C0}"/>
                </a:ext>
              </a:extLst>
            </p:cNvPr>
            <p:cNvSpPr/>
            <p:nvPr/>
          </p:nvSpPr>
          <p:spPr>
            <a:xfrm>
              <a:off x="952500" y="2160000"/>
              <a:ext cx="4320000" cy="3100729"/>
            </a:xfrm>
            <a:prstGeom prst="rect">
              <a:avLst/>
            </a:prstGeom>
            <a:solidFill>
              <a:schemeClr val="bg1"/>
            </a:solidFill>
            <a:ln w="25400">
              <a:solidFill>
                <a:srgbClr val="004070"/>
              </a:solidFill>
            </a:ln>
          </p:spPr>
          <p:style>
            <a:lnRef idx="2">
              <a:schemeClr val="accent1">
                <a:shade val="50000"/>
              </a:schemeClr>
            </a:lnRef>
            <a:fillRef idx="1">
              <a:schemeClr val="accent1"/>
            </a:fillRef>
            <a:effectRef idx="0">
              <a:schemeClr val="accent1"/>
            </a:effectRef>
            <a:fontRef idx="minor">
              <a:schemeClr val="lt1"/>
            </a:fontRef>
          </p:style>
          <p:txBody>
            <a:bodyPr lIns="180000" tIns="36000" rIns="36000" bIns="36000" rtlCol="0" anchor="ctr" anchorCtr="0"/>
            <a:lstStyle/>
            <a:p>
              <a:pPr lvl="0">
                <a:buClr>
                  <a:srgbClr val="00B0F0"/>
                </a:buClr>
              </a:pPr>
              <a:endParaRPr lang="de-DE" sz="1200" spc="10" dirty="0">
                <a:solidFill>
                  <a:schemeClr val="tx1"/>
                </a:solidFill>
                <a:cs typeface="Arial" panose="020B0604020202020204" pitchFamily="34" charset="0"/>
              </a:endParaRPr>
            </a:p>
            <a:p>
              <a:pPr lvl="0">
                <a:buClr>
                  <a:srgbClr val="00B0F0"/>
                </a:buClr>
              </a:pPr>
              <a:endParaRPr lang="de-DE" sz="1200" spc="10" dirty="0">
                <a:solidFill>
                  <a:schemeClr val="tx1"/>
                </a:solidFill>
                <a:cs typeface="Arial" panose="020B0604020202020204" pitchFamily="34" charset="0"/>
              </a:endParaRPr>
            </a:p>
            <a:p>
              <a:pPr marL="355600" indent="-355600">
                <a:buAutoNum type="arabicParenBoth"/>
              </a:pPr>
              <a:r>
                <a:rPr lang="de-DE" sz="1200" spc="10" dirty="0">
                  <a:solidFill>
                    <a:schemeClr val="tx1"/>
                  </a:solidFill>
                  <a:cs typeface="Arial" panose="020B0604020202020204" pitchFamily="34" charset="0"/>
                </a:rPr>
                <a:t>Die Mitgliedstaaten ergreifen die notwendigen Maßnahmen, um sicherzustellen, dass Väter oder – soweit nach nationalem Recht anerkannt – gleichgestellte zweite Elternteile, Anspruch auf </a:t>
              </a:r>
              <a:r>
                <a:rPr lang="de-DE" sz="1200" b="1" spc="10" dirty="0">
                  <a:solidFill>
                    <a:schemeClr val="tx1"/>
                  </a:solidFill>
                  <a:cs typeface="Arial" panose="020B0604020202020204" pitchFamily="34" charset="0"/>
                </a:rPr>
                <a:t>zehn Arbeitstage </a:t>
              </a:r>
              <a:r>
                <a:rPr lang="de-DE" sz="1200" spc="10" dirty="0">
                  <a:solidFill>
                    <a:schemeClr val="tx1"/>
                  </a:solidFill>
                  <a:cs typeface="Arial" panose="020B0604020202020204" pitchFamily="34" charset="0"/>
                </a:rPr>
                <a:t>Vaterschaftsurlaub haben, der anlässlich der Geburt des Kindes des Arbeitnehmers genommen werden muss. Die Mitgliedstaaten können bestimmen, ob der Vaterschaftsurlaub auch teilweise vor der Geburt des Kindes oder ausschließlich danach genommen werden kann und ob er in flexibler Form genommen werden kann. </a:t>
              </a:r>
            </a:p>
            <a:p>
              <a:pPr marL="355600" indent="-355600">
                <a:spcBef>
                  <a:spcPts val="300"/>
                </a:spcBef>
                <a:buAutoNum type="arabicParenBoth"/>
              </a:pPr>
              <a:r>
                <a:rPr lang="de-DE" sz="1200" spc="10" dirty="0">
                  <a:solidFill>
                    <a:schemeClr val="tx1"/>
                  </a:solidFill>
                  <a:cs typeface="Arial" panose="020B0604020202020204" pitchFamily="34" charset="0"/>
                </a:rPr>
                <a:t>Der Anspruch auf Vaterschaftsurlaub ist nicht an eine vorherige Beschäftigungs- oder Betriebszugehörigkeitsdauer geknüpft.</a:t>
              </a:r>
            </a:p>
            <a:p>
              <a:pPr marL="355600" indent="-355600">
                <a:spcBef>
                  <a:spcPts val="300"/>
                </a:spcBef>
                <a:buAutoNum type="arabicParenBoth"/>
              </a:pPr>
              <a:r>
                <a:rPr lang="de-DE" sz="1200" spc="10" dirty="0">
                  <a:solidFill>
                    <a:schemeClr val="tx1"/>
                  </a:solidFill>
                  <a:cs typeface="Arial" panose="020B0604020202020204" pitchFamily="34" charset="0"/>
                </a:rPr>
                <a:t>Der Anspruch auf Vaterschaftsurlaub wird unabhängig vom im nationalen Recht definierten Ehe-  oder Familienstand des Arbeitnehmers gewährt.</a:t>
              </a:r>
            </a:p>
          </p:txBody>
        </p:sp>
        <p:sp>
          <p:nvSpPr>
            <p:cNvPr id="12" name="Flussdiagramm: Alternativer Prozess 8">
              <a:extLst>
                <a:ext uri="{FF2B5EF4-FFF2-40B4-BE49-F238E27FC236}">
                  <a16:creationId xmlns:a16="http://schemas.microsoft.com/office/drawing/2014/main" id="{E14354AE-20D8-7A2E-B434-3B48E877C210}"/>
                </a:ext>
              </a:extLst>
            </p:cNvPr>
            <p:cNvSpPr/>
            <p:nvPr/>
          </p:nvSpPr>
          <p:spPr>
            <a:xfrm>
              <a:off x="952500" y="2160000"/>
              <a:ext cx="4320000" cy="445577"/>
            </a:xfrm>
            <a:prstGeom prst="rect">
              <a:avLst/>
            </a:prstGeom>
            <a:solidFill>
              <a:srgbClr val="004070"/>
            </a:solidFill>
            <a:ln w="25400">
              <a:solidFill>
                <a:srgbClr val="00407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de-DE" sz="1200" b="1" spc="20" dirty="0">
                  <a:solidFill>
                    <a:schemeClr val="bg1"/>
                  </a:solidFill>
                  <a:cs typeface="Arial" panose="020B0604020202020204" pitchFamily="34" charset="0"/>
                </a:rPr>
                <a:t>Vaterschaftsurlaub </a:t>
              </a:r>
              <a:r>
                <a:rPr lang="de-DE" sz="1200" spc="20" dirty="0">
                  <a:solidFill>
                    <a:schemeClr val="bg1"/>
                  </a:solidFill>
                  <a:cs typeface="Arial" panose="020B0604020202020204" pitchFamily="34" charset="0"/>
                </a:rPr>
                <a:t>(gem. Artikel 4 EU-Richtlinie 2019/1158)</a:t>
              </a:r>
            </a:p>
          </p:txBody>
        </p:sp>
      </p:grpSp>
      <p:sp>
        <p:nvSpPr>
          <p:cNvPr id="13" name="Foliennummernplatzhalter 12">
            <a:extLst>
              <a:ext uri="{FF2B5EF4-FFF2-40B4-BE49-F238E27FC236}">
                <a16:creationId xmlns:a16="http://schemas.microsoft.com/office/drawing/2014/main" id="{42F5A1CC-4F1F-925B-7AC7-D9522AE2EF29}"/>
              </a:ext>
            </a:extLst>
          </p:cNvPr>
          <p:cNvSpPr>
            <a:spLocks noGrp="1"/>
          </p:cNvSpPr>
          <p:nvPr>
            <p:ph type="sldNum" sz="quarter" idx="16"/>
          </p:nvPr>
        </p:nvSpPr>
        <p:spPr/>
        <p:txBody>
          <a:bodyPr/>
          <a:lstStyle/>
          <a:p>
            <a:fld id="{BE799682-1F0A-4BE5-A402-BB0EBC4D5055}" type="slidenum">
              <a:rPr lang="de-DE" smtClean="0"/>
              <a:pPr/>
              <a:t>42</a:t>
            </a:fld>
            <a:endParaRPr lang="de-DE" dirty="0"/>
          </a:p>
        </p:txBody>
      </p:sp>
    </p:spTree>
    <p:extLst>
      <p:ext uri="{BB962C8B-B14F-4D97-AF65-F5344CB8AC3E}">
        <p14:creationId xmlns:p14="http://schemas.microsoft.com/office/powerpoint/2010/main" val="618354908"/>
      </p:ext>
    </p:extLst>
  </p:cSld>
  <p:clrMapOvr>
    <a:masterClrMapping/>
  </p:clrMapOvr>
  <p:transition advClick="0" advTm="600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558306"/>
            <a:ext cx="7920000" cy="1021556"/>
          </a:xfrm>
        </p:spPr>
        <p:txBody>
          <a:bodyPr/>
          <a:lstStyle/>
          <a:p>
            <a:r>
              <a:rPr lang="de-DE" dirty="0"/>
              <a:t>Rechengrößen</a:t>
            </a:r>
            <a:br>
              <a:rPr lang="de-DE" dirty="0"/>
            </a:br>
            <a:r>
              <a:rPr lang="de-DE" dirty="0"/>
              <a:t>und Grenzwerte</a:t>
            </a:r>
            <a:br>
              <a:rPr lang="de-DE" dirty="0"/>
            </a:br>
            <a:r>
              <a:rPr lang="de-DE" dirty="0"/>
              <a:t>2023</a:t>
            </a:r>
          </a:p>
        </p:txBody>
      </p:sp>
      <p:sp>
        <p:nvSpPr>
          <p:cNvPr id="3" name="Textplatzhalter 2"/>
          <p:cNvSpPr>
            <a:spLocks noGrp="1"/>
          </p:cNvSpPr>
          <p:nvPr>
            <p:ph type="body" idx="1"/>
          </p:nvPr>
        </p:nvSpPr>
        <p:spPr/>
        <p:txBody>
          <a:bodyPr/>
          <a:lstStyle/>
          <a:p>
            <a:r>
              <a:rPr lang="de-DE" dirty="0"/>
              <a:t>hkk Seminar zum</a:t>
            </a:r>
            <a:br>
              <a:rPr lang="de-DE" dirty="0"/>
            </a:br>
            <a:r>
              <a:rPr lang="de-DE" dirty="0"/>
              <a:t>Jahreswechsel 2022/2023</a:t>
            </a:r>
          </a:p>
        </p:txBody>
      </p:sp>
      <p:sp>
        <p:nvSpPr>
          <p:cNvPr id="4" name="Fußzeilenplatzhalter 3"/>
          <p:cNvSpPr>
            <a:spLocks noGrp="1"/>
          </p:cNvSpPr>
          <p:nvPr>
            <p:ph type="ftr" sz="quarter" idx="10"/>
          </p:nvPr>
        </p:nvSpPr>
        <p:spPr/>
        <p:txBody>
          <a:bodyPr/>
          <a:lstStyle/>
          <a:p>
            <a:r>
              <a:rPr lang="de-DE" dirty="0"/>
              <a:t>hkk-Jahreswechselseminar</a:t>
            </a:r>
          </a:p>
        </p:txBody>
      </p:sp>
      <p:sp>
        <p:nvSpPr>
          <p:cNvPr id="5" name="Foliennummernplatzhalter 4"/>
          <p:cNvSpPr>
            <a:spLocks noGrp="1"/>
          </p:cNvSpPr>
          <p:nvPr>
            <p:ph type="sldNum" sz="quarter" idx="11"/>
          </p:nvPr>
        </p:nvSpPr>
        <p:spPr/>
        <p:txBody>
          <a:bodyPr/>
          <a:lstStyle/>
          <a:p>
            <a:fld id="{BE799682-1F0A-4BE5-A402-BB0EBC4D5055}" type="slidenum">
              <a:rPr lang="de-DE" smtClean="0"/>
              <a:pPr/>
              <a:t>43</a:t>
            </a:fld>
            <a:endParaRPr lang="de-DE" dirty="0"/>
          </a:p>
        </p:txBody>
      </p:sp>
      <p:pic>
        <p:nvPicPr>
          <p:cNvPr id="6" name="Grafik 6">
            <a:extLst>
              <a:ext uri="{FF2B5EF4-FFF2-40B4-BE49-F238E27FC236}">
                <a16:creationId xmlns:a16="http://schemas.microsoft.com/office/drawing/2014/main" id="{09841F90-2494-42E3-8E25-E0888A94179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0000" y="1080000"/>
            <a:ext cx="4080000" cy="30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544362"/>
      </p:ext>
    </p:extLst>
  </p:cSld>
  <p:clrMapOvr>
    <a:masterClrMapping/>
  </p:clrMapOvr>
  <p:transition advClick="0" advTm="600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5">
            <a:extLst>
              <a:ext uri="{FF2B5EF4-FFF2-40B4-BE49-F238E27FC236}">
                <a16:creationId xmlns:a16="http://schemas.microsoft.com/office/drawing/2014/main" id="{70DDC8F4-C5A2-4C1A-AA3B-79466688E98D}"/>
              </a:ext>
            </a:extLst>
          </p:cNvPr>
          <p:cNvSpPr>
            <a:spLocks noGrp="1"/>
          </p:cNvSpPr>
          <p:nvPr>
            <p:ph type="title"/>
          </p:nvPr>
        </p:nvSpPr>
        <p:spPr/>
        <p:txBody>
          <a:bodyPr/>
          <a:lstStyle/>
          <a:p>
            <a:r>
              <a:rPr lang="de-DE" spc="8" dirty="0"/>
              <a:t>Rechengrößen, Grenzwerte, Fälligkeit 2023</a:t>
            </a:r>
            <a:endParaRPr lang="de-DE" dirty="0"/>
          </a:p>
        </p:txBody>
      </p:sp>
      <p:sp>
        <p:nvSpPr>
          <p:cNvPr id="3" name="Inhaltsplatzhalter 2">
            <a:extLst>
              <a:ext uri="{FF2B5EF4-FFF2-40B4-BE49-F238E27FC236}">
                <a16:creationId xmlns:a16="http://schemas.microsoft.com/office/drawing/2014/main" id="{BAEE7B0F-BBBA-4B5B-BC5D-B33BF5AC13FB}"/>
              </a:ext>
            </a:extLst>
          </p:cNvPr>
          <p:cNvSpPr>
            <a:spLocks noGrp="1"/>
          </p:cNvSpPr>
          <p:nvPr>
            <p:ph sz="quarter" idx="13"/>
          </p:nvPr>
        </p:nvSpPr>
        <p:spPr/>
        <p:txBody>
          <a:bodyPr/>
          <a:lstStyle/>
          <a:p>
            <a:pPr marL="0" indent="0" fontAlgn="auto">
              <a:lnSpc>
                <a:spcPct val="115000"/>
              </a:lnSpc>
              <a:spcBef>
                <a:spcPts val="0"/>
              </a:spcBef>
              <a:spcAft>
                <a:spcPts val="0"/>
              </a:spcAft>
              <a:buClr>
                <a:srgbClr val="DC0A1E"/>
              </a:buClr>
              <a:buSzPct val="130000"/>
              <a:buNone/>
              <a:defRPr/>
            </a:pPr>
            <a:r>
              <a:rPr lang="de-DE" sz="1350" b="1" kern="0" dirty="0">
                <a:solidFill>
                  <a:sysClr val="windowText" lastClr="000000"/>
                </a:solidFill>
                <a:latin typeface="Verdana" pitchFamily="34" charset="0"/>
                <a:ea typeface="Verdana" pitchFamily="34" charset="0"/>
                <a:cs typeface="Verdana" pitchFamily="34" charset="0"/>
              </a:rPr>
              <a:t>Bezugsgröße (Monat)</a:t>
            </a:r>
          </a:p>
          <a:p>
            <a:pPr marL="179388" indent="-179388" fontAlgn="auto">
              <a:lnSpc>
                <a:spcPct val="115000"/>
              </a:lnSpc>
              <a:spcBef>
                <a:spcPts val="0"/>
              </a:spcBef>
              <a:spcAft>
                <a:spcPts val="0"/>
              </a:spcAft>
              <a:buClr>
                <a:srgbClr val="DC0A1E"/>
              </a:buClr>
              <a:buSzPct val="130000"/>
              <a:buFont typeface="Arial" panose="020B0604020202020204" pitchFamily="34" charset="0"/>
              <a:buChar char="•"/>
              <a:defRPr/>
            </a:pPr>
            <a:r>
              <a:rPr lang="de-DE" sz="1350" kern="0" dirty="0">
                <a:solidFill>
                  <a:sysClr val="windowText" lastClr="000000"/>
                </a:solidFill>
                <a:latin typeface="Verdana" pitchFamily="34" charset="0"/>
                <a:ea typeface="Verdana" pitchFamily="34" charset="0"/>
                <a:cs typeface="Verdana" pitchFamily="34" charset="0"/>
              </a:rPr>
              <a:t>Kranken- und Pflegeversicherung		</a:t>
            </a:r>
          </a:p>
          <a:p>
            <a:pPr marL="179388" indent="-179388" fontAlgn="auto">
              <a:lnSpc>
                <a:spcPct val="115000"/>
              </a:lnSpc>
              <a:spcBef>
                <a:spcPts val="0"/>
              </a:spcBef>
              <a:spcAft>
                <a:spcPts val="0"/>
              </a:spcAft>
              <a:buClr>
                <a:srgbClr val="DC0A1E"/>
              </a:buClr>
              <a:buSzPct val="130000"/>
              <a:buFont typeface="Arial" panose="020B0604020202020204" pitchFamily="34" charset="0"/>
              <a:buChar char="•"/>
              <a:defRPr/>
            </a:pPr>
            <a:r>
              <a:rPr lang="de-DE" sz="1350" kern="0" dirty="0">
                <a:solidFill>
                  <a:sysClr val="windowText" lastClr="000000"/>
                </a:solidFill>
                <a:latin typeface="Verdana" pitchFamily="34" charset="0"/>
                <a:ea typeface="Verdana" pitchFamily="34" charset="0"/>
                <a:cs typeface="Verdana" pitchFamily="34" charset="0"/>
              </a:rPr>
              <a:t>Renten- und Arbeitslosenversicherung</a:t>
            </a:r>
          </a:p>
          <a:p>
            <a:pPr marL="0" indent="0" fontAlgn="auto">
              <a:lnSpc>
                <a:spcPct val="115000"/>
              </a:lnSpc>
              <a:spcBef>
                <a:spcPts val="0"/>
              </a:spcBef>
              <a:spcAft>
                <a:spcPts val="0"/>
              </a:spcAft>
              <a:buClr>
                <a:srgbClr val="DC0A1E"/>
              </a:buClr>
              <a:buSzPct val="130000"/>
              <a:buNone/>
              <a:defRPr/>
            </a:pPr>
            <a:r>
              <a:rPr lang="de-DE" sz="1350" b="1" kern="0" dirty="0">
                <a:solidFill>
                  <a:sysClr val="windowText" lastClr="000000"/>
                </a:solidFill>
                <a:latin typeface="Verdana" pitchFamily="34" charset="0"/>
                <a:ea typeface="Verdana" pitchFamily="34" charset="0"/>
                <a:cs typeface="Verdana" pitchFamily="34" charset="0"/>
              </a:rPr>
              <a:t>Beitragsbemessungsgrenze (Monat)</a:t>
            </a:r>
          </a:p>
          <a:p>
            <a:pPr marL="179388" indent="-179388" fontAlgn="auto">
              <a:lnSpc>
                <a:spcPct val="115000"/>
              </a:lnSpc>
              <a:spcBef>
                <a:spcPts val="0"/>
              </a:spcBef>
              <a:spcAft>
                <a:spcPts val="0"/>
              </a:spcAft>
              <a:buClr>
                <a:srgbClr val="DC0A1E"/>
              </a:buClr>
              <a:buSzPct val="130000"/>
              <a:buFont typeface="Arial" panose="020B0604020202020204" pitchFamily="34" charset="0"/>
              <a:buChar char="•"/>
              <a:defRPr/>
            </a:pPr>
            <a:r>
              <a:rPr lang="de-DE" sz="1350" kern="0" dirty="0">
                <a:solidFill>
                  <a:sysClr val="windowText" lastClr="000000"/>
                </a:solidFill>
                <a:latin typeface="Verdana" pitchFamily="34" charset="0"/>
                <a:ea typeface="Verdana" pitchFamily="34" charset="0"/>
                <a:cs typeface="Verdana" pitchFamily="34" charset="0"/>
              </a:rPr>
              <a:t>Kranken- und Pflegeversicherung</a:t>
            </a:r>
          </a:p>
          <a:p>
            <a:pPr marL="179388" indent="-179388" fontAlgn="auto">
              <a:lnSpc>
                <a:spcPct val="115000"/>
              </a:lnSpc>
              <a:spcBef>
                <a:spcPts val="0"/>
              </a:spcBef>
              <a:spcAft>
                <a:spcPts val="0"/>
              </a:spcAft>
              <a:buClr>
                <a:srgbClr val="DC0A1E"/>
              </a:buClr>
              <a:buSzPct val="130000"/>
              <a:buFont typeface="Arial" panose="020B0604020202020204" pitchFamily="34" charset="0"/>
              <a:buChar char="•"/>
              <a:defRPr/>
            </a:pPr>
            <a:r>
              <a:rPr lang="de-DE" sz="1350" kern="0" dirty="0">
                <a:solidFill>
                  <a:sysClr val="windowText" lastClr="000000"/>
                </a:solidFill>
                <a:latin typeface="Verdana" pitchFamily="34" charset="0"/>
                <a:ea typeface="Verdana" pitchFamily="34" charset="0"/>
                <a:cs typeface="Verdana" pitchFamily="34" charset="0"/>
              </a:rPr>
              <a:t>Renten- und Arbeitslosenversicherung</a:t>
            </a:r>
          </a:p>
          <a:p>
            <a:pPr marL="0" indent="0" fontAlgn="auto">
              <a:lnSpc>
                <a:spcPct val="115000"/>
              </a:lnSpc>
              <a:spcBef>
                <a:spcPts val="0"/>
              </a:spcBef>
              <a:spcAft>
                <a:spcPts val="0"/>
              </a:spcAft>
              <a:buClr>
                <a:srgbClr val="DC0A1E"/>
              </a:buClr>
              <a:buSzPct val="130000"/>
              <a:buNone/>
              <a:defRPr/>
            </a:pPr>
            <a:r>
              <a:rPr lang="de-DE" sz="1350" b="1" kern="0" dirty="0">
                <a:solidFill>
                  <a:sysClr val="windowText" lastClr="000000"/>
                </a:solidFill>
                <a:latin typeface="Verdana" pitchFamily="34" charset="0"/>
                <a:ea typeface="Verdana" pitchFamily="34" charset="0"/>
                <a:cs typeface="Verdana" pitchFamily="34" charset="0"/>
              </a:rPr>
              <a:t>Versicherungspflichtgrenze (Jahr)</a:t>
            </a:r>
          </a:p>
          <a:p>
            <a:pPr marL="179388" indent="-179388" fontAlgn="auto">
              <a:lnSpc>
                <a:spcPct val="115000"/>
              </a:lnSpc>
              <a:spcBef>
                <a:spcPts val="0"/>
              </a:spcBef>
              <a:spcAft>
                <a:spcPts val="0"/>
              </a:spcAft>
              <a:buClr>
                <a:srgbClr val="DC0A1E"/>
              </a:buClr>
              <a:buSzPct val="130000"/>
              <a:buFont typeface="Arial" panose="020B0604020202020204" pitchFamily="34" charset="0"/>
              <a:buChar char="•"/>
              <a:defRPr/>
            </a:pPr>
            <a:r>
              <a:rPr lang="de-DE" sz="1350" kern="0" dirty="0">
                <a:solidFill>
                  <a:sysClr val="windowText" lastClr="000000"/>
                </a:solidFill>
                <a:latin typeface="Verdana" pitchFamily="34" charset="0"/>
                <a:ea typeface="Verdana" pitchFamily="34" charset="0"/>
                <a:cs typeface="Verdana" pitchFamily="34" charset="0"/>
              </a:rPr>
              <a:t>Allgemeine</a:t>
            </a:r>
          </a:p>
          <a:p>
            <a:pPr marL="179388" indent="-179388" fontAlgn="auto">
              <a:lnSpc>
                <a:spcPct val="115000"/>
              </a:lnSpc>
              <a:spcBef>
                <a:spcPts val="0"/>
              </a:spcBef>
              <a:spcAft>
                <a:spcPts val="0"/>
              </a:spcAft>
              <a:buClr>
                <a:srgbClr val="DC0A1E"/>
              </a:buClr>
              <a:buSzPct val="130000"/>
              <a:buFont typeface="Arial" panose="020B0604020202020204" pitchFamily="34" charset="0"/>
              <a:buChar char="•"/>
              <a:defRPr/>
            </a:pPr>
            <a:r>
              <a:rPr lang="de-DE" sz="1350" kern="0" dirty="0">
                <a:solidFill>
                  <a:sysClr val="windowText" lastClr="000000"/>
                </a:solidFill>
                <a:latin typeface="Verdana" pitchFamily="34" charset="0"/>
                <a:ea typeface="Verdana" pitchFamily="34" charset="0"/>
                <a:cs typeface="Verdana" pitchFamily="34" charset="0"/>
              </a:rPr>
              <a:t>Besondere (PKV am 31.12.2002)</a:t>
            </a:r>
          </a:p>
          <a:p>
            <a:pPr marL="0" indent="0" fontAlgn="auto">
              <a:lnSpc>
                <a:spcPct val="115000"/>
              </a:lnSpc>
              <a:spcBef>
                <a:spcPts val="0"/>
              </a:spcBef>
              <a:spcAft>
                <a:spcPts val="0"/>
              </a:spcAft>
              <a:buClr>
                <a:srgbClr val="DC0A1E"/>
              </a:buClr>
              <a:buSzPct val="130000"/>
              <a:buNone/>
              <a:defRPr/>
            </a:pPr>
            <a:r>
              <a:rPr lang="de-DE" sz="1350" b="1" kern="0" dirty="0">
                <a:solidFill>
                  <a:sysClr val="windowText" lastClr="000000"/>
                </a:solidFill>
                <a:latin typeface="Verdana" pitchFamily="34" charset="0"/>
                <a:ea typeface="Verdana" pitchFamily="34" charset="0"/>
                <a:cs typeface="Verdana" pitchFamily="34" charset="0"/>
              </a:rPr>
              <a:t>(Höchst-)Beitragszuschuss (Monat)</a:t>
            </a:r>
          </a:p>
          <a:p>
            <a:pPr marL="179388" indent="-179388" fontAlgn="auto">
              <a:lnSpc>
                <a:spcPct val="115000"/>
              </a:lnSpc>
              <a:spcBef>
                <a:spcPts val="0"/>
              </a:spcBef>
              <a:spcAft>
                <a:spcPts val="0"/>
              </a:spcAft>
              <a:buClr>
                <a:srgbClr val="DC0A1E"/>
              </a:buClr>
              <a:buSzPct val="130000"/>
              <a:buFont typeface="Arial" panose="020B0604020202020204" pitchFamily="34" charset="0"/>
              <a:buChar char="•"/>
              <a:defRPr/>
            </a:pPr>
            <a:r>
              <a:rPr lang="de-DE" sz="1350" kern="0" dirty="0">
                <a:solidFill>
                  <a:sysClr val="windowText" lastClr="000000"/>
                </a:solidFill>
                <a:latin typeface="Verdana" pitchFamily="34" charset="0"/>
                <a:ea typeface="Verdana" pitchFamily="34" charset="0"/>
                <a:cs typeface="Verdana" pitchFamily="34" charset="0"/>
              </a:rPr>
              <a:t>Krankenversicherung mit Krankengeld*</a:t>
            </a:r>
          </a:p>
          <a:p>
            <a:pPr marL="179388" indent="-179388" fontAlgn="auto">
              <a:lnSpc>
                <a:spcPct val="115000"/>
              </a:lnSpc>
              <a:spcBef>
                <a:spcPts val="0"/>
              </a:spcBef>
              <a:spcAft>
                <a:spcPts val="0"/>
              </a:spcAft>
              <a:buClr>
                <a:srgbClr val="DC0A1E"/>
              </a:buClr>
              <a:buSzPct val="130000"/>
              <a:buFont typeface="Arial" panose="020B0604020202020204" pitchFamily="34" charset="0"/>
              <a:buChar char="•"/>
              <a:defRPr/>
            </a:pPr>
            <a:r>
              <a:rPr lang="de-DE" sz="1350" kern="0" dirty="0">
                <a:solidFill>
                  <a:sysClr val="windowText" lastClr="000000"/>
                </a:solidFill>
                <a:latin typeface="Verdana" pitchFamily="34" charset="0"/>
                <a:ea typeface="Verdana" pitchFamily="34" charset="0"/>
                <a:cs typeface="Verdana" pitchFamily="34" charset="0"/>
              </a:rPr>
              <a:t>Krankenversicherung ohne Krankengeld*</a:t>
            </a:r>
          </a:p>
          <a:p>
            <a:pPr marL="179388" indent="-179388" fontAlgn="auto">
              <a:lnSpc>
                <a:spcPct val="115000"/>
              </a:lnSpc>
              <a:spcBef>
                <a:spcPts val="0"/>
              </a:spcBef>
              <a:spcAft>
                <a:spcPts val="0"/>
              </a:spcAft>
              <a:buClr>
                <a:srgbClr val="DC0A1E"/>
              </a:buClr>
              <a:buSzPct val="130000"/>
              <a:buFont typeface="Arial" panose="020B0604020202020204" pitchFamily="34" charset="0"/>
              <a:buChar char="•"/>
              <a:defRPr/>
            </a:pPr>
            <a:r>
              <a:rPr lang="de-DE" sz="1350" kern="0" dirty="0">
                <a:solidFill>
                  <a:sysClr val="windowText" lastClr="000000"/>
                </a:solidFill>
                <a:latin typeface="Verdana" pitchFamily="34" charset="0"/>
                <a:ea typeface="Verdana" pitchFamily="34" charset="0"/>
                <a:cs typeface="Verdana" pitchFamily="34" charset="0"/>
              </a:rPr>
              <a:t>Pflegeversicherung</a:t>
            </a:r>
          </a:p>
        </p:txBody>
      </p:sp>
      <p:sp>
        <p:nvSpPr>
          <p:cNvPr id="8" name="Textplatzhalter 7">
            <a:extLst>
              <a:ext uri="{FF2B5EF4-FFF2-40B4-BE49-F238E27FC236}">
                <a16:creationId xmlns:a16="http://schemas.microsoft.com/office/drawing/2014/main" id="{B451CA5E-0D9D-4D1F-B3A7-1675D889B60B}"/>
              </a:ext>
            </a:extLst>
          </p:cNvPr>
          <p:cNvSpPr>
            <a:spLocks noGrp="1"/>
          </p:cNvSpPr>
          <p:nvPr>
            <p:ph type="body" sz="quarter" idx="14"/>
          </p:nvPr>
        </p:nvSpPr>
        <p:spPr/>
        <p:txBody>
          <a:bodyPr/>
          <a:lstStyle/>
          <a:p>
            <a:r>
              <a:rPr lang="de-DE" altLang="de-DE" dirty="0"/>
              <a:t>Auswahl wichtiger Sozialversicherungswerte</a:t>
            </a:r>
          </a:p>
          <a:p>
            <a:endParaRPr lang="de-DE" dirty="0"/>
          </a:p>
        </p:txBody>
      </p:sp>
      <p:sp>
        <p:nvSpPr>
          <p:cNvPr id="5" name="Fußzeilenplatzhalter 4">
            <a:extLst>
              <a:ext uri="{FF2B5EF4-FFF2-40B4-BE49-F238E27FC236}">
                <a16:creationId xmlns:a16="http://schemas.microsoft.com/office/drawing/2014/main" id="{F126D435-0F31-45AB-A09F-BBF1775D8634}"/>
              </a:ext>
            </a:extLst>
          </p:cNvPr>
          <p:cNvSpPr>
            <a:spLocks noGrp="1"/>
          </p:cNvSpPr>
          <p:nvPr>
            <p:ph type="ftr" sz="quarter" idx="15"/>
          </p:nvPr>
        </p:nvSpPr>
        <p:spPr/>
        <p:txBody>
          <a:bodyPr/>
          <a:lstStyle/>
          <a:p>
            <a:r>
              <a:rPr lang="de-DE"/>
              <a:t>Alles Wichtige für das Jahr 2023</a:t>
            </a:r>
            <a:endParaRPr lang="de-DE" dirty="0"/>
          </a:p>
        </p:txBody>
      </p:sp>
      <p:sp>
        <p:nvSpPr>
          <p:cNvPr id="6" name="Foliennummernplatzhalter 5">
            <a:extLst>
              <a:ext uri="{FF2B5EF4-FFF2-40B4-BE49-F238E27FC236}">
                <a16:creationId xmlns:a16="http://schemas.microsoft.com/office/drawing/2014/main" id="{8A56B324-52AC-4670-8D33-9930B00BAF63}"/>
              </a:ext>
            </a:extLst>
          </p:cNvPr>
          <p:cNvSpPr>
            <a:spLocks noGrp="1"/>
          </p:cNvSpPr>
          <p:nvPr>
            <p:ph type="sldNum" sz="quarter" idx="16"/>
          </p:nvPr>
        </p:nvSpPr>
        <p:spPr>
          <a:noFill/>
        </p:spPr>
        <p:txBody>
          <a:bodyPr/>
          <a:lstStyle/>
          <a:p>
            <a:fld id="{BE799682-1F0A-4BE5-A402-BB0EBC4D5055}" type="slidenum">
              <a:rPr lang="de-DE" smtClean="0"/>
              <a:pPr/>
              <a:t>44</a:t>
            </a:fld>
            <a:endParaRPr lang="de-DE" dirty="0"/>
          </a:p>
        </p:txBody>
      </p:sp>
      <p:sp>
        <p:nvSpPr>
          <p:cNvPr id="36" name="Text Box 21">
            <a:extLst>
              <a:ext uri="{FF2B5EF4-FFF2-40B4-BE49-F238E27FC236}">
                <a16:creationId xmlns:a16="http://schemas.microsoft.com/office/drawing/2014/main" id="{8BBB5B57-D1D7-8960-7A8F-C6022B7E5DB1}"/>
              </a:ext>
            </a:extLst>
          </p:cNvPr>
          <p:cNvSpPr txBox="1">
            <a:spLocks noChangeArrowheads="1"/>
          </p:cNvSpPr>
          <p:nvPr/>
        </p:nvSpPr>
        <p:spPr bwMode="auto">
          <a:xfrm>
            <a:off x="5105564" y="2016611"/>
            <a:ext cx="3240089" cy="720000"/>
          </a:xfrm>
          <a:prstGeom prst="rect">
            <a:avLst/>
          </a:prstGeom>
          <a:noFill/>
          <a:ln>
            <a:noFill/>
          </a:ln>
          <a:effectLst/>
        </p:spPr>
        <p:txBody>
          <a:bodyPr anchor="ctr" anchorCtr="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de-DE" altLang="de-DE" sz="1350" dirty="0">
                <a:latin typeface="+mn-lt"/>
              </a:rPr>
              <a:t>4.987,50 EUR</a:t>
            </a:r>
          </a:p>
        </p:txBody>
      </p:sp>
      <p:grpSp>
        <p:nvGrpSpPr>
          <p:cNvPr id="37" name="Group 18">
            <a:extLst>
              <a:ext uri="{FF2B5EF4-FFF2-40B4-BE49-F238E27FC236}">
                <a16:creationId xmlns:a16="http://schemas.microsoft.com/office/drawing/2014/main" id="{D3DEB266-13AA-8D26-AE60-C7FA16D9C415}"/>
              </a:ext>
            </a:extLst>
          </p:cNvPr>
          <p:cNvGrpSpPr>
            <a:grpSpLocks/>
          </p:cNvGrpSpPr>
          <p:nvPr/>
        </p:nvGrpSpPr>
        <p:grpSpPr bwMode="auto">
          <a:xfrm>
            <a:off x="5122090" y="1059582"/>
            <a:ext cx="3240089" cy="749300"/>
            <a:chOff x="3620" y="1360"/>
            <a:chExt cx="2041" cy="472"/>
          </a:xfrm>
          <a:noFill/>
        </p:grpSpPr>
        <p:sp>
          <p:nvSpPr>
            <p:cNvPr id="38" name="Text Box 19">
              <a:extLst>
                <a:ext uri="{FF2B5EF4-FFF2-40B4-BE49-F238E27FC236}">
                  <a16:creationId xmlns:a16="http://schemas.microsoft.com/office/drawing/2014/main" id="{AC81A5D5-A3E0-0332-753B-D4641558D846}"/>
                </a:ext>
              </a:extLst>
            </p:cNvPr>
            <p:cNvSpPr txBox="1">
              <a:spLocks noChangeArrowheads="1"/>
            </p:cNvSpPr>
            <p:nvPr/>
          </p:nvSpPr>
          <p:spPr bwMode="auto">
            <a:xfrm>
              <a:off x="3620" y="1360"/>
              <a:ext cx="1020" cy="249"/>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de-DE" altLang="de-DE" sz="1350" b="1" dirty="0">
                  <a:latin typeface="+mn-lt"/>
                </a:rPr>
                <a:t>West</a:t>
              </a:r>
            </a:p>
          </p:txBody>
        </p:sp>
        <p:sp>
          <p:nvSpPr>
            <p:cNvPr id="39" name="Text Box 20">
              <a:extLst>
                <a:ext uri="{FF2B5EF4-FFF2-40B4-BE49-F238E27FC236}">
                  <a16:creationId xmlns:a16="http://schemas.microsoft.com/office/drawing/2014/main" id="{867521EA-037C-2E54-14C9-9D28BC791092}"/>
                </a:ext>
              </a:extLst>
            </p:cNvPr>
            <p:cNvSpPr txBox="1">
              <a:spLocks noChangeArrowheads="1"/>
            </p:cNvSpPr>
            <p:nvPr/>
          </p:nvSpPr>
          <p:spPr bwMode="auto">
            <a:xfrm>
              <a:off x="4640" y="1360"/>
              <a:ext cx="1020" cy="249"/>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de-DE" altLang="de-DE" sz="1350" b="1" dirty="0">
                  <a:latin typeface="+mn-lt"/>
                </a:rPr>
                <a:t>Ost</a:t>
              </a:r>
            </a:p>
          </p:txBody>
        </p:sp>
        <p:sp>
          <p:nvSpPr>
            <p:cNvPr id="40" name="Text Box 21">
              <a:extLst>
                <a:ext uri="{FF2B5EF4-FFF2-40B4-BE49-F238E27FC236}">
                  <a16:creationId xmlns:a16="http://schemas.microsoft.com/office/drawing/2014/main" id="{57A92B9B-D490-8948-E9E3-E0300E34A8CA}"/>
                </a:ext>
              </a:extLst>
            </p:cNvPr>
            <p:cNvSpPr txBox="1">
              <a:spLocks noChangeArrowheads="1"/>
            </p:cNvSpPr>
            <p:nvPr/>
          </p:nvSpPr>
          <p:spPr bwMode="auto">
            <a:xfrm>
              <a:off x="3620" y="1605"/>
              <a:ext cx="2041" cy="227"/>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de-DE" altLang="de-DE" sz="1350" dirty="0">
                  <a:latin typeface="+mn-lt"/>
                </a:rPr>
                <a:t>3.395,00 EUR</a:t>
              </a:r>
            </a:p>
          </p:txBody>
        </p:sp>
      </p:grpSp>
      <p:grpSp>
        <p:nvGrpSpPr>
          <p:cNvPr id="41" name="Gruppieren 40">
            <a:extLst>
              <a:ext uri="{FF2B5EF4-FFF2-40B4-BE49-F238E27FC236}">
                <a16:creationId xmlns:a16="http://schemas.microsoft.com/office/drawing/2014/main" id="{3773EBB5-9706-018C-7E93-338CC4955AC9}"/>
              </a:ext>
            </a:extLst>
          </p:cNvPr>
          <p:cNvGrpSpPr>
            <a:grpSpLocks/>
          </p:cNvGrpSpPr>
          <p:nvPr/>
        </p:nvGrpSpPr>
        <p:grpSpPr bwMode="auto">
          <a:xfrm>
            <a:off x="5122090" y="2654897"/>
            <a:ext cx="3241127" cy="1647045"/>
            <a:chOff x="5745171" y="3459900"/>
            <a:chExt cx="3241731" cy="1141553"/>
          </a:xfrm>
          <a:noFill/>
        </p:grpSpPr>
        <p:grpSp>
          <p:nvGrpSpPr>
            <p:cNvPr id="42" name="Gruppieren 41">
              <a:extLst>
                <a:ext uri="{FF2B5EF4-FFF2-40B4-BE49-F238E27FC236}">
                  <a16:creationId xmlns:a16="http://schemas.microsoft.com/office/drawing/2014/main" id="{E7B7D09B-C047-8147-C42D-5675287E52B3}"/>
                </a:ext>
              </a:extLst>
            </p:cNvPr>
            <p:cNvGrpSpPr>
              <a:grpSpLocks/>
            </p:cNvGrpSpPr>
            <p:nvPr/>
          </p:nvGrpSpPr>
          <p:grpSpPr bwMode="auto">
            <a:xfrm>
              <a:off x="5745171" y="3459900"/>
              <a:ext cx="3240692" cy="605624"/>
              <a:chOff x="5745171" y="3459900"/>
              <a:chExt cx="3240692" cy="605624"/>
            </a:xfrm>
            <a:grpFill/>
          </p:grpSpPr>
          <p:sp>
            <p:nvSpPr>
              <p:cNvPr id="44" name="Text Box 25">
                <a:extLst>
                  <a:ext uri="{FF2B5EF4-FFF2-40B4-BE49-F238E27FC236}">
                    <a16:creationId xmlns:a16="http://schemas.microsoft.com/office/drawing/2014/main" id="{0B83C5A2-2239-0B2D-4141-D43D4E2BCE08}"/>
                  </a:ext>
                </a:extLst>
              </p:cNvPr>
              <p:cNvSpPr txBox="1">
                <a:spLocks noChangeArrowheads="1"/>
              </p:cNvSpPr>
              <p:nvPr/>
            </p:nvSpPr>
            <p:spPr bwMode="auto">
              <a:xfrm>
                <a:off x="5745258" y="3459900"/>
                <a:ext cx="3240605" cy="398867"/>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24000"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de-DE" altLang="de-DE" sz="1350" dirty="0">
                    <a:latin typeface="+mn-lt"/>
                  </a:rPr>
                  <a:t>66.600,00 EUR</a:t>
                </a:r>
              </a:p>
            </p:txBody>
          </p:sp>
          <p:sp>
            <p:nvSpPr>
              <p:cNvPr id="45" name="Text Box 27">
                <a:extLst>
                  <a:ext uri="{FF2B5EF4-FFF2-40B4-BE49-F238E27FC236}">
                    <a16:creationId xmlns:a16="http://schemas.microsoft.com/office/drawing/2014/main" id="{C1F51045-021E-5F9D-EA78-F0872BF26030}"/>
                  </a:ext>
                </a:extLst>
              </p:cNvPr>
              <p:cNvSpPr txBox="1">
                <a:spLocks noChangeArrowheads="1"/>
              </p:cNvSpPr>
              <p:nvPr/>
            </p:nvSpPr>
            <p:spPr bwMode="auto">
              <a:xfrm>
                <a:off x="5745171" y="3791303"/>
                <a:ext cx="3240605" cy="27422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de-DE" altLang="de-DE" sz="1350" dirty="0">
                    <a:latin typeface="+mn-lt"/>
                  </a:rPr>
                  <a:t>59.850,00 EUR</a:t>
                </a:r>
              </a:p>
            </p:txBody>
          </p:sp>
        </p:grpSp>
        <p:sp>
          <p:nvSpPr>
            <p:cNvPr id="43" name="Text Box 31">
              <a:extLst>
                <a:ext uri="{FF2B5EF4-FFF2-40B4-BE49-F238E27FC236}">
                  <a16:creationId xmlns:a16="http://schemas.microsoft.com/office/drawing/2014/main" id="{EFE6D6A9-66C3-D0B8-4618-5DA681F3CAF9}"/>
                </a:ext>
              </a:extLst>
            </p:cNvPr>
            <p:cNvSpPr txBox="1">
              <a:spLocks noChangeArrowheads="1"/>
            </p:cNvSpPr>
            <p:nvPr/>
          </p:nvSpPr>
          <p:spPr bwMode="auto">
            <a:xfrm>
              <a:off x="5746297" y="4359168"/>
              <a:ext cx="3240605" cy="24228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de-DE" altLang="de-DE" sz="1350">
                <a:latin typeface="+mn-lt"/>
              </a:endParaRPr>
            </a:p>
          </p:txBody>
        </p:sp>
      </p:grpSp>
      <p:grpSp>
        <p:nvGrpSpPr>
          <p:cNvPr id="46" name="Gruppieren 45">
            <a:extLst>
              <a:ext uri="{FF2B5EF4-FFF2-40B4-BE49-F238E27FC236}">
                <a16:creationId xmlns:a16="http://schemas.microsoft.com/office/drawing/2014/main" id="{2D531943-8CFF-0CA1-DBBD-6FF1981FB5DE}"/>
              </a:ext>
            </a:extLst>
          </p:cNvPr>
          <p:cNvGrpSpPr>
            <a:grpSpLocks/>
          </p:cNvGrpSpPr>
          <p:nvPr/>
        </p:nvGrpSpPr>
        <p:grpSpPr bwMode="auto">
          <a:xfrm>
            <a:off x="5101245" y="3571368"/>
            <a:ext cx="3241240" cy="803451"/>
            <a:chOff x="5760000" y="4715878"/>
            <a:chExt cx="3240420" cy="803116"/>
          </a:xfrm>
          <a:noFill/>
        </p:grpSpPr>
        <p:sp>
          <p:nvSpPr>
            <p:cNvPr id="47" name="Text Box 28">
              <a:extLst>
                <a:ext uri="{FF2B5EF4-FFF2-40B4-BE49-F238E27FC236}">
                  <a16:creationId xmlns:a16="http://schemas.microsoft.com/office/drawing/2014/main" id="{25FD84AF-0386-2D27-351D-33800157113A}"/>
                </a:ext>
              </a:extLst>
            </p:cNvPr>
            <p:cNvSpPr txBox="1">
              <a:spLocks noChangeArrowheads="1"/>
            </p:cNvSpPr>
            <p:nvPr/>
          </p:nvSpPr>
          <p:spPr bwMode="auto">
            <a:xfrm>
              <a:off x="5760002" y="5087174"/>
              <a:ext cx="3239175" cy="43182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180000" rIns="36000" bIns="36000"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de-DE" altLang="de-DE" sz="1350" dirty="0">
                  <a:latin typeface="+mn-lt"/>
                </a:rPr>
                <a:t>76,06 EUR, Sachsen: 51,12 EUR</a:t>
              </a:r>
            </a:p>
          </p:txBody>
        </p:sp>
        <p:sp>
          <p:nvSpPr>
            <p:cNvPr id="48" name="Text Box 23">
              <a:extLst>
                <a:ext uri="{FF2B5EF4-FFF2-40B4-BE49-F238E27FC236}">
                  <a16:creationId xmlns:a16="http://schemas.microsoft.com/office/drawing/2014/main" id="{CD7BAB4C-5A77-E42C-0FBF-EED4445F77B2}"/>
                </a:ext>
              </a:extLst>
            </p:cNvPr>
            <p:cNvSpPr txBox="1">
              <a:spLocks noChangeArrowheads="1"/>
            </p:cNvSpPr>
            <p:nvPr/>
          </p:nvSpPr>
          <p:spPr bwMode="auto">
            <a:xfrm>
              <a:off x="5761240" y="4715878"/>
              <a:ext cx="3239180" cy="360362"/>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1200"/>
                </a:spcBef>
                <a:buFontTx/>
                <a:buNone/>
              </a:pPr>
              <a:r>
                <a:rPr lang="de-DE" altLang="de-DE" sz="1350" dirty="0">
                  <a:latin typeface="+mn-lt"/>
                </a:rPr>
                <a:t>364,09 EUR</a:t>
              </a:r>
            </a:p>
          </p:txBody>
        </p:sp>
        <p:sp>
          <p:nvSpPr>
            <p:cNvPr id="49" name="Text Box 23">
              <a:extLst>
                <a:ext uri="{FF2B5EF4-FFF2-40B4-BE49-F238E27FC236}">
                  <a16:creationId xmlns:a16="http://schemas.microsoft.com/office/drawing/2014/main" id="{5B07B8A3-EC7F-4C71-0DC0-C850453C6FB2}"/>
                </a:ext>
              </a:extLst>
            </p:cNvPr>
            <p:cNvSpPr txBox="1">
              <a:spLocks noChangeArrowheads="1"/>
            </p:cNvSpPr>
            <p:nvPr/>
          </p:nvSpPr>
          <p:spPr bwMode="auto">
            <a:xfrm>
              <a:off x="5760000" y="4959192"/>
              <a:ext cx="3239180" cy="360362"/>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de-DE" altLang="de-DE" sz="1350" dirty="0">
                  <a:latin typeface="+mn-lt"/>
                </a:rPr>
                <a:t>349,13 EUR</a:t>
              </a:r>
            </a:p>
          </p:txBody>
        </p:sp>
      </p:grpSp>
      <p:sp>
        <p:nvSpPr>
          <p:cNvPr id="50" name="Text Box 22">
            <a:extLst>
              <a:ext uri="{FF2B5EF4-FFF2-40B4-BE49-F238E27FC236}">
                <a16:creationId xmlns:a16="http://schemas.microsoft.com/office/drawing/2014/main" id="{A5435282-96C4-03A3-0C94-72CBAB56AEFB}"/>
              </a:ext>
            </a:extLst>
          </p:cNvPr>
          <p:cNvSpPr txBox="1">
            <a:spLocks noChangeArrowheads="1"/>
          </p:cNvSpPr>
          <p:nvPr/>
        </p:nvSpPr>
        <p:spPr bwMode="auto">
          <a:xfrm>
            <a:off x="5122176" y="2442082"/>
            <a:ext cx="1620000" cy="396000"/>
          </a:xfrm>
          <a:prstGeom prst="rect">
            <a:avLst/>
          </a:prstGeom>
          <a:noFill/>
          <a:ln>
            <a:noFill/>
          </a:ln>
          <a:effectLst/>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de-DE" altLang="de-DE" sz="1350" dirty="0">
                <a:latin typeface="+mn-lt"/>
              </a:rPr>
              <a:t>7.300,00 EUR</a:t>
            </a:r>
          </a:p>
        </p:txBody>
      </p:sp>
      <p:sp>
        <p:nvSpPr>
          <p:cNvPr id="51" name="Text Box 23">
            <a:extLst>
              <a:ext uri="{FF2B5EF4-FFF2-40B4-BE49-F238E27FC236}">
                <a16:creationId xmlns:a16="http://schemas.microsoft.com/office/drawing/2014/main" id="{A028A2CC-FD62-8C82-7D58-CAA6B06041D1}"/>
              </a:ext>
            </a:extLst>
          </p:cNvPr>
          <p:cNvSpPr txBox="1">
            <a:spLocks noChangeArrowheads="1"/>
          </p:cNvSpPr>
          <p:nvPr/>
        </p:nvSpPr>
        <p:spPr bwMode="auto">
          <a:xfrm>
            <a:off x="6742176" y="2442082"/>
            <a:ext cx="1620000" cy="396000"/>
          </a:xfrm>
          <a:prstGeom prst="rect">
            <a:avLst/>
          </a:prstGeom>
          <a:noFill/>
          <a:ln>
            <a:noFill/>
          </a:ln>
          <a:effectLst/>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de-DE" altLang="de-DE" sz="1350" dirty="0">
                <a:latin typeface="+mn-lt"/>
              </a:rPr>
              <a:t>7.100,00 EUR</a:t>
            </a:r>
          </a:p>
        </p:txBody>
      </p:sp>
      <p:sp>
        <p:nvSpPr>
          <p:cNvPr id="52" name="Text Box 22">
            <a:extLst>
              <a:ext uri="{FF2B5EF4-FFF2-40B4-BE49-F238E27FC236}">
                <a16:creationId xmlns:a16="http://schemas.microsoft.com/office/drawing/2014/main" id="{6FE7AFB6-EA2B-9D51-2235-B618CA8A4432}"/>
              </a:ext>
            </a:extLst>
          </p:cNvPr>
          <p:cNvSpPr txBox="1">
            <a:spLocks noChangeArrowheads="1"/>
          </p:cNvSpPr>
          <p:nvPr/>
        </p:nvSpPr>
        <p:spPr bwMode="auto">
          <a:xfrm>
            <a:off x="5122090" y="1744293"/>
            <a:ext cx="1620000" cy="360363"/>
          </a:xfrm>
          <a:prstGeom prst="rect">
            <a:avLst/>
          </a:prstGeom>
          <a:noFill/>
          <a:ln>
            <a:noFill/>
          </a:ln>
          <a:effectLst/>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de-DE" altLang="de-DE" sz="1350" dirty="0">
                <a:latin typeface="+mn-lt"/>
              </a:rPr>
              <a:t>3.395,00 EUR</a:t>
            </a:r>
          </a:p>
        </p:txBody>
      </p:sp>
      <p:sp>
        <p:nvSpPr>
          <p:cNvPr id="53" name="Text Box 23">
            <a:extLst>
              <a:ext uri="{FF2B5EF4-FFF2-40B4-BE49-F238E27FC236}">
                <a16:creationId xmlns:a16="http://schemas.microsoft.com/office/drawing/2014/main" id="{54B41BC3-AC7E-351B-6C04-D05B899DF163}"/>
              </a:ext>
            </a:extLst>
          </p:cNvPr>
          <p:cNvSpPr txBox="1">
            <a:spLocks noChangeArrowheads="1"/>
          </p:cNvSpPr>
          <p:nvPr/>
        </p:nvSpPr>
        <p:spPr bwMode="auto">
          <a:xfrm>
            <a:off x="6742090" y="1744293"/>
            <a:ext cx="1620000" cy="360363"/>
          </a:xfrm>
          <a:prstGeom prst="rect">
            <a:avLst/>
          </a:prstGeom>
          <a:noFill/>
          <a:ln>
            <a:noFill/>
          </a:ln>
          <a:effectLst/>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de-DE" altLang="de-DE" sz="1350" dirty="0">
                <a:latin typeface="+mn-lt"/>
              </a:rPr>
              <a:t>3.290,00 EUR</a:t>
            </a:r>
          </a:p>
        </p:txBody>
      </p:sp>
      <p:sp>
        <p:nvSpPr>
          <p:cNvPr id="54" name="Textfeld 53">
            <a:extLst>
              <a:ext uri="{FF2B5EF4-FFF2-40B4-BE49-F238E27FC236}">
                <a16:creationId xmlns:a16="http://schemas.microsoft.com/office/drawing/2014/main" id="{B26FA963-F6E9-3A0F-22EE-F32D9ACF5AC3}"/>
              </a:ext>
            </a:extLst>
          </p:cNvPr>
          <p:cNvSpPr txBox="1"/>
          <p:nvPr/>
        </p:nvSpPr>
        <p:spPr>
          <a:xfrm>
            <a:off x="468313" y="4408870"/>
            <a:ext cx="6018915" cy="261610"/>
          </a:xfrm>
          <a:prstGeom prst="rect">
            <a:avLst/>
          </a:prstGeom>
          <a:noFill/>
        </p:spPr>
        <p:txBody>
          <a:bodyPr wrap="square" rtlCol="0">
            <a:spAutoFit/>
          </a:bodyPr>
          <a:lstStyle/>
          <a:p>
            <a:r>
              <a:rPr lang="de-DE" sz="1100" dirty="0"/>
              <a:t>*) Ohne individuellen (GKV) bzw. durchschnittlichen (PKV) Zusatzbeitrag</a:t>
            </a:r>
          </a:p>
        </p:txBody>
      </p:sp>
    </p:spTree>
    <p:extLst>
      <p:ext uri="{BB962C8B-B14F-4D97-AF65-F5344CB8AC3E}">
        <p14:creationId xmlns:p14="http://schemas.microsoft.com/office/powerpoint/2010/main" val="688661642"/>
      </p:ext>
    </p:extLst>
  </p:cSld>
  <p:clrMapOvr>
    <a:masterClrMapping/>
  </p:clrMapOvr>
  <p:transition advClick="0" advTm="600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5">
            <a:extLst>
              <a:ext uri="{FF2B5EF4-FFF2-40B4-BE49-F238E27FC236}">
                <a16:creationId xmlns:a16="http://schemas.microsoft.com/office/drawing/2014/main" id="{70DDC8F4-C5A2-4C1A-AA3B-79466688E98D}"/>
              </a:ext>
            </a:extLst>
          </p:cNvPr>
          <p:cNvSpPr>
            <a:spLocks noGrp="1"/>
          </p:cNvSpPr>
          <p:nvPr>
            <p:ph type="title"/>
          </p:nvPr>
        </p:nvSpPr>
        <p:spPr/>
        <p:txBody>
          <a:bodyPr/>
          <a:lstStyle/>
          <a:p>
            <a:r>
              <a:rPr lang="de-DE" spc="8" dirty="0"/>
              <a:t>Rechengrößen, Grenzwerte, Fälligkeit 2023</a:t>
            </a:r>
            <a:endParaRPr lang="de-DE" dirty="0"/>
          </a:p>
        </p:txBody>
      </p:sp>
      <p:sp>
        <p:nvSpPr>
          <p:cNvPr id="3" name="Inhaltsplatzhalter 2">
            <a:extLst>
              <a:ext uri="{FF2B5EF4-FFF2-40B4-BE49-F238E27FC236}">
                <a16:creationId xmlns:a16="http://schemas.microsoft.com/office/drawing/2014/main" id="{BAEE7B0F-BBBA-4B5B-BC5D-B33BF5AC13FB}"/>
              </a:ext>
            </a:extLst>
          </p:cNvPr>
          <p:cNvSpPr>
            <a:spLocks noGrp="1"/>
          </p:cNvSpPr>
          <p:nvPr>
            <p:ph sz="quarter" idx="13"/>
          </p:nvPr>
        </p:nvSpPr>
        <p:spPr/>
        <p:txBody>
          <a:bodyPr/>
          <a:lstStyle/>
          <a:p>
            <a:pPr marL="179388" indent="-179388" fontAlgn="auto">
              <a:spcBef>
                <a:spcPts val="0"/>
              </a:spcBef>
              <a:spcAft>
                <a:spcPts val="600"/>
              </a:spcAft>
              <a:buClr>
                <a:srgbClr val="DC0A1E"/>
              </a:buClr>
              <a:buSzPct val="130000"/>
              <a:buFont typeface="Arial" panose="020B0604020202020204" pitchFamily="34" charset="0"/>
              <a:buChar char="•"/>
              <a:tabLst>
                <a:tab pos="3429000" algn="r"/>
              </a:tabLst>
              <a:defRPr/>
            </a:pPr>
            <a:r>
              <a:rPr lang="de-DE" sz="1350" kern="0" dirty="0">
                <a:solidFill>
                  <a:sysClr val="windowText" lastClr="000000"/>
                </a:solidFill>
                <a:latin typeface="Verdana" pitchFamily="34" charset="0"/>
                <a:ea typeface="Verdana" pitchFamily="34" charset="0"/>
                <a:cs typeface="Verdana" pitchFamily="34" charset="0"/>
              </a:rPr>
              <a:t>Krankenversicherung</a:t>
            </a:r>
          </a:p>
          <a:p>
            <a:pPr marL="361950" indent="-180975" fontAlgn="auto">
              <a:spcBef>
                <a:spcPts val="0"/>
              </a:spcBef>
              <a:spcAft>
                <a:spcPts val="600"/>
              </a:spcAft>
              <a:buClr>
                <a:srgbClr val="CE1620"/>
              </a:buClr>
              <a:buSzPct val="130000"/>
              <a:buFont typeface="Arial" panose="020B0604020202020204" pitchFamily="34" charset="0"/>
              <a:buChar char="•"/>
              <a:tabLst>
                <a:tab pos="361950" algn="l"/>
                <a:tab pos="3429000" algn="r"/>
              </a:tabLst>
              <a:defRPr/>
            </a:pPr>
            <a:r>
              <a:rPr lang="de-DE" sz="1350" kern="0" dirty="0">
                <a:solidFill>
                  <a:sysClr val="windowText" lastClr="000000"/>
                </a:solidFill>
                <a:latin typeface="Verdana" pitchFamily="34" charset="0"/>
                <a:ea typeface="Verdana" pitchFamily="34" charset="0"/>
                <a:cs typeface="Verdana" pitchFamily="34" charset="0"/>
              </a:rPr>
              <a:t>Allgemeiner Beitragssatz	</a:t>
            </a:r>
            <a:r>
              <a:rPr lang="de-DE" sz="1350" b="1" kern="0" dirty="0">
                <a:solidFill>
                  <a:sysClr val="windowText" lastClr="000000"/>
                </a:solidFill>
                <a:latin typeface="Verdana" pitchFamily="34" charset="0"/>
                <a:ea typeface="Verdana" pitchFamily="34" charset="0"/>
                <a:cs typeface="Verdana" pitchFamily="34" charset="0"/>
              </a:rPr>
              <a:t>14,60 %</a:t>
            </a:r>
          </a:p>
          <a:p>
            <a:pPr marL="361950" indent="-180975" fontAlgn="auto">
              <a:spcBef>
                <a:spcPts val="0"/>
              </a:spcBef>
              <a:spcAft>
                <a:spcPts val="600"/>
              </a:spcAft>
              <a:buClr>
                <a:srgbClr val="CE1620"/>
              </a:buClr>
              <a:buSzPct val="130000"/>
              <a:buFont typeface="Arial" panose="020B0604020202020204" pitchFamily="34" charset="0"/>
              <a:buChar char="•"/>
              <a:tabLst>
                <a:tab pos="361950" algn="l"/>
                <a:tab pos="3429000" algn="r"/>
              </a:tabLst>
              <a:defRPr/>
            </a:pPr>
            <a:r>
              <a:rPr lang="de-DE" sz="1350" kern="0" dirty="0">
                <a:solidFill>
                  <a:sysClr val="windowText" lastClr="000000"/>
                </a:solidFill>
                <a:latin typeface="Verdana" pitchFamily="34" charset="0"/>
                <a:ea typeface="Verdana" pitchFamily="34" charset="0"/>
                <a:cs typeface="Verdana" pitchFamily="34" charset="0"/>
              </a:rPr>
              <a:t>Ermäßigter Beitragssatz	</a:t>
            </a:r>
            <a:r>
              <a:rPr lang="de-DE" sz="1350" b="1" kern="0" dirty="0">
                <a:solidFill>
                  <a:sysClr val="windowText" lastClr="000000"/>
                </a:solidFill>
                <a:latin typeface="Verdana" pitchFamily="34" charset="0"/>
                <a:ea typeface="Verdana" pitchFamily="34" charset="0"/>
                <a:cs typeface="Verdana" pitchFamily="34" charset="0"/>
              </a:rPr>
              <a:t>14,00 %</a:t>
            </a:r>
          </a:p>
          <a:p>
            <a:pPr marL="361950" indent="-180975" fontAlgn="auto">
              <a:spcBef>
                <a:spcPts val="0"/>
              </a:spcBef>
              <a:spcAft>
                <a:spcPts val="600"/>
              </a:spcAft>
              <a:buClr>
                <a:srgbClr val="CE1620"/>
              </a:buClr>
              <a:buSzPct val="130000"/>
              <a:buFont typeface="Arial" panose="020B0604020202020204" pitchFamily="34" charset="0"/>
              <a:buChar char="•"/>
              <a:tabLst>
                <a:tab pos="361950" algn="l"/>
                <a:tab pos="3429000" algn="r"/>
              </a:tabLst>
              <a:defRPr/>
            </a:pPr>
            <a:r>
              <a:rPr lang="de-DE" sz="1350" kern="0" dirty="0">
                <a:latin typeface="Verdana" pitchFamily="34" charset="0"/>
                <a:ea typeface="Verdana" pitchFamily="34" charset="0"/>
                <a:cs typeface="Verdana" pitchFamily="34" charset="0"/>
              </a:rPr>
              <a:t>Individueller Zusatz-</a:t>
            </a:r>
            <a:br>
              <a:rPr lang="de-DE" sz="1350" kern="0" dirty="0">
                <a:latin typeface="Verdana" pitchFamily="34" charset="0"/>
                <a:ea typeface="Verdana" pitchFamily="34" charset="0"/>
                <a:cs typeface="Verdana" pitchFamily="34" charset="0"/>
              </a:rPr>
            </a:br>
            <a:r>
              <a:rPr lang="de-DE" sz="1350" kern="0" dirty="0" err="1">
                <a:latin typeface="Verdana" pitchFamily="34" charset="0"/>
                <a:ea typeface="Verdana" pitchFamily="34" charset="0"/>
                <a:cs typeface="Verdana" pitchFamily="34" charset="0"/>
              </a:rPr>
              <a:t>beitragssatz</a:t>
            </a:r>
            <a:r>
              <a:rPr lang="de-DE" sz="1350" kern="0" dirty="0">
                <a:latin typeface="Verdana" pitchFamily="34" charset="0"/>
                <a:ea typeface="Verdana" pitchFamily="34" charset="0"/>
                <a:cs typeface="Verdana" pitchFamily="34" charset="0"/>
              </a:rPr>
              <a:t> (hkk)	</a:t>
            </a:r>
            <a:r>
              <a:rPr lang="de-DE" sz="1350" b="1" kern="0" dirty="0">
                <a:solidFill>
                  <a:srgbClr val="004070"/>
                </a:solidFill>
                <a:latin typeface="Verdana" pitchFamily="34" charset="0"/>
                <a:ea typeface="Verdana" pitchFamily="34" charset="0"/>
                <a:cs typeface="Verdana" pitchFamily="34" charset="0"/>
              </a:rPr>
              <a:t>0,98 %</a:t>
            </a:r>
          </a:p>
          <a:p>
            <a:pPr marL="361950" indent="-180975" fontAlgn="auto">
              <a:spcBef>
                <a:spcPts val="0"/>
              </a:spcBef>
              <a:spcAft>
                <a:spcPts val="600"/>
              </a:spcAft>
              <a:buClr>
                <a:srgbClr val="CE1620"/>
              </a:buClr>
              <a:buSzPct val="130000"/>
              <a:buFont typeface="Arial" panose="020B0604020202020204" pitchFamily="34" charset="0"/>
              <a:buChar char="•"/>
              <a:tabLst>
                <a:tab pos="361950" algn="l"/>
                <a:tab pos="3429000" algn="r"/>
              </a:tabLst>
              <a:defRPr/>
            </a:pPr>
            <a:r>
              <a:rPr lang="de-DE" sz="1350" kern="0" dirty="0">
                <a:latin typeface="Verdana" pitchFamily="34" charset="0"/>
                <a:ea typeface="Verdana" pitchFamily="34" charset="0"/>
                <a:cs typeface="Verdana" pitchFamily="34" charset="0"/>
              </a:rPr>
              <a:t>Durchschnittlicher </a:t>
            </a:r>
            <a:br>
              <a:rPr lang="de-DE" sz="1350" kern="0" dirty="0">
                <a:latin typeface="Verdana" pitchFamily="34" charset="0"/>
                <a:ea typeface="Verdana" pitchFamily="34" charset="0"/>
                <a:cs typeface="Verdana" pitchFamily="34" charset="0"/>
              </a:rPr>
            </a:br>
            <a:r>
              <a:rPr lang="de-DE" sz="1350" kern="0" dirty="0">
                <a:latin typeface="Verdana" pitchFamily="34" charset="0"/>
                <a:ea typeface="Verdana" pitchFamily="34" charset="0"/>
                <a:cs typeface="Verdana" pitchFamily="34" charset="0"/>
              </a:rPr>
              <a:t>Zusatzbeitragssatz	</a:t>
            </a:r>
            <a:r>
              <a:rPr lang="de-DE" sz="1350" b="1" kern="0" dirty="0">
                <a:solidFill>
                  <a:srgbClr val="00416C"/>
                </a:solidFill>
                <a:latin typeface="Verdana" pitchFamily="34" charset="0"/>
                <a:ea typeface="Verdana" pitchFamily="34" charset="0"/>
                <a:cs typeface="Verdana" pitchFamily="34" charset="0"/>
              </a:rPr>
              <a:t>1,60 %</a:t>
            </a:r>
          </a:p>
          <a:p>
            <a:pPr marL="179388" indent="-179388" fontAlgn="auto">
              <a:spcBef>
                <a:spcPts val="0"/>
              </a:spcBef>
              <a:spcAft>
                <a:spcPts val="600"/>
              </a:spcAft>
              <a:buClr>
                <a:srgbClr val="DC0A1E"/>
              </a:buClr>
              <a:buSzPct val="130000"/>
              <a:buFont typeface="Arial" panose="020B0604020202020204" pitchFamily="34" charset="0"/>
              <a:buChar char="•"/>
              <a:tabLst>
                <a:tab pos="3429000" algn="r"/>
              </a:tabLst>
              <a:defRPr/>
            </a:pPr>
            <a:r>
              <a:rPr lang="de-DE" sz="1350" kern="0" dirty="0">
                <a:solidFill>
                  <a:sysClr val="windowText" lastClr="000000"/>
                </a:solidFill>
                <a:latin typeface="Verdana" pitchFamily="34" charset="0"/>
                <a:ea typeface="Verdana" pitchFamily="34" charset="0"/>
                <a:cs typeface="Verdana" pitchFamily="34" charset="0"/>
              </a:rPr>
              <a:t>Rentenversicherung	</a:t>
            </a:r>
            <a:r>
              <a:rPr lang="de-DE" sz="1350" b="1" kern="0" dirty="0">
                <a:solidFill>
                  <a:sysClr val="windowText" lastClr="000000"/>
                </a:solidFill>
                <a:latin typeface="Verdana" pitchFamily="34" charset="0"/>
                <a:ea typeface="Verdana" pitchFamily="34" charset="0"/>
                <a:cs typeface="Verdana" pitchFamily="34" charset="0"/>
              </a:rPr>
              <a:t>18,60 %</a:t>
            </a:r>
          </a:p>
          <a:p>
            <a:pPr marL="179388" indent="-179388" fontAlgn="auto">
              <a:spcBef>
                <a:spcPts val="0"/>
              </a:spcBef>
              <a:spcAft>
                <a:spcPts val="600"/>
              </a:spcAft>
              <a:buClr>
                <a:srgbClr val="DC0A1E"/>
              </a:buClr>
              <a:buSzPct val="130000"/>
              <a:buFont typeface="Arial" panose="020B0604020202020204" pitchFamily="34" charset="0"/>
              <a:buChar char="•"/>
              <a:tabLst>
                <a:tab pos="3429000" algn="r"/>
              </a:tabLst>
              <a:defRPr/>
            </a:pPr>
            <a:r>
              <a:rPr lang="de-DE" sz="1350" kern="0" dirty="0">
                <a:solidFill>
                  <a:sysClr val="windowText" lastClr="000000"/>
                </a:solidFill>
                <a:latin typeface="Verdana" pitchFamily="34" charset="0"/>
                <a:ea typeface="Verdana" pitchFamily="34" charset="0"/>
                <a:cs typeface="Verdana" pitchFamily="34" charset="0"/>
              </a:rPr>
              <a:t>Arbeitslosenversicherung	</a:t>
            </a:r>
            <a:r>
              <a:rPr lang="de-DE" sz="1350" b="1" kern="0" dirty="0">
                <a:solidFill>
                  <a:srgbClr val="00416C"/>
                </a:solidFill>
                <a:latin typeface="Verdana" pitchFamily="34" charset="0"/>
                <a:ea typeface="Verdana" pitchFamily="34" charset="0"/>
                <a:cs typeface="Verdana" pitchFamily="34" charset="0"/>
              </a:rPr>
              <a:t>2,60 %</a:t>
            </a:r>
          </a:p>
          <a:p>
            <a:pPr marL="179388" indent="-179388" fontAlgn="auto">
              <a:spcBef>
                <a:spcPts val="0"/>
              </a:spcBef>
              <a:spcAft>
                <a:spcPts val="600"/>
              </a:spcAft>
              <a:buClr>
                <a:srgbClr val="DC0A1E"/>
              </a:buClr>
              <a:buSzPct val="130000"/>
              <a:buFont typeface="Arial" panose="020B0604020202020204" pitchFamily="34" charset="0"/>
              <a:buChar char="•"/>
              <a:tabLst>
                <a:tab pos="3429000" algn="r"/>
              </a:tabLst>
              <a:defRPr/>
            </a:pPr>
            <a:r>
              <a:rPr lang="de-DE" sz="1350" kern="0" dirty="0">
                <a:solidFill>
                  <a:sysClr val="windowText" lastClr="000000"/>
                </a:solidFill>
                <a:latin typeface="Verdana" pitchFamily="34" charset="0"/>
                <a:ea typeface="Verdana" pitchFamily="34" charset="0"/>
                <a:cs typeface="Verdana" pitchFamily="34" charset="0"/>
              </a:rPr>
              <a:t>Pflegeversicherung	</a:t>
            </a:r>
            <a:r>
              <a:rPr lang="de-DE" sz="1350" b="1" kern="0" dirty="0">
                <a:solidFill>
                  <a:sysClr val="windowText" lastClr="000000"/>
                </a:solidFill>
                <a:latin typeface="Verdana" pitchFamily="34" charset="0"/>
                <a:ea typeface="Verdana" pitchFamily="34" charset="0"/>
                <a:cs typeface="Verdana" pitchFamily="34" charset="0"/>
              </a:rPr>
              <a:t>3,05 %</a:t>
            </a:r>
          </a:p>
          <a:p>
            <a:pPr marL="361950" indent="-180975" fontAlgn="auto">
              <a:spcBef>
                <a:spcPts val="0"/>
              </a:spcBef>
              <a:spcAft>
                <a:spcPts val="600"/>
              </a:spcAft>
              <a:buClr>
                <a:srgbClr val="CE1620"/>
              </a:buClr>
              <a:buSzPct val="130000"/>
              <a:buFont typeface="Arial" panose="020B0604020202020204" pitchFamily="34" charset="0"/>
              <a:buChar char="•"/>
              <a:tabLst>
                <a:tab pos="361950" algn="l"/>
                <a:tab pos="3429000" algn="r"/>
              </a:tabLst>
              <a:defRPr/>
            </a:pPr>
            <a:r>
              <a:rPr lang="de-DE" sz="1350" kern="0" dirty="0">
                <a:solidFill>
                  <a:sysClr val="windowText" lastClr="000000"/>
                </a:solidFill>
                <a:latin typeface="Verdana" pitchFamily="34" charset="0"/>
                <a:ea typeface="Verdana" pitchFamily="34" charset="0"/>
                <a:cs typeface="Verdana" pitchFamily="34" charset="0"/>
              </a:rPr>
              <a:t>Zuschlag Kinderlose	</a:t>
            </a:r>
            <a:r>
              <a:rPr lang="de-DE" sz="1350" b="1" kern="0" dirty="0">
                <a:solidFill>
                  <a:sysClr val="windowText" lastClr="000000"/>
                </a:solidFill>
                <a:latin typeface="Verdana" pitchFamily="34" charset="0"/>
                <a:ea typeface="Verdana" pitchFamily="34" charset="0"/>
                <a:cs typeface="Verdana" pitchFamily="34" charset="0"/>
              </a:rPr>
              <a:t>0,35 %</a:t>
            </a:r>
          </a:p>
        </p:txBody>
      </p:sp>
      <p:sp>
        <p:nvSpPr>
          <p:cNvPr id="2" name="Inhaltsplatzhalter 1">
            <a:extLst>
              <a:ext uri="{FF2B5EF4-FFF2-40B4-BE49-F238E27FC236}">
                <a16:creationId xmlns:a16="http://schemas.microsoft.com/office/drawing/2014/main" id="{28897A05-8CFE-4149-A5A4-7468002D00CC}"/>
              </a:ext>
            </a:extLst>
          </p:cNvPr>
          <p:cNvSpPr>
            <a:spLocks noGrp="1"/>
          </p:cNvSpPr>
          <p:nvPr>
            <p:ph sz="quarter" idx="14"/>
          </p:nvPr>
        </p:nvSpPr>
        <p:spPr/>
        <p:txBody>
          <a:bodyPr/>
          <a:lstStyle/>
          <a:p>
            <a:pPr marL="179388" indent="-179388" fontAlgn="auto">
              <a:spcBef>
                <a:spcPts val="600"/>
              </a:spcBef>
              <a:spcAft>
                <a:spcPts val="0"/>
              </a:spcAft>
              <a:buClr>
                <a:srgbClr val="DC0A1E"/>
              </a:buClr>
              <a:buSzPct val="130000"/>
              <a:buFont typeface="Arial" panose="020B0604020202020204" pitchFamily="34" charset="0"/>
              <a:buChar char="•"/>
              <a:tabLst>
                <a:tab pos="3338513" algn="r"/>
              </a:tabLst>
              <a:defRPr/>
            </a:pPr>
            <a:r>
              <a:rPr lang="de-DE" sz="1350" kern="0" dirty="0">
                <a:solidFill>
                  <a:sysClr val="windowText" lastClr="000000"/>
                </a:solidFill>
                <a:latin typeface="Verdana" pitchFamily="34" charset="0"/>
                <a:ea typeface="Verdana" pitchFamily="34" charset="0"/>
                <a:cs typeface="Verdana" pitchFamily="34" charset="0"/>
              </a:rPr>
              <a:t>Umlage 1 (Krankheit)</a:t>
            </a:r>
          </a:p>
          <a:p>
            <a:pPr marL="361950" indent="-180975" fontAlgn="auto">
              <a:spcBef>
                <a:spcPts val="600"/>
              </a:spcBef>
              <a:spcAft>
                <a:spcPts val="0"/>
              </a:spcAft>
              <a:buClr>
                <a:srgbClr val="CE1620"/>
              </a:buClr>
              <a:buSzPct val="130000"/>
              <a:buFont typeface="Arial" panose="020B0604020202020204" pitchFamily="34" charset="0"/>
              <a:buChar char="•"/>
              <a:tabLst>
                <a:tab pos="361950" algn="l"/>
                <a:tab pos="3338513" algn="r"/>
              </a:tabLst>
              <a:defRPr/>
            </a:pPr>
            <a:r>
              <a:rPr lang="de-DE" sz="1350" kern="0" dirty="0">
                <a:solidFill>
                  <a:sysClr val="windowText" lastClr="000000"/>
                </a:solidFill>
                <a:latin typeface="Verdana" pitchFamily="34" charset="0"/>
                <a:ea typeface="Verdana" pitchFamily="34" charset="0"/>
                <a:cs typeface="Verdana" pitchFamily="34" charset="0"/>
              </a:rPr>
              <a:t>bei  </a:t>
            </a:r>
            <a:r>
              <a:rPr lang="de-DE" sz="1350" b="1" kern="0" dirty="0">
                <a:solidFill>
                  <a:sysClr val="windowText" lastClr="000000"/>
                </a:solidFill>
                <a:latin typeface="Verdana" pitchFamily="34" charset="0"/>
                <a:ea typeface="Verdana" pitchFamily="34" charset="0"/>
                <a:cs typeface="Verdana" pitchFamily="34" charset="0"/>
              </a:rPr>
              <a:t>50 %</a:t>
            </a:r>
            <a:r>
              <a:rPr lang="de-DE" sz="1350" kern="0" dirty="0">
                <a:solidFill>
                  <a:sysClr val="windowText" lastClr="000000"/>
                </a:solidFill>
                <a:latin typeface="Verdana" pitchFamily="34" charset="0"/>
                <a:ea typeface="Verdana" pitchFamily="34" charset="0"/>
                <a:cs typeface="Verdana" pitchFamily="34" charset="0"/>
              </a:rPr>
              <a:t>  Erstattung	</a:t>
            </a:r>
            <a:r>
              <a:rPr lang="de-DE" sz="1350" b="1" dirty="0">
                <a:solidFill>
                  <a:srgbClr val="00416C"/>
                </a:solidFill>
              </a:rPr>
              <a:t>2,20</a:t>
            </a:r>
            <a:r>
              <a:rPr lang="de-DE" sz="1350" b="1" kern="0" dirty="0">
                <a:solidFill>
                  <a:srgbClr val="00416C"/>
                </a:solidFill>
                <a:latin typeface="Verdana" pitchFamily="34" charset="0"/>
                <a:ea typeface="Verdana" pitchFamily="34" charset="0"/>
                <a:cs typeface="Verdana" pitchFamily="34" charset="0"/>
              </a:rPr>
              <a:t> %</a:t>
            </a:r>
          </a:p>
          <a:p>
            <a:pPr marL="361950" indent="-180975" fontAlgn="auto">
              <a:spcBef>
                <a:spcPts val="600"/>
              </a:spcBef>
              <a:spcAft>
                <a:spcPts val="0"/>
              </a:spcAft>
              <a:buClr>
                <a:srgbClr val="CE1620"/>
              </a:buClr>
              <a:buSzPct val="130000"/>
              <a:buFont typeface="Arial" panose="020B0604020202020204" pitchFamily="34" charset="0"/>
              <a:buChar char="•"/>
              <a:tabLst>
                <a:tab pos="361950" algn="l"/>
                <a:tab pos="3338513" algn="r"/>
              </a:tabLst>
              <a:defRPr/>
            </a:pPr>
            <a:r>
              <a:rPr lang="de-DE" sz="1350" kern="0" dirty="0">
                <a:solidFill>
                  <a:sysClr val="windowText" lastClr="000000"/>
                </a:solidFill>
                <a:latin typeface="Verdana" pitchFamily="34" charset="0"/>
                <a:ea typeface="Verdana" pitchFamily="34" charset="0"/>
                <a:cs typeface="Verdana" pitchFamily="34" charset="0"/>
              </a:rPr>
              <a:t>bei  </a:t>
            </a:r>
            <a:r>
              <a:rPr lang="de-DE" sz="1350" b="1" kern="0" dirty="0">
                <a:solidFill>
                  <a:sysClr val="windowText" lastClr="000000"/>
                </a:solidFill>
                <a:ea typeface="Verdana" pitchFamily="34" charset="0"/>
                <a:cs typeface="Verdana" pitchFamily="34" charset="0"/>
              </a:rPr>
              <a:t>60</a:t>
            </a:r>
            <a:r>
              <a:rPr lang="de-DE" sz="1350" b="1" kern="0" dirty="0">
                <a:solidFill>
                  <a:sysClr val="windowText" lastClr="000000"/>
                </a:solidFill>
                <a:latin typeface="Verdana" pitchFamily="34" charset="0"/>
                <a:ea typeface="Verdana" pitchFamily="34" charset="0"/>
                <a:cs typeface="Verdana" pitchFamily="34" charset="0"/>
              </a:rPr>
              <a:t> %</a:t>
            </a:r>
            <a:r>
              <a:rPr lang="de-DE" sz="1350" kern="0" dirty="0">
                <a:solidFill>
                  <a:sysClr val="windowText" lastClr="000000"/>
                </a:solidFill>
                <a:latin typeface="Verdana" pitchFamily="34" charset="0"/>
                <a:ea typeface="Verdana" pitchFamily="34" charset="0"/>
                <a:cs typeface="Verdana" pitchFamily="34" charset="0"/>
              </a:rPr>
              <a:t>  Erstattung	</a:t>
            </a:r>
            <a:r>
              <a:rPr lang="de-DE" sz="1350" b="1" dirty="0">
                <a:solidFill>
                  <a:srgbClr val="00416C"/>
                </a:solidFill>
              </a:rPr>
              <a:t>2,60</a:t>
            </a:r>
            <a:r>
              <a:rPr lang="de-DE" sz="1350" b="1" kern="0" dirty="0">
                <a:solidFill>
                  <a:srgbClr val="00416C"/>
                </a:solidFill>
                <a:latin typeface="Verdana" pitchFamily="34" charset="0"/>
                <a:ea typeface="Verdana" pitchFamily="34" charset="0"/>
                <a:cs typeface="Verdana" pitchFamily="34" charset="0"/>
              </a:rPr>
              <a:t> %</a:t>
            </a:r>
          </a:p>
          <a:p>
            <a:pPr marL="361950" indent="-180975" fontAlgn="auto">
              <a:spcBef>
                <a:spcPts val="600"/>
              </a:spcBef>
              <a:spcAft>
                <a:spcPts val="0"/>
              </a:spcAft>
              <a:buClr>
                <a:srgbClr val="CE1620"/>
              </a:buClr>
              <a:buSzPct val="130000"/>
              <a:buFont typeface="Arial" panose="020B0604020202020204" pitchFamily="34" charset="0"/>
              <a:buChar char="•"/>
              <a:tabLst>
                <a:tab pos="361950" algn="l"/>
                <a:tab pos="3338513" algn="r"/>
              </a:tabLst>
              <a:defRPr/>
            </a:pPr>
            <a:r>
              <a:rPr lang="de-DE" sz="1350" kern="0" dirty="0">
                <a:solidFill>
                  <a:sysClr val="windowText" lastClr="000000"/>
                </a:solidFill>
                <a:latin typeface="Verdana" pitchFamily="34" charset="0"/>
                <a:ea typeface="Verdana" pitchFamily="34" charset="0"/>
                <a:cs typeface="Verdana" pitchFamily="34" charset="0"/>
              </a:rPr>
              <a:t>bei  </a:t>
            </a:r>
            <a:r>
              <a:rPr lang="de-DE" sz="1350" b="1" kern="0" dirty="0">
                <a:solidFill>
                  <a:sysClr val="windowText" lastClr="000000"/>
                </a:solidFill>
                <a:latin typeface="Verdana" pitchFamily="34" charset="0"/>
                <a:ea typeface="Verdana" pitchFamily="34" charset="0"/>
                <a:cs typeface="Verdana" pitchFamily="34" charset="0"/>
              </a:rPr>
              <a:t>80 %</a:t>
            </a:r>
            <a:r>
              <a:rPr lang="de-DE" sz="1350" kern="0" dirty="0">
                <a:solidFill>
                  <a:sysClr val="windowText" lastClr="000000"/>
                </a:solidFill>
                <a:latin typeface="Verdana" pitchFamily="34" charset="0"/>
                <a:ea typeface="Verdana" pitchFamily="34" charset="0"/>
                <a:cs typeface="Verdana" pitchFamily="34" charset="0"/>
              </a:rPr>
              <a:t>  Erstattung	</a:t>
            </a:r>
            <a:r>
              <a:rPr lang="de-DE" sz="1350" b="1" dirty="0">
                <a:solidFill>
                  <a:srgbClr val="00416C"/>
                </a:solidFill>
              </a:rPr>
              <a:t>4,60</a:t>
            </a:r>
            <a:r>
              <a:rPr lang="de-DE" sz="1350" b="1" kern="0" dirty="0">
                <a:solidFill>
                  <a:srgbClr val="00416C"/>
                </a:solidFill>
                <a:latin typeface="Verdana" pitchFamily="34" charset="0"/>
                <a:ea typeface="Verdana" pitchFamily="34" charset="0"/>
                <a:cs typeface="Verdana" pitchFamily="34" charset="0"/>
              </a:rPr>
              <a:t> %</a:t>
            </a:r>
          </a:p>
          <a:p>
            <a:pPr marL="179388" indent="-179388" fontAlgn="auto">
              <a:spcBef>
                <a:spcPts val="1200"/>
              </a:spcBef>
              <a:spcAft>
                <a:spcPts val="0"/>
              </a:spcAft>
              <a:buClr>
                <a:srgbClr val="DC0A1E"/>
              </a:buClr>
              <a:buSzPct val="130000"/>
              <a:buFont typeface="Arial" panose="020B0604020202020204" pitchFamily="34" charset="0"/>
              <a:buChar char="•"/>
              <a:tabLst>
                <a:tab pos="3338513" algn="r"/>
              </a:tabLst>
              <a:defRPr/>
            </a:pPr>
            <a:r>
              <a:rPr lang="de-DE" sz="1350" kern="0" dirty="0">
                <a:solidFill>
                  <a:sysClr val="windowText" lastClr="000000"/>
                </a:solidFill>
                <a:latin typeface="Verdana" pitchFamily="34" charset="0"/>
                <a:ea typeface="Verdana" pitchFamily="34" charset="0"/>
                <a:cs typeface="Verdana" pitchFamily="34" charset="0"/>
              </a:rPr>
              <a:t>Umlage 2 (Mutterschaft)</a:t>
            </a:r>
          </a:p>
          <a:p>
            <a:pPr marL="361950" indent="-180975" fontAlgn="auto">
              <a:spcBef>
                <a:spcPts val="600"/>
              </a:spcBef>
              <a:spcAft>
                <a:spcPts val="0"/>
              </a:spcAft>
              <a:buClr>
                <a:srgbClr val="CE1620"/>
              </a:buClr>
              <a:buSzPct val="130000"/>
              <a:buFont typeface="Arial" panose="020B0604020202020204" pitchFamily="34" charset="0"/>
              <a:buChar char="•"/>
              <a:tabLst>
                <a:tab pos="361950" algn="l"/>
                <a:tab pos="3338513" algn="r"/>
              </a:tabLst>
              <a:defRPr/>
            </a:pPr>
            <a:r>
              <a:rPr lang="de-DE" sz="1350" kern="0" dirty="0">
                <a:solidFill>
                  <a:sysClr val="windowText" lastClr="000000"/>
                </a:solidFill>
                <a:latin typeface="Verdana" pitchFamily="34" charset="0"/>
                <a:ea typeface="Verdana" pitchFamily="34" charset="0"/>
                <a:cs typeface="Verdana" pitchFamily="34" charset="0"/>
              </a:rPr>
              <a:t>bei </a:t>
            </a:r>
            <a:r>
              <a:rPr lang="de-DE" sz="1350" b="1" kern="0" dirty="0">
                <a:solidFill>
                  <a:sysClr val="windowText" lastClr="000000"/>
                </a:solidFill>
                <a:latin typeface="Verdana" pitchFamily="34" charset="0"/>
                <a:ea typeface="Verdana" pitchFamily="34" charset="0"/>
                <a:cs typeface="Verdana" pitchFamily="34" charset="0"/>
              </a:rPr>
              <a:t>100 %</a:t>
            </a:r>
            <a:r>
              <a:rPr lang="de-DE" sz="1350" kern="0" dirty="0">
                <a:solidFill>
                  <a:sysClr val="windowText" lastClr="000000"/>
                </a:solidFill>
                <a:latin typeface="Verdana" pitchFamily="34" charset="0"/>
                <a:ea typeface="Verdana" pitchFamily="34" charset="0"/>
                <a:cs typeface="Verdana" pitchFamily="34" charset="0"/>
              </a:rPr>
              <a:t>  Erstattung	</a:t>
            </a:r>
            <a:r>
              <a:rPr lang="de-DE" sz="1350" b="1" kern="0" dirty="0">
                <a:solidFill>
                  <a:srgbClr val="00416C"/>
                </a:solidFill>
                <a:latin typeface="Verdana" pitchFamily="34" charset="0"/>
                <a:ea typeface="Verdana" pitchFamily="34" charset="0"/>
                <a:cs typeface="Verdana" pitchFamily="34" charset="0"/>
              </a:rPr>
              <a:t>0,50 %</a:t>
            </a:r>
          </a:p>
          <a:p>
            <a:pPr marL="179388" indent="-179388" fontAlgn="auto">
              <a:spcBef>
                <a:spcPts val="1200"/>
              </a:spcBef>
              <a:spcAft>
                <a:spcPts val="0"/>
              </a:spcAft>
              <a:buClr>
                <a:srgbClr val="DC0A1E"/>
              </a:buClr>
              <a:buSzPct val="130000"/>
              <a:buFont typeface="Arial" panose="020B0604020202020204" pitchFamily="34" charset="0"/>
              <a:buChar char="•"/>
              <a:tabLst>
                <a:tab pos="3338513" algn="r"/>
              </a:tabLst>
              <a:defRPr/>
            </a:pPr>
            <a:r>
              <a:rPr lang="de-DE" sz="1350" kern="0" dirty="0">
                <a:solidFill>
                  <a:sysClr val="windowText" lastClr="000000"/>
                </a:solidFill>
                <a:latin typeface="Verdana" pitchFamily="34" charset="0"/>
                <a:ea typeface="Verdana" pitchFamily="34" charset="0"/>
                <a:cs typeface="Verdana" pitchFamily="34" charset="0"/>
              </a:rPr>
              <a:t>Insolvenzgeldumlage           </a:t>
            </a:r>
            <a:r>
              <a:rPr lang="de-DE" sz="1350" b="1" kern="0" dirty="0">
                <a:solidFill>
                  <a:srgbClr val="00416C"/>
                </a:solidFill>
                <a:latin typeface="Verdana" pitchFamily="34" charset="0"/>
                <a:ea typeface="Verdana" pitchFamily="34" charset="0"/>
                <a:cs typeface="Verdana" pitchFamily="34" charset="0"/>
              </a:rPr>
              <a:t>0,06 %</a:t>
            </a:r>
            <a:br>
              <a:rPr lang="de-DE" sz="1350" dirty="0">
                <a:solidFill>
                  <a:srgbClr val="00416C"/>
                </a:solidFill>
              </a:rPr>
            </a:br>
            <a:endParaRPr lang="de-DE" sz="1350" dirty="0">
              <a:solidFill>
                <a:srgbClr val="00416C"/>
              </a:solidFill>
            </a:endParaRPr>
          </a:p>
          <a:p>
            <a:pPr marL="0" indent="0">
              <a:buNone/>
            </a:pPr>
            <a:endParaRPr lang="de-DE" sz="1350" dirty="0">
              <a:solidFill>
                <a:srgbClr val="00416C"/>
              </a:solidFill>
            </a:endParaRPr>
          </a:p>
        </p:txBody>
      </p:sp>
      <p:sp>
        <p:nvSpPr>
          <p:cNvPr id="8" name="Textplatzhalter 7">
            <a:extLst>
              <a:ext uri="{FF2B5EF4-FFF2-40B4-BE49-F238E27FC236}">
                <a16:creationId xmlns:a16="http://schemas.microsoft.com/office/drawing/2014/main" id="{B451CA5E-0D9D-4D1F-B3A7-1675D889B60B}"/>
              </a:ext>
            </a:extLst>
          </p:cNvPr>
          <p:cNvSpPr>
            <a:spLocks noGrp="1"/>
          </p:cNvSpPr>
          <p:nvPr>
            <p:ph type="body" sz="quarter" idx="15"/>
          </p:nvPr>
        </p:nvSpPr>
        <p:spPr/>
        <p:txBody>
          <a:bodyPr/>
          <a:lstStyle/>
          <a:p>
            <a:r>
              <a:rPr lang="de-DE" b="0" spc="8" dirty="0"/>
              <a:t>Beitragssätze</a:t>
            </a:r>
            <a:endParaRPr lang="de-DE" dirty="0"/>
          </a:p>
        </p:txBody>
      </p:sp>
      <p:sp>
        <p:nvSpPr>
          <p:cNvPr id="5" name="Fußzeilenplatzhalter 4">
            <a:extLst>
              <a:ext uri="{FF2B5EF4-FFF2-40B4-BE49-F238E27FC236}">
                <a16:creationId xmlns:a16="http://schemas.microsoft.com/office/drawing/2014/main" id="{F126D435-0F31-45AB-A09F-BBF1775D8634}"/>
              </a:ext>
            </a:extLst>
          </p:cNvPr>
          <p:cNvSpPr>
            <a:spLocks noGrp="1"/>
          </p:cNvSpPr>
          <p:nvPr>
            <p:ph type="ftr" sz="quarter" idx="16"/>
          </p:nvPr>
        </p:nvSpPr>
        <p:spPr/>
        <p:txBody>
          <a:bodyPr/>
          <a:lstStyle/>
          <a:p>
            <a:r>
              <a:rPr lang="de-DE"/>
              <a:t>Alles Wichtige für das Jahr 2023</a:t>
            </a:r>
            <a:endParaRPr lang="de-DE" dirty="0"/>
          </a:p>
        </p:txBody>
      </p:sp>
      <p:sp>
        <p:nvSpPr>
          <p:cNvPr id="6" name="Foliennummernplatzhalter 5">
            <a:extLst>
              <a:ext uri="{FF2B5EF4-FFF2-40B4-BE49-F238E27FC236}">
                <a16:creationId xmlns:a16="http://schemas.microsoft.com/office/drawing/2014/main" id="{8A56B324-52AC-4670-8D33-9930B00BAF63}"/>
              </a:ext>
            </a:extLst>
          </p:cNvPr>
          <p:cNvSpPr>
            <a:spLocks noGrp="1"/>
          </p:cNvSpPr>
          <p:nvPr>
            <p:ph type="sldNum" sz="quarter" idx="17"/>
          </p:nvPr>
        </p:nvSpPr>
        <p:spPr/>
        <p:txBody>
          <a:bodyPr/>
          <a:lstStyle/>
          <a:p>
            <a:fld id="{BE799682-1F0A-4BE5-A402-BB0EBC4D5055}" type="slidenum">
              <a:rPr lang="de-DE" smtClean="0"/>
              <a:pPr/>
              <a:t>45</a:t>
            </a:fld>
            <a:endParaRPr lang="de-DE" dirty="0"/>
          </a:p>
        </p:txBody>
      </p:sp>
    </p:spTree>
    <p:extLst>
      <p:ext uri="{BB962C8B-B14F-4D97-AF65-F5344CB8AC3E}">
        <p14:creationId xmlns:p14="http://schemas.microsoft.com/office/powerpoint/2010/main" val="547020151"/>
      </p:ext>
    </p:extLst>
  </p:cSld>
  <p:clrMapOvr>
    <a:masterClrMapping/>
  </p:clrMapOvr>
  <p:transition advClick="0" advTm="600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5">
            <a:extLst>
              <a:ext uri="{FF2B5EF4-FFF2-40B4-BE49-F238E27FC236}">
                <a16:creationId xmlns:a16="http://schemas.microsoft.com/office/drawing/2014/main" id="{70DDC8F4-C5A2-4C1A-AA3B-79466688E98D}"/>
              </a:ext>
            </a:extLst>
          </p:cNvPr>
          <p:cNvSpPr>
            <a:spLocks noGrp="1"/>
          </p:cNvSpPr>
          <p:nvPr>
            <p:ph type="title"/>
          </p:nvPr>
        </p:nvSpPr>
        <p:spPr/>
        <p:txBody>
          <a:bodyPr/>
          <a:lstStyle/>
          <a:p>
            <a:r>
              <a:rPr lang="de-DE" spc="8" dirty="0"/>
              <a:t>Rechengrößen, Grenzwerte, Fälligkeit 2023</a:t>
            </a:r>
            <a:endParaRPr lang="de-DE" dirty="0"/>
          </a:p>
        </p:txBody>
      </p:sp>
      <p:sp>
        <p:nvSpPr>
          <p:cNvPr id="3" name="Inhaltsplatzhalter 2">
            <a:extLst>
              <a:ext uri="{FF2B5EF4-FFF2-40B4-BE49-F238E27FC236}">
                <a16:creationId xmlns:a16="http://schemas.microsoft.com/office/drawing/2014/main" id="{BAEE7B0F-BBBA-4B5B-BC5D-B33BF5AC13FB}"/>
              </a:ext>
            </a:extLst>
          </p:cNvPr>
          <p:cNvSpPr>
            <a:spLocks noGrp="1"/>
          </p:cNvSpPr>
          <p:nvPr>
            <p:ph sz="quarter" idx="13"/>
          </p:nvPr>
        </p:nvSpPr>
        <p:spPr/>
        <p:txBody>
          <a:bodyPr/>
          <a:lstStyle/>
          <a:p>
            <a:pPr marL="0" indent="0">
              <a:lnSpc>
                <a:spcPts val="1650"/>
              </a:lnSpc>
              <a:spcBef>
                <a:spcPts val="900"/>
              </a:spcBef>
              <a:buSzPct val="130000"/>
              <a:buNone/>
            </a:pPr>
            <a:r>
              <a:rPr lang="de-DE" altLang="de-DE" sz="1400" b="1" dirty="0"/>
              <a:t>Abgabe- und Fälligkeitstermine im Jahr 2023 (hkk)</a:t>
            </a:r>
            <a:endParaRPr lang="de-DE" altLang="de-DE" sz="1400" b="1" baseline="30000" dirty="0"/>
          </a:p>
        </p:txBody>
      </p:sp>
      <p:sp>
        <p:nvSpPr>
          <p:cNvPr id="8" name="Textplatzhalter 7">
            <a:extLst>
              <a:ext uri="{FF2B5EF4-FFF2-40B4-BE49-F238E27FC236}">
                <a16:creationId xmlns:a16="http://schemas.microsoft.com/office/drawing/2014/main" id="{B451CA5E-0D9D-4D1F-B3A7-1675D889B60B}"/>
              </a:ext>
            </a:extLst>
          </p:cNvPr>
          <p:cNvSpPr>
            <a:spLocks noGrp="1"/>
          </p:cNvSpPr>
          <p:nvPr>
            <p:ph type="body" sz="quarter" idx="14"/>
          </p:nvPr>
        </p:nvSpPr>
        <p:spPr/>
        <p:txBody>
          <a:bodyPr/>
          <a:lstStyle/>
          <a:p>
            <a:r>
              <a:rPr lang="de-DE" b="0" spc="8" dirty="0"/>
              <a:t>Fälligkeit 2023</a:t>
            </a:r>
            <a:endParaRPr lang="de-DE" dirty="0"/>
          </a:p>
        </p:txBody>
      </p:sp>
      <p:sp>
        <p:nvSpPr>
          <p:cNvPr id="5" name="Fußzeilenplatzhalter 4">
            <a:extLst>
              <a:ext uri="{FF2B5EF4-FFF2-40B4-BE49-F238E27FC236}">
                <a16:creationId xmlns:a16="http://schemas.microsoft.com/office/drawing/2014/main" id="{F126D435-0F31-45AB-A09F-BBF1775D8634}"/>
              </a:ext>
            </a:extLst>
          </p:cNvPr>
          <p:cNvSpPr>
            <a:spLocks noGrp="1"/>
          </p:cNvSpPr>
          <p:nvPr>
            <p:ph type="ftr" sz="quarter" idx="15"/>
          </p:nvPr>
        </p:nvSpPr>
        <p:spPr/>
        <p:txBody>
          <a:bodyPr/>
          <a:lstStyle/>
          <a:p>
            <a:r>
              <a:rPr lang="de-DE"/>
              <a:t>Alles Wichtige für das Jahr 2023</a:t>
            </a:r>
            <a:endParaRPr lang="de-DE" dirty="0"/>
          </a:p>
        </p:txBody>
      </p:sp>
      <p:sp>
        <p:nvSpPr>
          <p:cNvPr id="6" name="Foliennummernplatzhalter 5">
            <a:extLst>
              <a:ext uri="{FF2B5EF4-FFF2-40B4-BE49-F238E27FC236}">
                <a16:creationId xmlns:a16="http://schemas.microsoft.com/office/drawing/2014/main" id="{8A56B324-52AC-4670-8D33-9930B00BAF63}"/>
              </a:ext>
            </a:extLst>
          </p:cNvPr>
          <p:cNvSpPr>
            <a:spLocks noGrp="1"/>
          </p:cNvSpPr>
          <p:nvPr>
            <p:ph type="sldNum" sz="quarter" idx="16"/>
          </p:nvPr>
        </p:nvSpPr>
        <p:spPr/>
        <p:txBody>
          <a:bodyPr/>
          <a:lstStyle/>
          <a:p>
            <a:fld id="{BE799682-1F0A-4BE5-A402-BB0EBC4D5055}" type="slidenum">
              <a:rPr lang="de-DE" smtClean="0"/>
              <a:pPr/>
              <a:t>46</a:t>
            </a:fld>
            <a:endParaRPr lang="de-DE" dirty="0"/>
          </a:p>
        </p:txBody>
      </p:sp>
      <p:grpSp>
        <p:nvGrpSpPr>
          <p:cNvPr id="9" name="Gruppieren 8">
            <a:extLst>
              <a:ext uri="{FF2B5EF4-FFF2-40B4-BE49-F238E27FC236}">
                <a16:creationId xmlns:a16="http://schemas.microsoft.com/office/drawing/2014/main" id="{96027062-8F59-4302-9950-C918664F8439}"/>
              </a:ext>
            </a:extLst>
          </p:cNvPr>
          <p:cNvGrpSpPr/>
          <p:nvPr/>
        </p:nvGrpSpPr>
        <p:grpSpPr>
          <a:xfrm>
            <a:off x="467544" y="1635646"/>
            <a:ext cx="6408738" cy="1332000"/>
            <a:chOff x="891340" y="1984028"/>
            <a:chExt cx="6408738" cy="1439863"/>
          </a:xfrm>
        </p:grpSpPr>
        <p:sp>
          <p:nvSpPr>
            <p:cNvPr id="10" name="Text Box 11">
              <a:extLst>
                <a:ext uri="{FF2B5EF4-FFF2-40B4-BE49-F238E27FC236}">
                  <a16:creationId xmlns:a16="http://schemas.microsoft.com/office/drawing/2014/main" id="{75022805-DA52-4F66-9CF5-1D65DE2FC8BA}"/>
                </a:ext>
              </a:extLst>
            </p:cNvPr>
            <p:cNvSpPr txBox="1">
              <a:spLocks noChangeArrowheads="1"/>
            </p:cNvSpPr>
            <p:nvPr/>
          </p:nvSpPr>
          <p:spPr bwMode="auto">
            <a:xfrm>
              <a:off x="891340" y="1984028"/>
              <a:ext cx="6408738" cy="1439863"/>
            </a:xfrm>
            <a:prstGeom prst="rect">
              <a:avLst/>
            </a:prstGeom>
            <a:solidFill>
              <a:srgbClr val="DDDDDD">
                <a:alpha val="74901"/>
              </a:srgbClr>
            </a:solidFill>
            <a:ln w="19050">
              <a:solidFill>
                <a:srgbClr val="00407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lnSpc>
                  <a:spcPct val="120000"/>
                </a:lnSpc>
              </a:pPr>
              <a:r>
                <a:rPr lang="de-DE" altLang="de-DE" sz="1300" b="1" dirty="0">
                  <a:latin typeface="Verdana" pitchFamily="34" charset="0"/>
                  <a:ea typeface="Verdana" pitchFamily="34" charset="0"/>
                  <a:cs typeface="Verdana" pitchFamily="34" charset="0"/>
                </a:rPr>
                <a:t>Eingang</a:t>
              </a:r>
            </a:p>
            <a:p>
              <a:pPr eaLnBrk="1" hangingPunct="1">
                <a:lnSpc>
                  <a:spcPct val="120000"/>
                </a:lnSpc>
              </a:pPr>
              <a:r>
                <a:rPr lang="de-DE" altLang="de-DE" sz="1300" b="1" dirty="0">
                  <a:latin typeface="Verdana" pitchFamily="34" charset="0"/>
                  <a:ea typeface="Verdana" pitchFamily="34" charset="0"/>
                  <a:cs typeface="Verdana" pitchFamily="34" charset="0"/>
                </a:rPr>
                <a:t>Beitrags-</a:t>
              </a:r>
            </a:p>
            <a:p>
              <a:pPr eaLnBrk="1" hangingPunct="1">
                <a:lnSpc>
                  <a:spcPct val="120000"/>
                </a:lnSpc>
              </a:pPr>
              <a:r>
                <a:rPr lang="de-DE" altLang="de-DE" sz="1300" b="1" dirty="0" err="1">
                  <a:latin typeface="Verdana" pitchFamily="34" charset="0"/>
                  <a:ea typeface="Verdana" pitchFamily="34" charset="0"/>
                  <a:cs typeface="Verdana" pitchFamily="34" charset="0"/>
                </a:rPr>
                <a:t>nachweis</a:t>
              </a:r>
              <a:endParaRPr lang="de-DE" altLang="de-DE" sz="1300" b="1" dirty="0">
                <a:latin typeface="Verdana" pitchFamily="34" charset="0"/>
                <a:ea typeface="Verdana" pitchFamily="34" charset="0"/>
                <a:cs typeface="Verdana" pitchFamily="34" charset="0"/>
              </a:endParaRPr>
            </a:p>
            <a:p>
              <a:pPr eaLnBrk="1" hangingPunct="1"/>
              <a:endParaRPr lang="de-DE" altLang="de-DE" sz="1500" b="1" dirty="0">
                <a:latin typeface="Verdana" pitchFamily="34" charset="0"/>
                <a:ea typeface="Verdana" pitchFamily="34" charset="0"/>
                <a:cs typeface="Verdana" pitchFamily="34" charset="0"/>
              </a:endParaRPr>
            </a:p>
            <a:p>
              <a:pPr eaLnBrk="1" hangingPunct="1"/>
              <a:endParaRPr lang="de-DE" altLang="de-DE" sz="1500" b="1" dirty="0">
                <a:latin typeface="Verdana" pitchFamily="34" charset="0"/>
                <a:ea typeface="Verdana" pitchFamily="34" charset="0"/>
                <a:cs typeface="Verdana" pitchFamily="34" charset="0"/>
              </a:endParaRPr>
            </a:p>
            <a:p>
              <a:pPr eaLnBrk="1" hangingPunct="1"/>
              <a:endParaRPr lang="de-DE" altLang="de-DE" sz="1500" b="1" dirty="0">
                <a:latin typeface="Verdana" pitchFamily="34" charset="0"/>
                <a:ea typeface="Verdana" pitchFamily="34" charset="0"/>
                <a:cs typeface="Verdana" pitchFamily="34" charset="0"/>
              </a:endParaRPr>
            </a:p>
          </p:txBody>
        </p:sp>
        <p:sp>
          <p:nvSpPr>
            <p:cNvPr id="11" name="Text Box 12">
              <a:extLst>
                <a:ext uri="{FF2B5EF4-FFF2-40B4-BE49-F238E27FC236}">
                  <a16:creationId xmlns:a16="http://schemas.microsoft.com/office/drawing/2014/main" id="{FD538027-385D-45B7-AC6B-2ABFCA249211}"/>
                </a:ext>
              </a:extLst>
            </p:cNvPr>
            <p:cNvSpPr txBox="1">
              <a:spLocks noChangeArrowheads="1"/>
            </p:cNvSpPr>
            <p:nvPr/>
          </p:nvSpPr>
          <p:spPr bwMode="auto">
            <a:xfrm>
              <a:off x="2340842" y="2136201"/>
              <a:ext cx="620713" cy="523150"/>
            </a:xfrm>
            <a:prstGeom prst="rect">
              <a:avLst/>
            </a:prstGeom>
            <a:noFill/>
            <a:ln w="9525">
              <a:solidFill>
                <a:srgbClr val="00407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r>
                <a:rPr lang="de-DE" altLang="de-DE" sz="1100" spc="-100" dirty="0">
                  <a:latin typeface="Verdana" pitchFamily="34" charset="0"/>
                  <a:ea typeface="Verdana" pitchFamily="34" charset="0"/>
                  <a:cs typeface="Verdana" pitchFamily="34" charset="0"/>
                </a:rPr>
                <a:t>Jan.</a:t>
              </a:r>
            </a:p>
            <a:p>
              <a:pPr algn="ctr" eaLnBrk="1" hangingPunct="1"/>
              <a:r>
                <a:rPr lang="de-DE" altLang="de-DE" sz="1100" b="1" spc="-100" dirty="0">
                  <a:latin typeface="Verdana" pitchFamily="34" charset="0"/>
                  <a:ea typeface="Verdana" pitchFamily="34" charset="0"/>
                  <a:cs typeface="Verdana" pitchFamily="34" charset="0"/>
                </a:rPr>
                <a:t>25.</a:t>
              </a:r>
            </a:p>
          </p:txBody>
        </p:sp>
        <p:sp>
          <p:nvSpPr>
            <p:cNvPr id="12" name="Text Box 13">
              <a:extLst>
                <a:ext uri="{FF2B5EF4-FFF2-40B4-BE49-F238E27FC236}">
                  <a16:creationId xmlns:a16="http://schemas.microsoft.com/office/drawing/2014/main" id="{1C5E104D-96FD-463A-BA64-21183B520B98}"/>
                </a:ext>
              </a:extLst>
            </p:cNvPr>
            <p:cNvSpPr txBox="1">
              <a:spLocks noChangeArrowheads="1"/>
            </p:cNvSpPr>
            <p:nvPr/>
          </p:nvSpPr>
          <p:spPr bwMode="auto">
            <a:xfrm>
              <a:off x="3167930" y="2136201"/>
              <a:ext cx="619125" cy="523150"/>
            </a:xfrm>
            <a:prstGeom prst="rect">
              <a:avLst/>
            </a:prstGeom>
            <a:noFill/>
            <a:ln w="9525">
              <a:solidFill>
                <a:srgbClr val="00407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r>
                <a:rPr lang="de-DE" altLang="de-DE" sz="1100" spc="-100" dirty="0">
                  <a:latin typeface="Verdana" pitchFamily="34" charset="0"/>
                  <a:ea typeface="Verdana" pitchFamily="34" charset="0"/>
                  <a:cs typeface="Verdana" pitchFamily="34" charset="0"/>
                </a:rPr>
                <a:t>Feb.</a:t>
              </a:r>
            </a:p>
            <a:p>
              <a:pPr algn="ctr" eaLnBrk="1" hangingPunct="1"/>
              <a:r>
                <a:rPr lang="de-DE" altLang="de-DE" sz="1100" b="1" spc="-100" dirty="0">
                  <a:latin typeface="Verdana" pitchFamily="34" charset="0"/>
                  <a:ea typeface="Verdana" pitchFamily="34" charset="0"/>
                  <a:cs typeface="Verdana" pitchFamily="34" charset="0"/>
                </a:rPr>
                <a:t>22.</a:t>
              </a:r>
            </a:p>
          </p:txBody>
        </p:sp>
        <p:sp>
          <p:nvSpPr>
            <p:cNvPr id="13" name="Text Box 14">
              <a:extLst>
                <a:ext uri="{FF2B5EF4-FFF2-40B4-BE49-F238E27FC236}">
                  <a16:creationId xmlns:a16="http://schemas.microsoft.com/office/drawing/2014/main" id="{BF2BB4F4-2D0A-445C-AFAC-6CC76CAB07F3}"/>
                </a:ext>
              </a:extLst>
            </p:cNvPr>
            <p:cNvSpPr txBox="1">
              <a:spLocks noChangeArrowheads="1"/>
            </p:cNvSpPr>
            <p:nvPr/>
          </p:nvSpPr>
          <p:spPr bwMode="auto">
            <a:xfrm>
              <a:off x="3995017" y="2136201"/>
              <a:ext cx="620713" cy="523150"/>
            </a:xfrm>
            <a:prstGeom prst="rect">
              <a:avLst/>
            </a:prstGeom>
            <a:solidFill>
              <a:schemeClr val="bg1">
                <a:alpha val="25098"/>
              </a:schemeClr>
            </a:solidFill>
            <a:ln w="9525">
              <a:solidFill>
                <a:srgbClr val="00407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r>
                <a:rPr lang="de-DE" altLang="de-DE" sz="1100" spc="-100" dirty="0">
                  <a:latin typeface="Verdana" pitchFamily="34" charset="0"/>
                  <a:ea typeface="Verdana" pitchFamily="34" charset="0"/>
                  <a:cs typeface="Verdana" pitchFamily="34" charset="0"/>
                </a:rPr>
                <a:t>März</a:t>
              </a:r>
            </a:p>
            <a:p>
              <a:pPr algn="ctr" eaLnBrk="1" hangingPunct="1"/>
              <a:r>
                <a:rPr lang="de-DE" altLang="de-DE" sz="1100" b="1" spc="-100" dirty="0">
                  <a:latin typeface="Verdana" pitchFamily="34" charset="0"/>
                  <a:ea typeface="Verdana" pitchFamily="34" charset="0"/>
                  <a:cs typeface="Verdana" pitchFamily="34" charset="0"/>
                </a:rPr>
                <a:t>27.</a:t>
              </a:r>
            </a:p>
          </p:txBody>
        </p:sp>
        <p:sp>
          <p:nvSpPr>
            <p:cNvPr id="14" name="Text Box 15">
              <a:extLst>
                <a:ext uri="{FF2B5EF4-FFF2-40B4-BE49-F238E27FC236}">
                  <a16:creationId xmlns:a16="http://schemas.microsoft.com/office/drawing/2014/main" id="{A68EDE78-02BE-41BC-87CD-21FB74B46D21}"/>
                </a:ext>
              </a:extLst>
            </p:cNvPr>
            <p:cNvSpPr txBox="1">
              <a:spLocks noChangeArrowheads="1"/>
            </p:cNvSpPr>
            <p:nvPr/>
          </p:nvSpPr>
          <p:spPr bwMode="auto">
            <a:xfrm>
              <a:off x="4823692" y="2136201"/>
              <a:ext cx="619125" cy="523150"/>
            </a:xfrm>
            <a:prstGeom prst="rect">
              <a:avLst/>
            </a:prstGeom>
            <a:solidFill>
              <a:schemeClr val="bg1">
                <a:alpha val="25098"/>
              </a:schemeClr>
            </a:solidFill>
            <a:ln w="9525">
              <a:solidFill>
                <a:srgbClr val="00407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r>
                <a:rPr lang="de-DE" altLang="de-DE" sz="1100" spc="-100" dirty="0">
                  <a:latin typeface="Verdana" pitchFamily="34" charset="0"/>
                  <a:ea typeface="Verdana" pitchFamily="34" charset="0"/>
                  <a:cs typeface="Verdana" pitchFamily="34" charset="0"/>
                </a:rPr>
                <a:t>April</a:t>
              </a:r>
            </a:p>
            <a:p>
              <a:pPr algn="ctr" eaLnBrk="1" hangingPunct="1"/>
              <a:r>
                <a:rPr lang="de-DE" altLang="de-DE" sz="1100" b="1" spc="-100" dirty="0">
                  <a:latin typeface="Verdana" pitchFamily="34" charset="0"/>
                  <a:ea typeface="Verdana" pitchFamily="34" charset="0"/>
                  <a:cs typeface="Verdana" pitchFamily="34" charset="0"/>
                </a:rPr>
                <a:t>24.</a:t>
              </a:r>
            </a:p>
          </p:txBody>
        </p:sp>
        <p:sp>
          <p:nvSpPr>
            <p:cNvPr id="15" name="Text Box 16">
              <a:extLst>
                <a:ext uri="{FF2B5EF4-FFF2-40B4-BE49-F238E27FC236}">
                  <a16:creationId xmlns:a16="http://schemas.microsoft.com/office/drawing/2014/main" id="{46E662F6-32DB-45C2-B6CA-4D8B015B5B21}"/>
                </a:ext>
              </a:extLst>
            </p:cNvPr>
            <p:cNvSpPr txBox="1">
              <a:spLocks noChangeArrowheads="1"/>
            </p:cNvSpPr>
            <p:nvPr/>
          </p:nvSpPr>
          <p:spPr bwMode="auto">
            <a:xfrm>
              <a:off x="5647605" y="2136201"/>
              <a:ext cx="619125" cy="523150"/>
            </a:xfrm>
            <a:prstGeom prst="rect">
              <a:avLst/>
            </a:prstGeom>
            <a:solidFill>
              <a:schemeClr val="bg1">
                <a:alpha val="25098"/>
              </a:schemeClr>
            </a:solidFill>
            <a:ln w="9525">
              <a:solidFill>
                <a:srgbClr val="00407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r>
                <a:rPr lang="de-DE" altLang="de-DE" sz="1100" spc="-100" dirty="0">
                  <a:latin typeface="Verdana" pitchFamily="34" charset="0"/>
                  <a:ea typeface="Verdana" pitchFamily="34" charset="0"/>
                  <a:cs typeface="Verdana" pitchFamily="34" charset="0"/>
                </a:rPr>
                <a:t>Mai</a:t>
              </a:r>
            </a:p>
            <a:p>
              <a:pPr algn="ctr" eaLnBrk="1" hangingPunct="1"/>
              <a:r>
                <a:rPr lang="de-DE" altLang="de-DE" sz="1100" b="1" kern="800" spc="-160" dirty="0">
                  <a:latin typeface="Verdana" pitchFamily="34" charset="0"/>
                  <a:ea typeface="Verdana" pitchFamily="34" charset="0"/>
                  <a:cs typeface="Verdana" pitchFamily="34" charset="0"/>
                </a:rPr>
                <a:t>24.</a:t>
              </a:r>
            </a:p>
          </p:txBody>
        </p:sp>
        <p:sp>
          <p:nvSpPr>
            <p:cNvPr id="16" name="Text Box 17">
              <a:extLst>
                <a:ext uri="{FF2B5EF4-FFF2-40B4-BE49-F238E27FC236}">
                  <a16:creationId xmlns:a16="http://schemas.microsoft.com/office/drawing/2014/main" id="{8F9483D7-0163-4E02-9C62-2E289ADB1F46}"/>
                </a:ext>
              </a:extLst>
            </p:cNvPr>
            <p:cNvSpPr txBox="1">
              <a:spLocks noChangeArrowheads="1"/>
            </p:cNvSpPr>
            <p:nvPr/>
          </p:nvSpPr>
          <p:spPr bwMode="auto">
            <a:xfrm>
              <a:off x="6474692" y="2136201"/>
              <a:ext cx="620713" cy="523150"/>
            </a:xfrm>
            <a:prstGeom prst="rect">
              <a:avLst/>
            </a:prstGeom>
            <a:solidFill>
              <a:schemeClr val="bg1">
                <a:alpha val="25098"/>
              </a:schemeClr>
            </a:solidFill>
            <a:ln w="9525">
              <a:solidFill>
                <a:srgbClr val="00407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r>
                <a:rPr lang="de-DE" altLang="de-DE" sz="1100" spc="-100" dirty="0">
                  <a:latin typeface="Verdana" pitchFamily="34" charset="0"/>
                  <a:ea typeface="Verdana" pitchFamily="34" charset="0"/>
                  <a:cs typeface="Verdana" pitchFamily="34" charset="0"/>
                </a:rPr>
                <a:t>Juni</a:t>
              </a:r>
            </a:p>
            <a:p>
              <a:pPr algn="ctr" eaLnBrk="1" hangingPunct="1"/>
              <a:r>
                <a:rPr lang="de-DE" altLang="de-DE" sz="1100" b="1" spc="-100" dirty="0">
                  <a:latin typeface="Verdana" pitchFamily="34" charset="0"/>
                  <a:ea typeface="Verdana" pitchFamily="34" charset="0"/>
                  <a:cs typeface="Verdana" pitchFamily="34" charset="0"/>
                </a:rPr>
                <a:t>26.</a:t>
              </a:r>
            </a:p>
          </p:txBody>
        </p:sp>
        <p:sp>
          <p:nvSpPr>
            <p:cNvPr id="17" name="Text Box 18">
              <a:extLst>
                <a:ext uri="{FF2B5EF4-FFF2-40B4-BE49-F238E27FC236}">
                  <a16:creationId xmlns:a16="http://schemas.microsoft.com/office/drawing/2014/main" id="{754B5FBF-1C32-483D-9C03-E58537291A6B}"/>
                </a:ext>
              </a:extLst>
            </p:cNvPr>
            <p:cNvSpPr txBox="1">
              <a:spLocks noChangeArrowheads="1"/>
            </p:cNvSpPr>
            <p:nvPr/>
          </p:nvSpPr>
          <p:spPr bwMode="auto">
            <a:xfrm>
              <a:off x="2340842" y="2728339"/>
              <a:ext cx="620713" cy="523150"/>
            </a:xfrm>
            <a:prstGeom prst="rect">
              <a:avLst/>
            </a:prstGeom>
            <a:noFill/>
            <a:ln w="9525">
              <a:solidFill>
                <a:srgbClr val="00407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r>
                <a:rPr lang="de-DE" altLang="de-DE" sz="1100" spc="-100" dirty="0">
                  <a:latin typeface="Verdana" pitchFamily="34" charset="0"/>
                  <a:ea typeface="Verdana" pitchFamily="34" charset="0"/>
                  <a:cs typeface="Verdana" pitchFamily="34" charset="0"/>
                </a:rPr>
                <a:t>Juli</a:t>
              </a:r>
            </a:p>
            <a:p>
              <a:pPr algn="ctr" eaLnBrk="1" hangingPunct="1"/>
              <a:r>
                <a:rPr lang="de-DE" altLang="de-DE" sz="1100" b="1" spc="-100" dirty="0">
                  <a:latin typeface="Verdana" pitchFamily="34" charset="0"/>
                  <a:ea typeface="Verdana" pitchFamily="34" charset="0"/>
                  <a:cs typeface="Verdana" pitchFamily="34" charset="0"/>
                </a:rPr>
                <a:t>25.</a:t>
              </a:r>
            </a:p>
          </p:txBody>
        </p:sp>
        <p:sp>
          <p:nvSpPr>
            <p:cNvPr id="18" name="Text Box 19">
              <a:extLst>
                <a:ext uri="{FF2B5EF4-FFF2-40B4-BE49-F238E27FC236}">
                  <a16:creationId xmlns:a16="http://schemas.microsoft.com/office/drawing/2014/main" id="{35AC2D9A-2307-45D0-A642-4415BDF99B0C}"/>
                </a:ext>
              </a:extLst>
            </p:cNvPr>
            <p:cNvSpPr txBox="1">
              <a:spLocks noChangeArrowheads="1"/>
            </p:cNvSpPr>
            <p:nvPr/>
          </p:nvSpPr>
          <p:spPr bwMode="auto">
            <a:xfrm>
              <a:off x="3167930" y="2728339"/>
              <a:ext cx="619125" cy="484188"/>
            </a:xfrm>
            <a:prstGeom prst="rect">
              <a:avLst/>
            </a:prstGeom>
            <a:noFill/>
            <a:ln w="9525">
              <a:solidFill>
                <a:srgbClr val="00407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r>
                <a:rPr lang="de-DE" altLang="de-DE" sz="1100" spc="-100" dirty="0">
                  <a:latin typeface="Verdana" pitchFamily="34" charset="0"/>
                  <a:ea typeface="Verdana" pitchFamily="34" charset="0"/>
                  <a:cs typeface="Verdana" pitchFamily="34" charset="0"/>
                </a:rPr>
                <a:t>Aug.</a:t>
              </a:r>
            </a:p>
            <a:p>
              <a:pPr algn="ctr" eaLnBrk="1" hangingPunct="1"/>
              <a:r>
                <a:rPr lang="de-DE" altLang="de-DE" sz="1100" b="1" spc="-100" dirty="0">
                  <a:latin typeface="Verdana" pitchFamily="34" charset="0"/>
                  <a:ea typeface="Verdana" pitchFamily="34" charset="0"/>
                  <a:cs typeface="Verdana" pitchFamily="34" charset="0"/>
                </a:rPr>
                <a:t>25.</a:t>
              </a:r>
            </a:p>
          </p:txBody>
        </p:sp>
        <p:sp>
          <p:nvSpPr>
            <p:cNvPr id="19" name="Text Box 20">
              <a:extLst>
                <a:ext uri="{FF2B5EF4-FFF2-40B4-BE49-F238E27FC236}">
                  <a16:creationId xmlns:a16="http://schemas.microsoft.com/office/drawing/2014/main" id="{5D9257C1-2383-4394-B6DA-4504082E9A46}"/>
                </a:ext>
              </a:extLst>
            </p:cNvPr>
            <p:cNvSpPr txBox="1">
              <a:spLocks noChangeArrowheads="1"/>
            </p:cNvSpPr>
            <p:nvPr/>
          </p:nvSpPr>
          <p:spPr bwMode="auto">
            <a:xfrm>
              <a:off x="3995017" y="2728339"/>
              <a:ext cx="620713" cy="523150"/>
            </a:xfrm>
            <a:prstGeom prst="rect">
              <a:avLst/>
            </a:prstGeom>
            <a:noFill/>
            <a:ln w="9525">
              <a:solidFill>
                <a:srgbClr val="00407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r>
                <a:rPr lang="de-DE" altLang="de-DE" sz="1100" spc="-100" dirty="0">
                  <a:latin typeface="Verdana" pitchFamily="34" charset="0"/>
                  <a:ea typeface="Verdana" pitchFamily="34" charset="0"/>
                  <a:cs typeface="Verdana" pitchFamily="34" charset="0"/>
                </a:rPr>
                <a:t>Sept.</a:t>
              </a:r>
            </a:p>
            <a:p>
              <a:pPr algn="ctr" eaLnBrk="1" hangingPunct="1"/>
              <a:r>
                <a:rPr lang="de-DE" altLang="de-DE" sz="1100" b="1" spc="-100" dirty="0">
                  <a:latin typeface="Verdana" pitchFamily="34" charset="0"/>
                  <a:ea typeface="Verdana" pitchFamily="34" charset="0"/>
                  <a:cs typeface="Verdana" pitchFamily="34" charset="0"/>
                </a:rPr>
                <a:t>25.</a:t>
              </a:r>
            </a:p>
          </p:txBody>
        </p:sp>
        <p:sp>
          <p:nvSpPr>
            <p:cNvPr id="20" name="Text Box 21">
              <a:extLst>
                <a:ext uri="{FF2B5EF4-FFF2-40B4-BE49-F238E27FC236}">
                  <a16:creationId xmlns:a16="http://schemas.microsoft.com/office/drawing/2014/main" id="{DF222564-0E94-4733-B07F-14AF14921B26}"/>
                </a:ext>
              </a:extLst>
            </p:cNvPr>
            <p:cNvSpPr txBox="1">
              <a:spLocks noChangeArrowheads="1"/>
            </p:cNvSpPr>
            <p:nvPr/>
          </p:nvSpPr>
          <p:spPr bwMode="auto">
            <a:xfrm>
              <a:off x="4823692" y="2728339"/>
              <a:ext cx="619125" cy="517525"/>
            </a:xfrm>
            <a:prstGeom prst="rect">
              <a:avLst/>
            </a:prstGeom>
            <a:noFill/>
            <a:ln w="9525">
              <a:solidFill>
                <a:srgbClr val="00407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r>
                <a:rPr lang="de-DE" altLang="de-DE" sz="1100" spc="-100" dirty="0">
                  <a:latin typeface="Verdana" pitchFamily="34" charset="0"/>
                  <a:ea typeface="Verdana" pitchFamily="34" charset="0"/>
                  <a:cs typeface="Verdana" pitchFamily="34" charset="0"/>
                </a:rPr>
                <a:t>Okt.</a:t>
              </a:r>
            </a:p>
            <a:p>
              <a:pPr algn="ctr" eaLnBrk="1" hangingPunct="1"/>
              <a:r>
                <a:rPr lang="de-DE" altLang="de-DE" sz="1100" b="1" kern="800" spc="-160" dirty="0">
                  <a:latin typeface="Verdana" pitchFamily="34" charset="0"/>
                  <a:ea typeface="Verdana" pitchFamily="34" charset="0"/>
                  <a:cs typeface="Verdana" pitchFamily="34" charset="0"/>
                </a:rPr>
                <a:t>24.</a:t>
              </a:r>
            </a:p>
          </p:txBody>
        </p:sp>
        <p:sp>
          <p:nvSpPr>
            <p:cNvPr id="21" name="Text Box 22">
              <a:extLst>
                <a:ext uri="{FF2B5EF4-FFF2-40B4-BE49-F238E27FC236}">
                  <a16:creationId xmlns:a16="http://schemas.microsoft.com/office/drawing/2014/main" id="{1D3E382C-061F-4E97-B491-FB4DBDDBB9BD}"/>
                </a:ext>
              </a:extLst>
            </p:cNvPr>
            <p:cNvSpPr txBox="1">
              <a:spLocks noChangeArrowheads="1"/>
            </p:cNvSpPr>
            <p:nvPr/>
          </p:nvSpPr>
          <p:spPr bwMode="auto">
            <a:xfrm>
              <a:off x="5647605" y="2728339"/>
              <a:ext cx="619125" cy="484188"/>
            </a:xfrm>
            <a:prstGeom prst="rect">
              <a:avLst/>
            </a:prstGeom>
            <a:noFill/>
            <a:ln w="9525">
              <a:solidFill>
                <a:srgbClr val="00407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r>
                <a:rPr lang="de-DE" altLang="de-DE" sz="1100" spc="-100" dirty="0">
                  <a:latin typeface="Verdana" pitchFamily="34" charset="0"/>
                  <a:ea typeface="Verdana" pitchFamily="34" charset="0"/>
                  <a:cs typeface="Verdana" pitchFamily="34" charset="0"/>
                </a:rPr>
                <a:t>Nov.</a:t>
              </a:r>
            </a:p>
            <a:p>
              <a:pPr algn="ctr" eaLnBrk="1" hangingPunct="1"/>
              <a:r>
                <a:rPr lang="de-DE" altLang="de-DE" sz="1100" b="1" spc="-100" dirty="0">
                  <a:latin typeface="Verdana" pitchFamily="34" charset="0"/>
                  <a:ea typeface="Verdana" pitchFamily="34" charset="0"/>
                  <a:cs typeface="Verdana" pitchFamily="34" charset="0"/>
                </a:rPr>
                <a:t>24.</a:t>
              </a:r>
            </a:p>
          </p:txBody>
        </p:sp>
        <p:sp>
          <p:nvSpPr>
            <p:cNvPr id="22" name="Text Box 23">
              <a:extLst>
                <a:ext uri="{FF2B5EF4-FFF2-40B4-BE49-F238E27FC236}">
                  <a16:creationId xmlns:a16="http://schemas.microsoft.com/office/drawing/2014/main" id="{DA095FFB-F86D-408F-B727-71CF82436EBB}"/>
                </a:ext>
              </a:extLst>
            </p:cNvPr>
            <p:cNvSpPr txBox="1">
              <a:spLocks noChangeArrowheads="1"/>
            </p:cNvSpPr>
            <p:nvPr/>
          </p:nvSpPr>
          <p:spPr bwMode="auto">
            <a:xfrm>
              <a:off x="6474692" y="2728339"/>
              <a:ext cx="620713" cy="523150"/>
            </a:xfrm>
            <a:prstGeom prst="rect">
              <a:avLst/>
            </a:prstGeom>
            <a:noFill/>
            <a:ln w="9525">
              <a:solidFill>
                <a:srgbClr val="00407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r>
                <a:rPr lang="de-DE" altLang="de-DE" sz="1100" spc="-100" dirty="0">
                  <a:latin typeface="Verdana" pitchFamily="34" charset="0"/>
                  <a:ea typeface="Verdana" pitchFamily="34" charset="0"/>
                  <a:cs typeface="Verdana" pitchFamily="34" charset="0"/>
                </a:rPr>
                <a:t>Dez.</a:t>
              </a:r>
            </a:p>
            <a:p>
              <a:pPr algn="ctr" eaLnBrk="1" hangingPunct="1"/>
              <a:r>
                <a:rPr lang="de-DE" altLang="de-DE" sz="1100" b="1" spc="-100" dirty="0">
                  <a:latin typeface="Verdana" pitchFamily="34" charset="0"/>
                  <a:ea typeface="Verdana" pitchFamily="34" charset="0"/>
                  <a:cs typeface="Verdana" pitchFamily="34" charset="0"/>
                </a:rPr>
                <a:t>21.</a:t>
              </a:r>
            </a:p>
          </p:txBody>
        </p:sp>
      </p:grpSp>
      <p:grpSp>
        <p:nvGrpSpPr>
          <p:cNvPr id="23" name="Gruppieren 22">
            <a:extLst>
              <a:ext uri="{FF2B5EF4-FFF2-40B4-BE49-F238E27FC236}">
                <a16:creationId xmlns:a16="http://schemas.microsoft.com/office/drawing/2014/main" id="{D4E4F30F-A156-4FE5-88A0-ED593B9E133A}"/>
              </a:ext>
            </a:extLst>
          </p:cNvPr>
          <p:cNvGrpSpPr/>
          <p:nvPr/>
        </p:nvGrpSpPr>
        <p:grpSpPr>
          <a:xfrm>
            <a:off x="467544" y="3075646"/>
            <a:ext cx="6408737" cy="1332000"/>
            <a:chOff x="889753" y="3609332"/>
            <a:chExt cx="6408737" cy="1439863"/>
          </a:xfrm>
        </p:grpSpPr>
        <p:sp>
          <p:nvSpPr>
            <p:cNvPr id="24" name="Text Box 25">
              <a:extLst>
                <a:ext uri="{FF2B5EF4-FFF2-40B4-BE49-F238E27FC236}">
                  <a16:creationId xmlns:a16="http://schemas.microsoft.com/office/drawing/2014/main" id="{B4EA6B5F-131C-4E44-AAF3-B03251817A06}"/>
                </a:ext>
              </a:extLst>
            </p:cNvPr>
            <p:cNvSpPr txBox="1">
              <a:spLocks noChangeArrowheads="1"/>
            </p:cNvSpPr>
            <p:nvPr/>
          </p:nvSpPr>
          <p:spPr bwMode="auto">
            <a:xfrm>
              <a:off x="889753" y="3609332"/>
              <a:ext cx="6408737" cy="1439863"/>
            </a:xfrm>
            <a:prstGeom prst="rect">
              <a:avLst/>
            </a:prstGeom>
            <a:solidFill>
              <a:srgbClr val="DDDDDD">
                <a:alpha val="74901"/>
              </a:srgbClr>
            </a:solidFill>
            <a:ln w="19050">
              <a:solidFill>
                <a:srgbClr val="00407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lnSpc>
                  <a:spcPct val="120000"/>
                </a:lnSpc>
              </a:pPr>
              <a:r>
                <a:rPr lang="de-DE" altLang="de-DE" sz="1300" b="1" dirty="0">
                  <a:latin typeface="Verdana" pitchFamily="34" charset="0"/>
                  <a:ea typeface="Verdana" pitchFamily="34" charset="0"/>
                  <a:cs typeface="Verdana" pitchFamily="34" charset="0"/>
                </a:rPr>
                <a:t>Zahlungs-</a:t>
              </a:r>
            </a:p>
            <a:p>
              <a:pPr eaLnBrk="1" hangingPunct="1">
                <a:lnSpc>
                  <a:spcPct val="120000"/>
                </a:lnSpc>
              </a:pPr>
              <a:r>
                <a:rPr lang="de-DE" altLang="de-DE" sz="1300" b="1" dirty="0" err="1">
                  <a:latin typeface="Verdana" pitchFamily="34" charset="0"/>
                  <a:ea typeface="Verdana" pitchFamily="34" charset="0"/>
                  <a:cs typeface="Verdana" pitchFamily="34" charset="0"/>
                </a:rPr>
                <a:t>eingang</a:t>
              </a:r>
              <a:endParaRPr lang="de-DE" altLang="de-DE" sz="1300" b="1" dirty="0">
                <a:latin typeface="Verdana" pitchFamily="34" charset="0"/>
                <a:ea typeface="Verdana" pitchFamily="34" charset="0"/>
                <a:cs typeface="Verdana" pitchFamily="34" charset="0"/>
              </a:endParaRPr>
            </a:p>
            <a:p>
              <a:pPr eaLnBrk="1" hangingPunct="1"/>
              <a:endParaRPr lang="de-DE" altLang="de-DE" sz="1100" spc="-100" dirty="0">
                <a:latin typeface="Verdana" pitchFamily="34" charset="0"/>
                <a:ea typeface="Verdana" pitchFamily="34" charset="0"/>
                <a:cs typeface="Verdana" pitchFamily="34" charset="0"/>
              </a:endParaRPr>
            </a:p>
            <a:p>
              <a:pPr eaLnBrk="1" hangingPunct="1"/>
              <a:endParaRPr lang="de-DE" altLang="de-DE" sz="1100" b="1" spc="-100" dirty="0">
                <a:latin typeface="Verdana" pitchFamily="34" charset="0"/>
                <a:ea typeface="Verdana" pitchFamily="34" charset="0"/>
                <a:cs typeface="Verdana" pitchFamily="34" charset="0"/>
              </a:endParaRPr>
            </a:p>
            <a:p>
              <a:pPr eaLnBrk="1" hangingPunct="1"/>
              <a:endParaRPr lang="de-DE" altLang="de-DE" sz="1100" b="1" spc="-100" dirty="0">
                <a:latin typeface="Verdana" pitchFamily="34" charset="0"/>
                <a:ea typeface="Verdana" pitchFamily="34" charset="0"/>
                <a:cs typeface="Verdana" pitchFamily="34" charset="0"/>
              </a:endParaRPr>
            </a:p>
          </p:txBody>
        </p:sp>
        <p:sp>
          <p:nvSpPr>
            <p:cNvPr id="25" name="Text Box 26">
              <a:extLst>
                <a:ext uri="{FF2B5EF4-FFF2-40B4-BE49-F238E27FC236}">
                  <a16:creationId xmlns:a16="http://schemas.microsoft.com/office/drawing/2014/main" id="{C772F01E-7B25-4655-B665-730B694420BB}"/>
                </a:ext>
              </a:extLst>
            </p:cNvPr>
            <p:cNvSpPr txBox="1">
              <a:spLocks noChangeArrowheads="1"/>
            </p:cNvSpPr>
            <p:nvPr/>
          </p:nvSpPr>
          <p:spPr bwMode="auto">
            <a:xfrm>
              <a:off x="2348780" y="3752276"/>
              <a:ext cx="620712" cy="523150"/>
            </a:xfrm>
            <a:prstGeom prst="rect">
              <a:avLst/>
            </a:prstGeom>
            <a:noFill/>
            <a:ln w="9525">
              <a:solidFill>
                <a:srgbClr val="00407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r>
                <a:rPr lang="de-DE" altLang="de-DE" sz="1100" spc="-100" dirty="0">
                  <a:latin typeface="Verdana" pitchFamily="34" charset="0"/>
                  <a:ea typeface="Verdana" pitchFamily="34" charset="0"/>
                  <a:cs typeface="Verdana" pitchFamily="34" charset="0"/>
                </a:rPr>
                <a:t>Jan.</a:t>
              </a:r>
            </a:p>
            <a:p>
              <a:pPr algn="ctr" eaLnBrk="1" hangingPunct="1"/>
              <a:r>
                <a:rPr lang="de-DE" altLang="de-DE" sz="1100" b="1" spc="-100" dirty="0">
                  <a:latin typeface="Verdana" pitchFamily="34" charset="0"/>
                  <a:ea typeface="Verdana" pitchFamily="34" charset="0"/>
                  <a:cs typeface="Verdana" pitchFamily="34" charset="0"/>
                </a:rPr>
                <a:t>27.</a:t>
              </a:r>
            </a:p>
          </p:txBody>
        </p:sp>
        <p:sp>
          <p:nvSpPr>
            <p:cNvPr id="26" name="Text Box 27">
              <a:extLst>
                <a:ext uri="{FF2B5EF4-FFF2-40B4-BE49-F238E27FC236}">
                  <a16:creationId xmlns:a16="http://schemas.microsoft.com/office/drawing/2014/main" id="{35145908-AE94-4437-965C-7316BDF1BC01}"/>
                </a:ext>
              </a:extLst>
            </p:cNvPr>
            <p:cNvSpPr txBox="1">
              <a:spLocks noChangeArrowheads="1"/>
            </p:cNvSpPr>
            <p:nvPr/>
          </p:nvSpPr>
          <p:spPr bwMode="auto">
            <a:xfrm>
              <a:off x="3175867" y="3752276"/>
              <a:ext cx="619125" cy="523150"/>
            </a:xfrm>
            <a:prstGeom prst="rect">
              <a:avLst/>
            </a:prstGeom>
            <a:noFill/>
            <a:ln w="9525">
              <a:solidFill>
                <a:srgbClr val="00407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r>
                <a:rPr lang="de-DE" altLang="de-DE" sz="1100" spc="-100" dirty="0">
                  <a:latin typeface="Verdana" pitchFamily="34" charset="0"/>
                  <a:ea typeface="Verdana" pitchFamily="34" charset="0"/>
                  <a:cs typeface="Verdana" pitchFamily="34" charset="0"/>
                </a:rPr>
                <a:t>Feb.</a:t>
              </a:r>
            </a:p>
            <a:p>
              <a:pPr algn="ctr" eaLnBrk="1" hangingPunct="1"/>
              <a:r>
                <a:rPr lang="de-DE" altLang="de-DE" sz="1100" b="1" spc="-100" dirty="0">
                  <a:latin typeface="Verdana" pitchFamily="34" charset="0"/>
                  <a:ea typeface="Verdana" pitchFamily="34" charset="0"/>
                  <a:cs typeface="Verdana" pitchFamily="34" charset="0"/>
                </a:rPr>
                <a:t>24.</a:t>
              </a:r>
            </a:p>
          </p:txBody>
        </p:sp>
        <p:sp>
          <p:nvSpPr>
            <p:cNvPr id="27" name="Text Box 28">
              <a:extLst>
                <a:ext uri="{FF2B5EF4-FFF2-40B4-BE49-F238E27FC236}">
                  <a16:creationId xmlns:a16="http://schemas.microsoft.com/office/drawing/2014/main" id="{ACE18702-F168-4201-B8DE-98EA790DD0FC}"/>
                </a:ext>
              </a:extLst>
            </p:cNvPr>
            <p:cNvSpPr txBox="1">
              <a:spLocks noChangeArrowheads="1"/>
            </p:cNvSpPr>
            <p:nvPr/>
          </p:nvSpPr>
          <p:spPr bwMode="auto">
            <a:xfrm>
              <a:off x="4002955" y="3752276"/>
              <a:ext cx="620712" cy="523150"/>
            </a:xfrm>
            <a:prstGeom prst="rect">
              <a:avLst/>
            </a:prstGeom>
            <a:noFill/>
            <a:ln w="9525">
              <a:solidFill>
                <a:srgbClr val="00407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r>
                <a:rPr lang="de-DE" altLang="de-DE" sz="1100" spc="-100" dirty="0">
                  <a:latin typeface="Verdana" pitchFamily="34" charset="0"/>
                  <a:ea typeface="Verdana" pitchFamily="34" charset="0"/>
                  <a:cs typeface="Verdana" pitchFamily="34" charset="0"/>
                </a:rPr>
                <a:t>März</a:t>
              </a:r>
            </a:p>
            <a:p>
              <a:pPr algn="ctr" eaLnBrk="1" hangingPunct="1"/>
              <a:r>
                <a:rPr lang="de-DE" altLang="de-DE" sz="1100" b="1" spc="-100" dirty="0">
                  <a:latin typeface="Verdana" pitchFamily="34" charset="0"/>
                  <a:ea typeface="Verdana" pitchFamily="34" charset="0"/>
                  <a:cs typeface="Verdana" pitchFamily="34" charset="0"/>
                </a:rPr>
                <a:t>29.</a:t>
              </a:r>
            </a:p>
          </p:txBody>
        </p:sp>
        <p:sp>
          <p:nvSpPr>
            <p:cNvPr id="28" name="Text Box 29">
              <a:extLst>
                <a:ext uri="{FF2B5EF4-FFF2-40B4-BE49-F238E27FC236}">
                  <a16:creationId xmlns:a16="http://schemas.microsoft.com/office/drawing/2014/main" id="{27DBDD44-3C17-4D1F-B2BD-A1B48CFBD1C6}"/>
                </a:ext>
              </a:extLst>
            </p:cNvPr>
            <p:cNvSpPr txBox="1">
              <a:spLocks noChangeArrowheads="1"/>
            </p:cNvSpPr>
            <p:nvPr/>
          </p:nvSpPr>
          <p:spPr bwMode="auto">
            <a:xfrm>
              <a:off x="4831630" y="3752276"/>
              <a:ext cx="619125" cy="523150"/>
            </a:xfrm>
            <a:prstGeom prst="rect">
              <a:avLst/>
            </a:prstGeom>
            <a:noFill/>
            <a:ln w="9525">
              <a:solidFill>
                <a:srgbClr val="00407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r>
                <a:rPr lang="de-DE" altLang="de-DE" sz="1100" spc="-100" dirty="0">
                  <a:latin typeface="Verdana" pitchFamily="34" charset="0"/>
                  <a:ea typeface="Verdana" pitchFamily="34" charset="0"/>
                  <a:cs typeface="Verdana" pitchFamily="34" charset="0"/>
                </a:rPr>
                <a:t>April</a:t>
              </a:r>
            </a:p>
            <a:p>
              <a:pPr algn="ctr" eaLnBrk="1" hangingPunct="1"/>
              <a:r>
                <a:rPr lang="de-DE" altLang="de-DE" sz="1100" b="1" spc="-100" dirty="0">
                  <a:latin typeface="Verdana" pitchFamily="34" charset="0"/>
                  <a:ea typeface="Verdana" pitchFamily="34" charset="0"/>
                  <a:cs typeface="Verdana" pitchFamily="34" charset="0"/>
                </a:rPr>
                <a:t>26.</a:t>
              </a:r>
            </a:p>
          </p:txBody>
        </p:sp>
        <p:sp>
          <p:nvSpPr>
            <p:cNvPr id="29" name="Text Box 30">
              <a:extLst>
                <a:ext uri="{FF2B5EF4-FFF2-40B4-BE49-F238E27FC236}">
                  <a16:creationId xmlns:a16="http://schemas.microsoft.com/office/drawing/2014/main" id="{2C7EE207-1928-47BB-9D14-DC285F969765}"/>
                </a:ext>
              </a:extLst>
            </p:cNvPr>
            <p:cNvSpPr txBox="1">
              <a:spLocks noChangeArrowheads="1"/>
            </p:cNvSpPr>
            <p:nvPr/>
          </p:nvSpPr>
          <p:spPr bwMode="auto">
            <a:xfrm>
              <a:off x="5657130" y="3752276"/>
              <a:ext cx="619125" cy="523150"/>
            </a:xfrm>
            <a:prstGeom prst="rect">
              <a:avLst/>
            </a:prstGeom>
            <a:noFill/>
            <a:ln w="9525">
              <a:solidFill>
                <a:srgbClr val="00407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r>
                <a:rPr lang="de-DE" altLang="de-DE" sz="1100" spc="-100" dirty="0">
                  <a:latin typeface="Verdana" pitchFamily="34" charset="0"/>
                  <a:ea typeface="Verdana" pitchFamily="34" charset="0"/>
                  <a:cs typeface="Verdana" pitchFamily="34" charset="0"/>
                </a:rPr>
                <a:t>Mai</a:t>
              </a:r>
              <a:r>
                <a:rPr lang="de-DE" altLang="de-DE" sz="1100" spc="-100" baseline="30000" dirty="0">
                  <a:latin typeface="Verdana" pitchFamily="34" charset="0"/>
                  <a:ea typeface="Verdana" pitchFamily="34" charset="0"/>
                  <a:cs typeface="Verdana" pitchFamily="34" charset="0"/>
                </a:rPr>
                <a:t> </a:t>
              </a:r>
            </a:p>
            <a:p>
              <a:pPr algn="ctr" eaLnBrk="1" hangingPunct="1"/>
              <a:r>
                <a:rPr lang="de-DE" altLang="de-DE" sz="1100" b="1" spc="-100" dirty="0">
                  <a:latin typeface="Verdana" pitchFamily="34" charset="0"/>
                  <a:ea typeface="Verdana" pitchFamily="34" charset="0"/>
                  <a:cs typeface="Verdana" pitchFamily="34" charset="0"/>
                </a:rPr>
                <a:t>26.</a:t>
              </a:r>
            </a:p>
          </p:txBody>
        </p:sp>
        <p:sp>
          <p:nvSpPr>
            <p:cNvPr id="30" name="Text Box 31">
              <a:extLst>
                <a:ext uri="{FF2B5EF4-FFF2-40B4-BE49-F238E27FC236}">
                  <a16:creationId xmlns:a16="http://schemas.microsoft.com/office/drawing/2014/main" id="{3BB338D8-CFCC-4B14-920F-F6C85082F3DF}"/>
                </a:ext>
              </a:extLst>
            </p:cNvPr>
            <p:cNvSpPr txBox="1">
              <a:spLocks noChangeArrowheads="1"/>
            </p:cNvSpPr>
            <p:nvPr/>
          </p:nvSpPr>
          <p:spPr bwMode="auto">
            <a:xfrm>
              <a:off x="6474692" y="3752276"/>
              <a:ext cx="620712" cy="523150"/>
            </a:xfrm>
            <a:prstGeom prst="rect">
              <a:avLst/>
            </a:prstGeom>
            <a:noFill/>
            <a:ln w="9525">
              <a:solidFill>
                <a:srgbClr val="00407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r>
                <a:rPr lang="de-DE" altLang="de-DE" sz="1100" spc="-100" dirty="0">
                  <a:latin typeface="Verdana" pitchFamily="34" charset="0"/>
                  <a:ea typeface="Verdana" pitchFamily="34" charset="0"/>
                  <a:cs typeface="Verdana" pitchFamily="34" charset="0"/>
                </a:rPr>
                <a:t>Juni</a:t>
              </a:r>
            </a:p>
            <a:p>
              <a:pPr algn="ctr" eaLnBrk="1" hangingPunct="1"/>
              <a:r>
                <a:rPr lang="de-DE" altLang="de-DE" sz="1100" b="1" spc="-100" dirty="0">
                  <a:latin typeface="Verdana" pitchFamily="34" charset="0"/>
                  <a:ea typeface="Verdana" pitchFamily="34" charset="0"/>
                  <a:cs typeface="Verdana" pitchFamily="34" charset="0"/>
                </a:rPr>
                <a:t>28.</a:t>
              </a:r>
            </a:p>
          </p:txBody>
        </p:sp>
        <p:sp>
          <p:nvSpPr>
            <p:cNvPr id="31" name="Text Box 32">
              <a:extLst>
                <a:ext uri="{FF2B5EF4-FFF2-40B4-BE49-F238E27FC236}">
                  <a16:creationId xmlns:a16="http://schemas.microsoft.com/office/drawing/2014/main" id="{5D45828E-7E29-492A-B4CC-101B473AC779}"/>
                </a:ext>
              </a:extLst>
            </p:cNvPr>
            <p:cNvSpPr txBox="1">
              <a:spLocks noChangeArrowheads="1"/>
            </p:cNvSpPr>
            <p:nvPr/>
          </p:nvSpPr>
          <p:spPr bwMode="auto">
            <a:xfrm>
              <a:off x="2348780" y="4342827"/>
              <a:ext cx="620712" cy="523150"/>
            </a:xfrm>
            <a:prstGeom prst="rect">
              <a:avLst/>
            </a:prstGeom>
            <a:noFill/>
            <a:ln w="9525">
              <a:solidFill>
                <a:srgbClr val="00407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r>
                <a:rPr lang="de-DE" altLang="de-DE" sz="1100" spc="-100" dirty="0">
                  <a:latin typeface="Verdana" pitchFamily="34" charset="0"/>
                  <a:ea typeface="Verdana" pitchFamily="34" charset="0"/>
                  <a:cs typeface="Verdana" pitchFamily="34" charset="0"/>
                </a:rPr>
                <a:t>Juli</a:t>
              </a:r>
            </a:p>
            <a:p>
              <a:pPr algn="ctr" eaLnBrk="1" hangingPunct="1"/>
              <a:r>
                <a:rPr lang="de-DE" altLang="de-DE" sz="1100" b="1" spc="-100" dirty="0">
                  <a:latin typeface="Verdana" pitchFamily="34" charset="0"/>
                  <a:ea typeface="Verdana" pitchFamily="34" charset="0"/>
                  <a:cs typeface="Verdana" pitchFamily="34" charset="0"/>
                </a:rPr>
                <a:t>27.</a:t>
              </a:r>
            </a:p>
          </p:txBody>
        </p:sp>
        <p:sp>
          <p:nvSpPr>
            <p:cNvPr id="32" name="Text Box 33">
              <a:extLst>
                <a:ext uri="{FF2B5EF4-FFF2-40B4-BE49-F238E27FC236}">
                  <a16:creationId xmlns:a16="http://schemas.microsoft.com/office/drawing/2014/main" id="{9AED5A6B-3933-485E-BCD7-4F03F8DB7DBB}"/>
                </a:ext>
              </a:extLst>
            </p:cNvPr>
            <p:cNvSpPr txBox="1">
              <a:spLocks noChangeArrowheads="1"/>
            </p:cNvSpPr>
            <p:nvPr/>
          </p:nvSpPr>
          <p:spPr bwMode="auto">
            <a:xfrm>
              <a:off x="3175867" y="4342827"/>
              <a:ext cx="619125" cy="523150"/>
            </a:xfrm>
            <a:prstGeom prst="rect">
              <a:avLst/>
            </a:prstGeom>
            <a:noFill/>
            <a:ln w="9525">
              <a:solidFill>
                <a:srgbClr val="00407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r>
                <a:rPr lang="de-DE" altLang="de-DE" sz="1100" spc="-100" dirty="0">
                  <a:latin typeface="Verdana" pitchFamily="34" charset="0"/>
                  <a:ea typeface="Verdana" pitchFamily="34" charset="0"/>
                  <a:cs typeface="Verdana" pitchFamily="34" charset="0"/>
                </a:rPr>
                <a:t>Aug.</a:t>
              </a:r>
            </a:p>
            <a:p>
              <a:pPr algn="ctr" eaLnBrk="1" hangingPunct="1"/>
              <a:r>
                <a:rPr lang="de-DE" altLang="de-DE" sz="1100" b="1" spc="-100" dirty="0">
                  <a:latin typeface="Verdana" pitchFamily="34" charset="0"/>
                  <a:ea typeface="Verdana" pitchFamily="34" charset="0"/>
                  <a:cs typeface="Verdana" pitchFamily="34" charset="0"/>
                </a:rPr>
                <a:t>29.</a:t>
              </a:r>
            </a:p>
          </p:txBody>
        </p:sp>
        <p:sp>
          <p:nvSpPr>
            <p:cNvPr id="33" name="Text Box 34">
              <a:extLst>
                <a:ext uri="{FF2B5EF4-FFF2-40B4-BE49-F238E27FC236}">
                  <a16:creationId xmlns:a16="http://schemas.microsoft.com/office/drawing/2014/main" id="{E212D26D-6E98-4C84-955C-127B799B0C50}"/>
                </a:ext>
              </a:extLst>
            </p:cNvPr>
            <p:cNvSpPr txBox="1">
              <a:spLocks noChangeArrowheads="1"/>
            </p:cNvSpPr>
            <p:nvPr/>
          </p:nvSpPr>
          <p:spPr bwMode="auto">
            <a:xfrm>
              <a:off x="4002955" y="4342827"/>
              <a:ext cx="620712" cy="523150"/>
            </a:xfrm>
            <a:prstGeom prst="rect">
              <a:avLst/>
            </a:prstGeom>
            <a:noFill/>
            <a:ln w="9525">
              <a:solidFill>
                <a:srgbClr val="00407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r>
                <a:rPr lang="de-DE" altLang="de-DE" sz="1100" spc="-100" dirty="0">
                  <a:latin typeface="Verdana" pitchFamily="34" charset="0"/>
                  <a:ea typeface="Verdana" pitchFamily="34" charset="0"/>
                  <a:cs typeface="Verdana" pitchFamily="34" charset="0"/>
                </a:rPr>
                <a:t>Sept.</a:t>
              </a:r>
            </a:p>
            <a:p>
              <a:pPr algn="ctr" eaLnBrk="1" hangingPunct="1"/>
              <a:r>
                <a:rPr lang="de-DE" altLang="de-DE" sz="1100" b="1" spc="-100" dirty="0">
                  <a:latin typeface="Verdana" pitchFamily="34" charset="0"/>
                  <a:ea typeface="Verdana" pitchFamily="34" charset="0"/>
                  <a:cs typeface="Verdana" pitchFamily="34" charset="0"/>
                </a:rPr>
                <a:t>27.</a:t>
              </a:r>
            </a:p>
          </p:txBody>
        </p:sp>
        <p:sp>
          <p:nvSpPr>
            <p:cNvPr id="34" name="Text Box 35">
              <a:extLst>
                <a:ext uri="{FF2B5EF4-FFF2-40B4-BE49-F238E27FC236}">
                  <a16:creationId xmlns:a16="http://schemas.microsoft.com/office/drawing/2014/main" id="{0D038B85-F5A8-4536-975A-E967EC1E638F}"/>
                </a:ext>
              </a:extLst>
            </p:cNvPr>
            <p:cNvSpPr txBox="1">
              <a:spLocks noChangeArrowheads="1"/>
            </p:cNvSpPr>
            <p:nvPr/>
          </p:nvSpPr>
          <p:spPr bwMode="auto">
            <a:xfrm>
              <a:off x="4831630" y="4342826"/>
              <a:ext cx="619125" cy="517525"/>
            </a:xfrm>
            <a:prstGeom prst="rect">
              <a:avLst/>
            </a:prstGeom>
            <a:noFill/>
            <a:ln w="9525">
              <a:solidFill>
                <a:srgbClr val="00407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r>
                <a:rPr lang="de-DE" altLang="de-DE" sz="1100" spc="-100" dirty="0">
                  <a:latin typeface="Verdana" pitchFamily="34" charset="0"/>
                  <a:ea typeface="Verdana" pitchFamily="34" charset="0"/>
                  <a:cs typeface="Verdana" pitchFamily="34" charset="0"/>
                </a:rPr>
                <a:t>Okt.</a:t>
              </a:r>
            </a:p>
            <a:p>
              <a:pPr algn="ctr" eaLnBrk="1" hangingPunct="1"/>
              <a:r>
                <a:rPr lang="de-DE" altLang="de-DE" sz="1100" b="1" kern="800" spc="-160" dirty="0">
                  <a:latin typeface="Verdana" pitchFamily="34" charset="0"/>
                  <a:ea typeface="Verdana" pitchFamily="34" charset="0"/>
                  <a:cs typeface="Verdana" pitchFamily="34" charset="0"/>
                </a:rPr>
                <a:t>26.</a:t>
              </a:r>
            </a:p>
          </p:txBody>
        </p:sp>
        <p:sp>
          <p:nvSpPr>
            <p:cNvPr id="35" name="Text Box 36">
              <a:extLst>
                <a:ext uri="{FF2B5EF4-FFF2-40B4-BE49-F238E27FC236}">
                  <a16:creationId xmlns:a16="http://schemas.microsoft.com/office/drawing/2014/main" id="{FBE02656-55B5-4F95-AA9C-DAC4BE2E2CC0}"/>
                </a:ext>
              </a:extLst>
            </p:cNvPr>
            <p:cNvSpPr txBox="1">
              <a:spLocks noChangeArrowheads="1"/>
            </p:cNvSpPr>
            <p:nvPr/>
          </p:nvSpPr>
          <p:spPr bwMode="auto">
            <a:xfrm>
              <a:off x="5647605" y="4342827"/>
              <a:ext cx="619125" cy="523150"/>
            </a:xfrm>
            <a:prstGeom prst="rect">
              <a:avLst/>
            </a:prstGeom>
            <a:noFill/>
            <a:ln w="9525">
              <a:solidFill>
                <a:srgbClr val="00407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r>
                <a:rPr lang="de-DE" altLang="de-DE" sz="1100" spc="-100" dirty="0">
                  <a:latin typeface="Verdana" pitchFamily="34" charset="0"/>
                  <a:ea typeface="Verdana" pitchFamily="34" charset="0"/>
                  <a:cs typeface="Verdana" pitchFamily="34" charset="0"/>
                </a:rPr>
                <a:t>Nov.</a:t>
              </a:r>
            </a:p>
            <a:p>
              <a:pPr algn="ctr" eaLnBrk="1" hangingPunct="1"/>
              <a:r>
                <a:rPr lang="de-DE" altLang="de-DE" sz="1100" b="1" spc="-100" dirty="0">
                  <a:latin typeface="Verdana" pitchFamily="34" charset="0"/>
                  <a:ea typeface="Verdana" pitchFamily="34" charset="0"/>
                  <a:cs typeface="Verdana" pitchFamily="34" charset="0"/>
                </a:rPr>
                <a:t>28.</a:t>
              </a:r>
            </a:p>
          </p:txBody>
        </p:sp>
        <p:sp>
          <p:nvSpPr>
            <p:cNvPr id="36" name="Text Box 37">
              <a:extLst>
                <a:ext uri="{FF2B5EF4-FFF2-40B4-BE49-F238E27FC236}">
                  <a16:creationId xmlns:a16="http://schemas.microsoft.com/office/drawing/2014/main" id="{688FF341-3EBD-4787-9134-632F0A205A49}"/>
                </a:ext>
              </a:extLst>
            </p:cNvPr>
            <p:cNvSpPr txBox="1">
              <a:spLocks noChangeArrowheads="1"/>
            </p:cNvSpPr>
            <p:nvPr/>
          </p:nvSpPr>
          <p:spPr bwMode="auto">
            <a:xfrm>
              <a:off x="6474692" y="4342827"/>
              <a:ext cx="620712" cy="523150"/>
            </a:xfrm>
            <a:prstGeom prst="rect">
              <a:avLst/>
            </a:prstGeom>
            <a:noFill/>
            <a:ln w="9525">
              <a:solidFill>
                <a:srgbClr val="00407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r>
                <a:rPr lang="de-DE" altLang="de-DE" sz="1100" spc="-100" dirty="0">
                  <a:latin typeface="Verdana" pitchFamily="34" charset="0"/>
                  <a:ea typeface="Verdana" pitchFamily="34" charset="0"/>
                  <a:cs typeface="Verdana" pitchFamily="34" charset="0"/>
                </a:rPr>
                <a:t>Dez.</a:t>
              </a:r>
            </a:p>
            <a:p>
              <a:pPr algn="ctr" eaLnBrk="1" hangingPunct="1"/>
              <a:r>
                <a:rPr lang="de-DE" altLang="de-DE" sz="1100" b="1" spc="-100" dirty="0">
                  <a:latin typeface="Verdana" pitchFamily="34" charset="0"/>
                  <a:ea typeface="Verdana" pitchFamily="34" charset="0"/>
                  <a:cs typeface="Verdana" pitchFamily="34" charset="0"/>
                </a:rPr>
                <a:t>27.</a:t>
              </a:r>
            </a:p>
          </p:txBody>
        </p:sp>
      </p:grpSp>
    </p:spTree>
    <p:extLst>
      <p:ext uri="{BB962C8B-B14F-4D97-AF65-F5344CB8AC3E}">
        <p14:creationId xmlns:p14="http://schemas.microsoft.com/office/powerpoint/2010/main" val="354239486"/>
      </p:ext>
    </p:extLst>
  </p:cSld>
  <p:clrMapOvr>
    <a:masterClrMapping/>
  </p:clrMapOvr>
  <p:transition advClick="0" advTm="600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5">
            <a:extLst>
              <a:ext uri="{FF2B5EF4-FFF2-40B4-BE49-F238E27FC236}">
                <a16:creationId xmlns:a16="http://schemas.microsoft.com/office/drawing/2014/main" id="{70DDC8F4-C5A2-4C1A-AA3B-79466688E98D}"/>
              </a:ext>
            </a:extLst>
          </p:cNvPr>
          <p:cNvSpPr>
            <a:spLocks noGrp="1"/>
          </p:cNvSpPr>
          <p:nvPr>
            <p:ph type="title"/>
          </p:nvPr>
        </p:nvSpPr>
        <p:spPr/>
        <p:txBody>
          <a:bodyPr/>
          <a:lstStyle/>
          <a:p>
            <a:r>
              <a:rPr lang="de-DE" spc="8" dirty="0"/>
              <a:t>Rechengrößen, Grenzwerte, Fälligkeit 2023</a:t>
            </a:r>
            <a:endParaRPr lang="de-DE" dirty="0"/>
          </a:p>
        </p:txBody>
      </p:sp>
      <p:sp>
        <p:nvSpPr>
          <p:cNvPr id="3" name="Inhaltsplatzhalter 2">
            <a:extLst>
              <a:ext uri="{FF2B5EF4-FFF2-40B4-BE49-F238E27FC236}">
                <a16:creationId xmlns:a16="http://schemas.microsoft.com/office/drawing/2014/main" id="{BAEE7B0F-BBBA-4B5B-BC5D-B33BF5AC13FB}"/>
              </a:ext>
            </a:extLst>
          </p:cNvPr>
          <p:cNvSpPr>
            <a:spLocks noGrp="1"/>
          </p:cNvSpPr>
          <p:nvPr>
            <p:ph sz="quarter" idx="13"/>
          </p:nvPr>
        </p:nvSpPr>
        <p:spPr/>
        <p:txBody>
          <a:bodyPr/>
          <a:lstStyle/>
          <a:p>
            <a:pPr marL="0" indent="0">
              <a:lnSpc>
                <a:spcPts val="1650"/>
              </a:lnSpc>
              <a:spcBef>
                <a:spcPts val="900"/>
              </a:spcBef>
              <a:buSzPct val="130000"/>
              <a:buNone/>
            </a:pPr>
            <a:r>
              <a:rPr lang="de-DE" altLang="de-DE" sz="1400" b="1" dirty="0"/>
              <a:t>Abgabe- und Fälligkeitstermine im Jahr 2023 (hkk)</a:t>
            </a:r>
          </a:p>
          <a:p>
            <a:pPr>
              <a:lnSpc>
                <a:spcPts val="1650"/>
              </a:lnSpc>
              <a:spcBef>
                <a:spcPts val="900"/>
              </a:spcBef>
              <a:buSzPct val="130000"/>
              <a:buFontTx/>
              <a:buChar char="-"/>
            </a:pPr>
            <a:r>
              <a:rPr lang="de-DE" altLang="de-DE" sz="1800" baseline="30000" dirty="0"/>
              <a:t>Bitte beachten Sie das für Zahlstellen (Versorgungsbezüge) weiterhin andere Fristen gelten und hier die Zahlungen jeweils zum 15. des Monats für den Vormonat fällig sind. Hierbei müssen die Beitragsnachweise spätestens zwei Werktage vor dem Fälligkeitstag den Krankenkassen vorliegen.</a:t>
            </a:r>
          </a:p>
          <a:p>
            <a:pPr>
              <a:lnSpc>
                <a:spcPts val="1650"/>
              </a:lnSpc>
              <a:spcBef>
                <a:spcPts val="900"/>
              </a:spcBef>
              <a:buSzPct val="130000"/>
              <a:buFontTx/>
              <a:buChar char="-"/>
            </a:pPr>
            <a:r>
              <a:rPr lang="de-DE" altLang="de-DE" sz="1800" baseline="30000" dirty="0"/>
              <a:t>Denken Sie bitte auch daran das für Mitglieder die Ihre Beiträge selbst an die hkk zahlen, ebenfalls der 15. des Monats für den Vormonat als Fälligkeitstag festgelegt ist. </a:t>
            </a:r>
          </a:p>
          <a:p>
            <a:pPr>
              <a:lnSpc>
                <a:spcPts val="1650"/>
              </a:lnSpc>
              <a:spcBef>
                <a:spcPts val="900"/>
              </a:spcBef>
              <a:buSzPct val="130000"/>
              <a:buFontTx/>
              <a:buChar char="-"/>
            </a:pPr>
            <a:r>
              <a:rPr lang="de-DE" altLang="de-DE" sz="1800" baseline="30000" dirty="0"/>
              <a:t>Denken Sie bei den Fristen an Werk- und Feiertage. Es gilt der jeweilige Sitz der Krankenkasse: Für die hkk ist dies Bremen.</a:t>
            </a:r>
          </a:p>
        </p:txBody>
      </p:sp>
      <p:sp>
        <p:nvSpPr>
          <p:cNvPr id="8" name="Textplatzhalter 7">
            <a:extLst>
              <a:ext uri="{FF2B5EF4-FFF2-40B4-BE49-F238E27FC236}">
                <a16:creationId xmlns:a16="http://schemas.microsoft.com/office/drawing/2014/main" id="{B451CA5E-0D9D-4D1F-B3A7-1675D889B60B}"/>
              </a:ext>
            </a:extLst>
          </p:cNvPr>
          <p:cNvSpPr>
            <a:spLocks noGrp="1"/>
          </p:cNvSpPr>
          <p:nvPr>
            <p:ph type="body" sz="quarter" idx="14"/>
          </p:nvPr>
        </p:nvSpPr>
        <p:spPr/>
        <p:txBody>
          <a:bodyPr/>
          <a:lstStyle/>
          <a:p>
            <a:r>
              <a:rPr lang="de-DE" b="0" spc="8" dirty="0"/>
              <a:t>Fälligkeit 2023</a:t>
            </a:r>
            <a:endParaRPr lang="de-DE" dirty="0"/>
          </a:p>
        </p:txBody>
      </p:sp>
      <p:sp>
        <p:nvSpPr>
          <p:cNvPr id="5" name="Fußzeilenplatzhalter 4">
            <a:extLst>
              <a:ext uri="{FF2B5EF4-FFF2-40B4-BE49-F238E27FC236}">
                <a16:creationId xmlns:a16="http://schemas.microsoft.com/office/drawing/2014/main" id="{F126D435-0F31-45AB-A09F-BBF1775D8634}"/>
              </a:ext>
            </a:extLst>
          </p:cNvPr>
          <p:cNvSpPr>
            <a:spLocks noGrp="1"/>
          </p:cNvSpPr>
          <p:nvPr>
            <p:ph type="ftr" sz="quarter" idx="15"/>
          </p:nvPr>
        </p:nvSpPr>
        <p:spPr/>
        <p:txBody>
          <a:bodyPr/>
          <a:lstStyle/>
          <a:p>
            <a:r>
              <a:rPr lang="de-DE"/>
              <a:t>Alles Wichtige für das Jahr 2023</a:t>
            </a:r>
            <a:endParaRPr lang="de-DE" dirty="0"/>
          </a:p>
        </p:txBody>
      </p:sp>
      <p:sp>
        <p:nvSpPr>
          <p:cNvPr id="6" name="Foliennummernplatzhalter 5">
            <a:extLst>
              <a:ext uri="{FF2B5EF4-FFF2-40B4-BE49-F238E27FC236}">
                <a16:creationId xmlns:a16="http://schemas.microsoft.com/office/drawing/2014/main" id="{8A56B324-52AC-4670-8D33-9930B00BAF63}"/>
              </a:ext>
            </a:extLst>
          </p:cNvPr>
          <p:cNvSpPr>
            <a:spLocks noGrp="1"/>
          </p:cNvSpPr>
          <p:nvPr>
            <p:ph type="sldNum" sz="quarter" idx="16"/>
          </p:nvPr>
        </p:nvSpPr>
        <p:spPr/>
        <p:txBody>
          <a:bodyPr/>
          <a:lstStyle/>
          <a:p>
            <a:fld id="{BE799682-1F0A-4BE5-A402-BB0EBC4D5055}" type="slidenum">
              <a:rPr lang="de-DE" smtClean="0"/>
              <a:pPr/>
              <a:t>47</a:t>
            </a:fld>
            <a:endParaRPr lang="de-DE" dirty="0"/>
          </a:p>
        </p:txBody>
      </p:sp>
    </p:spTree>
    <p:extLst>
      <p:ext uri="{BB962C8B-B14F-4D97-AF65-F5344CB8AC3E}">
        <p14:creationId xmlns:p14="http://schemas.microsoft.com/office/powerpoint/2010/main" val="3306180666"/>
      </p:ext>
    </p:extLst>
  </p:cSld>
  <p:clrMapOvr>
    <a:masterClrMapping/>
  </p:clrMapOvr>
  <p:transition advClick="0" advTm="600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000" spc="10" dirty="0"/>
              <a:t>Lohnsteuer</a:t>
            </a:r>
            <a:br>
              <a:rPr lang="de-DE" sz="4000" spc="10" dirty="0"/>
            </a:br>
            <a:br>
              <a:rPr lang="de-DE" sz="4000" spc="10" dirty="0"/>
            </a:br>
            <a:endParaRPr lang="de-DE" spc="-10" dirty="0"/>
          </a:p>
        </p:txBody>
      </p:sp>
      <p:sp>
        <p:nvSpPr>
          <p:cNvPr id="3" name="Textplatzhalter 2"/>
          <p:cNvSpPr>
            <a:spLocks noGrp="1"/>
          </p:cNvSpPr>
          <p:nvPr>
            <p:ph type="body" idx="1"/>
          </p:nvPr>
        </p:nvSpPr>
        <p:spPr/>
        <p:txBody>
          <a:bodyPr/>
          <a:lstStyle/>
          <a:p>
            <a:r>
              <a:rPr lang="de-DE" dirty="0"/>
              <a:t>hkk Seminar zum</a:t>
            </a:r>
            <a:br>
              <a:rPr lang="de-DE" dirty="0"/>
            </a:br>
            <a:r>
              <a:rPr lang="de-DE"/>
              <a:t>Jahreswechsel 2022/2023</a:t>
            </a:r>
            <a:endParaRPr lang="de-DE" dirty="0"/>
          </a:p>
        </p:txBody>
      </p:sp>
      <p:sp>
        <p:nvSpPr>
          <p:cNvPr id="4" name="Fußzeilenplatzhalter 3"/>
          <p:cNvSpPr>
            <a:spLocks noGrp="1"/>
          </p:cNvSpPr>
          <p:nvPr>
            <p:ph type="ftr" sz="quarter" idx="10"/>
          </p:nvPr>
        </p:nvSpPr>
        <p:spPr/>
        <p:txBody>
          <a:bodyPr/>
          <a:lstStyle/>
          <a:p>
            <a:r>
              <a:rPr lang="de-DE"/>
              <a:t>Alles Wichtige für das Jahr 2023</a:t>
            </a:r>
            <a:endParaRPr lang="de-DE" dirty="0"/>
          </a:p>
        </p:txBody>
      </p:sp>
      <p:sp>
        <p:nvSpPr>
          <p:cNvPr id="5" name="Foliennummernplatzhalter 4"/>
          <p:cNvSpPr>
            <a:spLocks noGrp="1"/>
          </p:cNvSpPr>
          <p:nvPr>
            <p:ph type="sldNum" sz="quarter" idx="11"/>
          </p:nvPr>
        </p:nvSpPr>
        <p:spPr/>
        <p:txBody>
          <a:bodyPr/>
          <a:lstStyle/>
          <a:p>
            <a:fld id="{BE799682-1F0A-4BE5-A402-BB0EBC4D5055}" type="slidenum">
              <a:rPr lang="de-DE" smtClean="0"/>
              <a:pPr/>
              <a:t>48</a:t>
            </a:fld>
            <a:endParaRPr lang="de-DE" dirty="0"/>
          </a:p>
        </p:txBody>
      </p:sp>
      <p:pic>
        <p:nvPicPr>
          <p:cNvPr id="7" name="Grafik 6" descr="Ein Bild, das Person, drinnen, Wand, Frau enthält.&#10;&#10;Automatisch generierte Beschreibung">
            <a:extLst>
              <a:ext uri="{FF2B5EF4-FFF2-40B4-BE49-F238E27FC236}">
                <a16:creationId xmlns:a16="http://schemas.microsoft.com/office/drawing/2014/main" id="{43189D69-9B77-EC2D-4878-110BBC7357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1293043"/>
            <a:ext cx="2520696" cy="2520696"/>
          </a:xfrm>
          <a:prstGeom prst="rect">
            <a:avLst/>
          </a:prstGeom>
        </p:spPr>
      </p:pic>
    </p:spTree>
    <p:extLst>
      <p:ext uri="{BB962C8B-B14F-4D97-AF65-F5344CB8AC3E}">
        <p14:creationId xmlns:p14="http://schemas.microsoft.com/office/powerpoint/2010/main" val="3147947707"/>
      </p:ext>
    </p:extLst>
  </p:cSld>
  <p:clrMapOvr>
    <a:masterClrMapping/>
  </p:clrMapOvr>
  <p:transition advClick="0" advTm="600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8F5618-5D56-4460-8E1E-A89782CA41F2}"/>
              </a:ext>
            </a:extLst>
          </p:cNvPr>
          <p:cNvSpPr>
            <a:spLocks noGrp="1"/>
          </p:cNvSpPr>
          <p:nvPr>
            <p:ph type="title"/>
          </p:nvPr>
        </p:nvSpPr>
        <p:spPr/>
        <p:txBody>
          <a:bodyPr/>
          <a:lstStyle/>
          <a:p>
            <a:r>
              <a:rPr lang="de-DE" spc="8" dirty="0"/>
              <a:t>Prämie als Inflationsausgleich</a:t>
            </a:r>
          </a:p>
        </p:txBody>
      </p:sp>
      <p:sp>
        <p:nvSpPr>
          <p:cNvPr id="3" name="Inhaltsplatzhalter 2">
            <a:extLst>
              <a:ext uri="{FF2B5EF4-FFF2-40B4-BE49-F238E27FC236}">
                <a16:creationId xmlns:a16="http://schemas.microsoft.com/office/drawing/2014/main" id="{73B7D479-79B6-4188-8FA5-D71580310DFF}"/>
              </a:ext>
            </a:extLst>
          </p:cNvPr>
          <p:cNvSpPr>
            <a:spLocks noGrp="1"/>
          </p:cNvSpPr>
          <p:nvPr>
            <p:ph sz="quarter" idx="13"/>
          </p:nvPr>
        </p:nvSpPr>
        <p:spPr>
          <a:xfrm>
            <a:off x="468314" y="1275874"/>
            <a:ext cx="7632000" cy="3304698"/>
          </a:xfrm>
        </p:spPr>
        <p:txBody>
          <a:bodyPr/>
          <a:lstStyle/>
          <a:p>
            <a:pPr>
              <a:spcBef>
                <a:spcPts val="0"/>
              </a:spcBef>
              <a:spcAft>
                <a:spcPts val="600"/>
              </a:spcAft>
              <a:buSzPct val="130000"/>
            </a:pPr>
            <a:r>
              <a:rPr lang="de-DE" sz="1200" spc="8" dirty="0"/>
              <a:t>Geregelt in </a:t>
            </a:r>
            <a:r>
              <a:rPr lang="de-DE" sz="1200" b="1" spc="8" dirty="0">
                <a:solidFill>
                  <a:srgbClr val="DC0A1E"/>
                </a:solidFill>
              </a:rPr>
              <a:t>§ 3 Nr. 11c EStG </a:t>
            </a:r>
            <a:r>
              <a:rPr lang="de-DE" sz="1200" spc="8" dirty="0"/>
              <a:t>im Rahmen des „Gesetzes zur temporären Senkung des Umsatzsteuer-satzes auf Gaslieferungen über das Erdgasnetz“</a:t>
            </a:r>
          </a:p>
          <a:p>
            <a:pPr>
              <a:spcBef>
                <a:spcPts val="0"/>
              </a:spcBef>
              <a:spcAft>
                <a:spcPts val="600"/>
              </a:spcAft>
              <a:buSzPct val="130000"/>
            </a:pPr>
            <a:r>
              <a:rPr lang="de-DE" sz="1200" b="1" spc="8" dirty="0"/>
              <a:t>Bis 31. Dezember 2024 </a:t>
            </a:r>
            <a:r>
              <a:rPr lang="de-DE" sz="1200" spc="8" dirty="0"/>
              <a:t>in Form von Zuschüssen/Sachbezügen gewährte Leistungen zur Abmilderung der gestiegenen Verbraucherpreise bis zu einem Gesamtbetrag von </a:t>
            </a:r>
            <a:r>
              <a:rPr lang="de-DE" sz="1200" b="1" spc="8" dirty="0">
                <a:solidFill>
                  <a:srgbClr val="DC0A1E"/>
                </a:solidFill>
              </a:rPr>
              <a:t>3.000 EUR </a:t>
            </a:r>
            <a:br>
              <a:rPr lang="de-DE" sz="1200" spc="8" dirty="0"/>
            </a:br>
            <a:r>
              <a:rPr lang="de-DE" sz="1200" spc="8" dirty="0"/>
              <a:t>(z. B. 1.500 EUR im Januar 2023 und weitere 1.500 EUR im Januar 2024)   </a:t>
            </a:r>
          </a:p>
          <a:p>
            <a:pPr>
              <a:spcBef>
                <a:spcPts val="0"/>
              </a:spcBef>
              <a:spcAft>
                <a:spcPts val="600"/>
              </a:spcAft>
              <a:buSzPct val="130000"/>
            </a:pPr>
            <a:r>
              <a:rPr lang="de-DE" sz="1200" b="1" spc="8" dirty="0"/>
              <a:t>Nachweis</a:t>
            </a:r>
            <a:r>
              <a:rPr lang="de-DE" sz="1200" spc="8" dirty="0"/>
              <a:t>: Arbeitgeber sollen Zusammenhang mit Preissteigerung „in beliebiger Form“ deutlich machen können, also z. B. durch einfache Hinweise auf Überweisungsträgern im Rahmen der Lohnabrechnung</a:t>
            </a:r>
          </a:p>
          <a:p>
            <a:pPr>
              <a:spcBef>
                <a:spcPts val="0"/>
              </a:spcBef>
              <a:spcAft>
                <a:spcPts val="600"/>
              </a:spcAft>
              <a:buSzPct val="130000"/>
            </a:pPr>
            <a:r>
              <a:rPr lang="de-DE" sz="1200" b="1" spc="8" dirty="0"/>
              <a:t>Mehrfachbeschäftigte</a:t>
            </a:r>
            <a:r>
              <a:rPr lang="de-DE" sz="1200" spc="8" dirty="0"/>
              <a:t>: Anspruch auf jeweils 3.000 EUR pro Dienstverhältnis</a:t>
            </a:r>
          </a:p>
          <a:p>
            <a:pPr>
              <a:spcBef>
                <a:spcPts val="0"/>
              </a:spcBef>
              <a:spcAft>
                <a:spcPts val="600"/>
              </a:spcAft>
              <a:buSzPct val="130000"/>
            </a:pPr>
            <a:r>
              <a:rPr lang="de-DE" sz="1200" b="1" spc="8" dirty="0"/>
              <a:t>Steuer-/beitragsfrei</a:t>
            </a:r>
            <a:r>
              <a:rPr lang="de-DE" sz="1200" spc="8" dirty="0"/>
              <a:t>, sofern zusätzlich zum ohnehin geschuldeten Arbeitslohn gewährt (also nicht im Rahmen von Entgeltverzicht/-umwandlung)</a:t>
            </a:r>
          </a:p>
          <a:p>
            <a:pPr>
              <a:spcBef>
                <a:spcPts val="0"/>
              </a:spcBef>
              <a:spcAft>
                <a:spcPts val="600"/>
              </a:spcAft>
              <a:buSzPct val="130000"/>
            </a:pPr>
            <a:r>
              <a:rPr lang="de-DE" sz="1200" spc="8" dirty="0"/>
              <a:t>Kein Progressionsvorbehalt und keine Berücksichtigung in Einkommensteuererklärung</a:t>
            </a:r>
          </a:p>
          <a:p>
            <a:pPr>
              <a:spcBef>
                <a:spcPts val="0"/>
              </a:spcBef>
              <a:spcAft>
                <a:spcPts val="600"/>
              </a:spcAft>
              <a:buSzPct val="130000"/>
            </a:pPr>
            <a:r>
              <a:rPr lang="de-DE" sz="1200" spc="8" dirty="0"/>
              <a:t>Zahlung auch an geringfügig entlohnte Beschäftigte (keine Angemessenheitsprüfung)</a:t>
            </a:r>
          </a:p>
        </p:txBody>
      </p:sp>
      <p:sp>
        <p:nvSpPr>
          <p:cNvPr id="4" name="Textplatzhalter 3">
            <a:extLst>
              <a:ext uri="{FF2B5EF4-FFF2-40B4-BE49-F238E27FC236}">
                <a16:creationId xmlns:a16="http://schemas.microsoft.com/office/drawing/2014/main" id="{060A61FE-B3EB-4FC1-9F68-68219FBC4962}"/>
              </a:ext>
            </a:extLst>
          </p:cNvPr>
          <p:cNvSpPr>
            <a:spLocks noGrp="1"/>
          </p:cNvSpPr>
          <p:nvPr>
            <p:ph type="body" sz="quarter" idx="14"/>
          </p:nvPr>
        </p:nvSpPr>
        <p:spPr/>
        <p:txBody>
          <a:bodyPr/>
          <a:lstStyle/>
          <a:p>
            <a:r>
              <a:rPr lang="de-DE" sz="1600" dirty="0"/>
              <a:t>Was gilt es bei der Inflationsausgleichsprämie zu beachten?</a:t>
            </a:r>
          </a:p>
        </p:txBody>
      </p:sp>
      <p:sp>
        <p:nvSpPr>
          <p:cNvPr id="5" name="Fußzeilenplatzhalter 4">
            <a:extLst>
              <a:ext uri="{FF2B5EF4-FFF2-40B4-BE49-F238E27FC236}">
                <a16:creationId xmlns:a16="http://schemas.microsoft.com/office/drawing/2014/main" id="{D48E4639-91A8-475C-A51A-BA9F5C2E2FB8}"/>
              </a:ext>
            </a:extLst>
          </p:cNvPr>
          <p:cNvSpPr>
            <a:spLocks noGrp="1"/>
          </p:cNvSpPr>
          <p:nvPr>
            <p:ph type="ftr" sz="quarter" idx="15"/>
          </p:nvPr>
        </p:nvSpPr>
        <p:spPr/>
        <p:txBody>
          <a:bodyPr/>
          <a:lstStyle/>
          <a:p>
            <a:r>
              <a:rPr lang="de-DE"/>
              <a:t>Alles Wichtige für das Jahr 2023</a:t>
            </a:r>
            <a:endParaRPr lang="de-DE" dirty="0"/>
          </a:p>
        </p:txBody>
      </p:sp>
      <p:sp>
        <p:nvSpPr>
          <p:cNvPr id="6" name="Foliennummernplatzhalter 5">
            <a:extLst>
              <a:ext uri="{FF2B5EF4-FFF2-40B4-BE49-F238E27FC236}">
                <a16:creationId xmlns:a16="http://schemas.microsoft.com/office/drawing/2014/main" id="{C4348960-7622-42AB-A7B1-F07F964CE7B3}"/>
              </a:ext>
            </a:extLst>
          </p:cNvPr>
          <p:cNvSpPr>
            <a:spLocks noGrp="1"/>
          </p:cNvSpPr>
          <p:nvPr>
            <p:ph type="sldNum" sz="quarter" idx="16"/>
          </p:nvPr>
        </p:nvSpPr>
        <p:spPr/>
        <p:txBody>
          <a:bodyPr/>
          <a:lstStyle/>
          <a:p>
            <a:fld id="{BE799682-1F0A-4BE5-A402-BB0EBC4D5055}" type="slidenum">
              <a:rPr lang="de-DE" smtClean="0"/>
              <a:pPr/>
              <a:t>49</a:t>
            </a:fld>
            <a:endParaRPr lang="de-DE" dirty="0"/>
          </a:p>
        </p:txBody>
      </p:sp>
    </p:spTree>
    <p:extLst>
      <p:ext uri="{BB962C8B-B14F-4D97-AF65-F5344CB8AC3E}">
        <p14:creationId xmlns:p14="http://schemas.microsoft.com/office/powerpoint/2010/main" val="1787840807"/>
      </p:ext>
    </p:extLst>
  </p:cSld>
  <p:clrMapOvr>
    <a:masterClrMapping/>
  </p:clrMapOvr>
  <p:transition advClick="0" advTm="6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Finanzierung der GKV</a:t>
            </a:r>
          </a:p>
        </p:txBody>
      </p:sp>
      <p:sp>
        <p:nvSpPr>
          <p:cNvPr id="7" name="Inhaltsplatzhalter 6">
            <a:extLst>
              <a:ext uri="{FF2B5EF4-FFF2-40B4-BE49-F238E27FC236}">
                <a16:creationId xmlns:a16="http://schemas.microsoft.com/office/drawing/2014/main" id="{74A3105B-A1BE-4835-8BB6-EC7123310D8C}"/>
              </a:ext>
            </a:extLst>
          </p:cNvPr>
          <p:cNvSpPr>
            <a:spLocks noGrp="1"/>
          </p:cNvSpPr>
          <p:nvPr>
            <p:ph sz="quarter" idx="13"/>
          </p:nvPr>
        </p:nvSpPr>
        <p:spPr/>
        <p:txBody>
          <a:bodyPr/>
          <a:lstStyle/>
          <a:p>
            <a:r>
              <a:rPr lang="de-DE" dirty="0"/>
              <a:t>Durchschnittlicher Zusatzbeitrag für 2023 wurde auf </a:t>
            </a:r>
            <a:r>
              <a:rPr lang="de-DE" dirty="0">
                <a:solidFill>
                  <a:srgbClr val="FF0000"/>
                </a:solidFill>
              </a:rPr>
              <a:t>1,6 % </a:t>
            </a:r>
            <a:r>
              <a:rPr lang="de-DE" dirty="0"/>
              <a:t>angehoben</a:t>
            </a:r>
            <a:br>
              <a:rPr lang="de-DE" dirty="0"/>
            </a:br>
            <a:endParaRPr lang="de-DE" dirty="0"/>
          </a:p>
          <a:p>
            <a:r>
              <a:rPr lang="de-DE" dirty="0"/>
              <a:t>Weitere Vermögensabgabe aus Kassenrücklagen</a:t>
            </a:r>
          </a:p>
          <a:p>
            <a:endParaRPr lang="de-DE" dirty="0"/>
          </a:p>
          <a:p>
            <a:r>
              <a:rPr lang="de-DE" dirty="0"/>
              <a:t>Ergänzender Bundeszuschuss für die KV in Höhe von 16,5 Milliarden Euro zzgl. Darlehen von 1,0 Milliarden Euro</a:t>
            </a:r>
            <a:br>
              <a:rPr lang="de-DE" dirty="0"/>
            </a:br>
            <a:endParaRPr lang="de-DE" dirty="0"/>
          </a:p>
        </p:txBody>
      </p:sp>
      <p:sp>
        <p:nvSpPr>
          <p:cNvPr id="8" name="Inhaltsplatzhalter 7">
            <a:extLst>
              <a:ext uri="{FF2B5EF4-FFF2-40B4-BE49-F238E27FC236}">
                <a16:creationId xmlns:a16="http://schemas.microsoft.com/office/drawing/2014/main" id="{B0B22D9C-F08F-4BEB-BB18-A99CB2B317C4}"/>
              </a:ext>
            </a:extLst>
          </p:cNvPr>
          <p:cNvSpPr>
            <a:spLocks noGrp="1"/>
          </p:cNvSpPr>
          <p:nvPr>
            <p:ph sz="quarter" idx="14"/>
          </p:nvPr>
        </p:nvSpPr>
        <p:spPr/>
        <p:txBody>
          <a:bodyPr/>
          <a:lstStyle/>
          <a:p>
            <a:r>
              <a:rPr lang="de-DE" dirty="0"/>
              <a:t>Herstellerabschlag</a:t>
            </a:r>
            <a:br>
              <a:rPr lang="de-DE" dirty="0"/>
            </a:br>
            <a:endParaRPr lang="de-DE" dirty="0"/>
          </a:p>
          <a:p>
            <a:r>
              <a:rPr lang="de-DE" dirty="0"/>
              <a:t>Apothekenabschlag</a:t>
            </a:r>
          </a:p>
          <a:p>
            <a:pPr marL="0" indent="0">
              <a:buNone/>
            </a:pPr>
            <a:endParaRPr lang="de-DE" dirty="0"/>
          </a:p>
          <a:p>
            <a:r>
              <a:rPr lang="de-DE" dirty="0"/>
              <a:t>BMG will bis Ende Mai 2023 ein Finanzierungskonzept der GKV ausarbeiten </a:t>
            </a:r>
          </a:p>
        </p:txBody>
      </p:sp>
      <p:sp>
        <p:nvSpPr>
          <p:cNvPr id="4" name="Textplatzhalter 3"/>
          <p:cNvSpPr>
            <a:spLocks noGrp="1"/>
          </p:cNvSpPr>
          <p:nvPr>
            <p:ph type="body" sz="quarter" idx="15"/>
          </p:nvPr>
        </p:nvSpPr>
        <p:spPr/>
        <p:txBody>
          <a:bodyPr/>
          <a:lstStyle/>
          <a:p>
            <a:endParaRPr lang="de-DE" dirty="0"/>
          </a:p>
        </p:txBody>
      </p:sp>
      <p:sp>
        <p:nvSpPr>
          <p:cNvPr id="5" name="Fußzeilenplatzhalter 4"/>
          <p:cNvSpPr>
            <a:spLocks noGrp="1"/>
          </p:cNvSpPr>
          <p:nvPr>
            <p:ph type="ftr" sz="quarter" idx="16"/>
          </p:nvPr>
        </p:nvSpPr>
        <p:spPr/>
        <p:txBody>
          <a:bodyPr/>
          <a:lstStyle/>
          <a:p>
            <a:r>
              <a:rPr lang="de-DE"/>
              <a:t>Alles Wichtige für das Jahr 2023</a:t>
            </a:r>
            <a:endParaRPr lang="de-DE" dirty="0"/>
          </a:p>
        </p:txBody>
      </p:sp>
      <p:sp>
        <p:nvSpPr>
          <p:cNvPr id="6" name="Foliennummernplatzhalter 5"/>
          <p:cNvSpPr>
            <a:spLocks noGrp="1"/>
          </p:cNvSpPr>
          <p:nvPr>
            <p:ph type="sldNum" sz="quarter" idx="17"/>
          </p:nvPr>
        </p:nvSpPr>
        <p:spPr/>
        <p:txBody>
          <a:bodyPr/>
          <a:lstStyle/>
          <a:p>
            <a:fld id="{BE799682-1F0A-4BE5-A402-BB0EBC4D5055}" type="slidenum">
              <a:rPr lang="de-DE" smtClean="0"/>
              <a:pPr/>
              <a:t>5</a:t>
            </a:fld>
            <a:endParaRPr lang="de-DE" dirty="0"/>
          </a:p>
        </p:txBody>
      </p:sp>
    </p:spTree>
    <p:extLst>
      <p:ext uri="{BB962C8B-B14F-4D97-AF65-F5344CB8AC3E}">
        <p14:creationId xmlns:p14="http://schemas.microsoft.com/office/powerpoint/2010/main" val="304870389"/>
      </p:ext>
    </p:extLst>
  </p:cSld>
  <p:clrMapOvr>
    <a:masterClrMapping/>
  </p:clrMapOvr>
  <p:transition advClick="0" advTm="600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8F5618-5D56-4460-8E1E-A89782CA41F2}"/>
              </a:ext>
            </a:extLst>
          </p:cNvPr>
          <p:cNvSpPr>
            <a:spLocks noGrp="1"/>
          </p:cNvSpPr>
          <p:nvPr>
            <p:ph type="title"/>
          </p:nvPr>
        </p:nvSpPr>
        <p:spPr/>
        <p:txBody>
          <a:bodyPr/>
          <a:lstStyle/>
          <a:p>
            <a:r>
              <a:rPr lang="de-DE" spc="8" dirty="0"/>
              <a:t>Inflationsausgleichsgesetz</a:t>
            </a:r>
          </a:p>
        </p:txBody>
      </p:sp>
      <p:sp>
        <p:nvSpPr>
          <p:cNvPr id="3" name="Inhaltsplatzhalter 2">
            <a:extLst>
              <a:ext uri="{FF2B5EF4-FFF2-40B4-BE49-F238E27FC236}">
                <a16:creationId xmlns:a16="http://schemas.microsoft.com/office/drawing/2014/main" id="{73B7D479-79B6-4188-8FA5-D71580310DFF}"/>
              </a:ext>
            </a:extLst>
          </p:cNvPr>
          <p:cNvSpPr>
            <a:spLocks noGrp="1"/>
          </p:cNvSpPr>
          <p:nvPr>
            <p:ph sz="quarter" idx="13"/>
          </p:nvPr>
        </p:nvSpPr>
        <p:spPr>
          <a:xfrm>
            <a:off x="468314" y="1275874"/>
            <a:ext cx="8280000" cy="3304698"/>
          </a:xfrm>
        </p:spPr>
        <p:txBody>
          <a:bodyPr/>
          <a:lstStyle/>
          <a:p>
            <a:pPr marL="197644" indent="-197644">
              <a:spcBef>
                <a:spcPts val="0"/>
              </a:spcBef>
              <a:spcAft>
                <a:spcPts val="600"/>
              </a:spcAft>
              <a:buSzPct val="130000"/>
            </a:pPr>
            <a:r>
              <a:rPr lang="de-DE" sz="1200" spc="8" dirty="0"/>
              <a:t>Grundfreibetrag wird zum 1. Januar 2023 um 561 EUR auf 10.908 EUR und um weitere</a:t>
            </a:r>
            <a:br>
              <a:rPr lang="de-DE" sz="1200" spc="8" dirty="0"/>
            </a:br>
            <a:r>
              <a:rPr lang="de-DE" sz="1200" spc="8" dirty="0"/>
              <a:t>696 EUR auf 11.604 EUR zum 1. Januar 2024 erhöht </a:t>
            </a:r>
          </a:p>
          <a:p>
            <a:pPr marL="197644" indent="-197644">
              <a:spcBef>
                <a:spcPts val="0"/>
              </a:spcBef>
              <a:spcAft>
                <a:spcPts val="600"/>
              </a:spcAft>
              <a:buSzPct val="130000"/>
            </a:pPr>
            <a:r>
              <a:rPr lang="de-DE" sz="1200" spc="8" dirty="0"/>
              <a:t>Weiterer Abbau der sog. „kalten Progression“ durch Rechtsverschiebung der Tarifeckwerte</a:t>
            </a:r>
          </a:p>
          <a:p>
            <a:pPr marL="197644" indent="-197644">
              <a:spcBef>
                <a:spcPts val="0"/>
              </a:spcBef>
              <a:spcAft>
                <a:spcPts val="600"/>
              </a:spcAft>
              <a:buSzPct val="130000"/>
            </a:pPr>
            <a:r>
              <a:rPr lang="de-DE" sz="1200" spc="8" dirty="0"/>
              <a:t>Anhebung Kinderfreibetrag in drei Stufen für 2022 (nachträglich), 2023 und 2024:</a:t>
            </a:r>
          </a:p>
        </p:txBody>
      </p:sp>
      <p:sp>
        <p:nvSpPr>
          <p:cNvPr id="4" name="Textplatzhalter 3">
            <a:extLst>
              <a:ext uri="{FF2B5EF4-FFF2-40B4-BE49-F238E27FC236}">
                <a16:creationId xmlns:a16="http://schemas.microsoft.com/office/drawing/2014/main" id="{060A61FE-B3EB-4FC1-9F68-68219FBC4962}"/>
              </a:ext>
            </a:extLst>
          </p:cNvPr>
          <p:cNvSpPr>
            <a:spLocks noGrp="1"/>
          </p:cNvSpPr>
          <p:nvPr>
            <p:ph type="body" sz="quarter" idx="14"/>
          </p:nvPr>
        </p:nvSpPr>
        <p:spPr/>
        <p:txBody>
          <a:bodyPr/>
          <a:lstStyle/>
          <a:p>
            <a:r>
              <a:rPr lang="de-DE" sz="1600" dirty="0"/>
              <a:t>Erhöhung Grund-/Kinderfreibetrag</a:t>
            </a:r>
          </a:p>
        </p:txBody>
      </p:sp>
      <p:sp>
        <p:nvSpPr>
          <p:cNvPr id="5" name="Fußzeilenplatzhalter 4">
            <a:extLst>
              <a:ext uri="{FF2B5EF4-FFF2-40B4-BE49-F238E27FC236}">
                <a16:creationId xmlns:a16="http://schemas.microsoft.com/office/drawing/2014/main" id="{D48E4639-91A8-475C-A51A-BA9F5C2E2FB8}"/>
              </a:ext>
            </a:extLst>
          </p:cNvPr>
          <p:cNvSpPr>
            <a:spLocks noGrp="1"/>
          </p:cNvSpPr>
          <p:nvPr>
            <p:ph type="ftr" sz="quarter" idx="15"/>
          </p:nvPr>
        </p:nvSpPr>
        <p:spPr/>
        <p:txBody>
          <a:bodyPr/>
          <a:lstStyle/>
          <a:p>
            <a:r>
              <a:rPr lang="de-DE"/>
              <a:t>Alles Wichtige für das Jahr 2023</a:t>
            </a:r>
            <a:endParaRPr lang="de-DE" dirty="0"/>
          </a:p>
        </p:txBody>
      </p:sp>
      <p:sp>
        <p:nvSpPr>
          <p:cNvPr id="6" name="Foliennummernplatzhalter 5">
            <a:extLst>
              <a:ext uri="{FF2B5EF4-FFF2-40B4-BE49-F238E27FC236}">
                <a16:creationId xmlns:a16="http://schemas.microsoft.com/office/drawing/2014/main" id="{C4348960-7622-42AB-A7B1-F07F964CE7B3}"/>
              </a:ext>
            </a:extLst>
          </p:cNvPr>
          <p:cNvSpPr>
            <a:spLocks noGrp="1"/>
          </p:cNvSpPr>
          <p:nvPr>
            <p:ph type="sldNum" sz="quarter" idx="16"/>
          </p:nvPr>
        </p:nvSpPr>
        <p:spPr/>
        <p:txBody>
          <a:bodyPr/>
          <a:lstStyle/>
          <a:p>
            <a:fld id="{BE799682-1F0A-4BE5-A402-BB0EBC4D5055}" type="slidenum">
              <a:rPr lang="de-DE" smtClean="0"/>
              <a:pPr/>
              <a:t>50</a:t>
            </a:fld>
            <a:endParaRPr lang="de-DE" dirty="0"/>
          </a:p>
        </p:txBody>
      </p:sp>
      <p:graphicFrame>
        <p:nvGraphicFramePr>
          <p:cNvPr id="7" name="Tabelle 6">
            <a:extLst>
              <a:ext uri="{FF2B5EF4-FFF2-40B4-BE49-F238E27FC236}">
                <a16:creationId xmlns:a16="http://schemas.microsoft.com/office/drawing/2014/main" id="{8A44442C-5F8A-4CBF-B876-E7C9D3EAA45F}"/>
              </a:ext>
            </a:extLst>
          </p:cNvPr>
          <p:cNvGraphicFramePr>
            <a:graphicFrameLocks noGrp="1"/>
          </p:cNvGraphicFramePr>
          <p:nvPr>
            <p:extLst>
              <p:ext uri="{D42A27DB-BD31-4B8C-83A1-F6EECF244321}">
                <p14:modId xmlns:p14="http://schemas.microsoft.com/office/powerpoint/2010/main" val="698683335"/>
              </p:ext>
            </p:extLst>
          </p:nvPr>
        </p:nvGraphicFramePr>
        <p:xfrm>
          <a:off x="533588" y="2355726"/>
          <a:ext cx="7257680" cy="1862064"/>
        </p:xfrm>
        <a:graphic>
          <a:graphicData uri="http://schemas.openxmlformats.org/drawingml/2006/table">
            <a:tbl>
              <a:tblPr firstRow="1" bandRow="1">
                <a:tableStyleId>{21E4AEA4-8DFA-4A89-87EB-49C32662AFE0}</a:tableStyleId>
              </a:tblPr>
              <a:tblGrid>
                <a:gridCol w="1814420">
                  <a:extLst>
                    <a:ext uri="{9D8B030D-6E8A-4147-A177-3AD203B41FA5}">
                      <a16:colId xmlns:a16="http://schemas.microsoft.com/office/drawing/2014/main" val="20000"/>
                    </a:ext>
                  </a:extLst>
                </a:gridCol>
                <a:gridCol w="1814420">
                  <a:extLst>
                    <a:ext uri="{9D8B030D-6E8A-4147-A177-3AD203B41FA5}">
                      <a16:colId xmlns:a16="http://schemas.microsoft.com/office/drawing/2014/main" val="20001"/>
                    </a:ext>
                  </a:extLst>
                </a:gridCol>
                <a:gridCol w="1814420">
                  <a:extLst>
                    <a:ext uri="{9D8B030D-6E8A-4147-A177-3AD203B41FA5}">
                      <a16:colId xmlns:a16="http://schemas.microsoft.com/office/drawing/2014/main" val="20002"/>
                    </a:ext>
                  </a:extLst>
                </a:gridCol>
                <a:gridCol w="1814420">
                  <a:extLst>
                    <a:ext uri="{9D8B030D-6E8A-4147-A177-3AD203B41FA5}">
                      <a16:colId xmlns:a16="http://schemas.microsoft.com/office/drawing/2014/main" val="20003"/>
                    </a:ext>
                  </a:extLst>
                </a:gridCol>
              </a:tblGrid>
              <a:tr h="310344">
                <a:tc gridSpan="2">
                  <a:txBody>
                    <a:bodyPr/>
                    <a:lstStyle/>
                    <a:p>
                      <a:pPr algn="ctr"/>
                      <a:r>
                        <a:rPr lang="de-DE" sz="1200" dirty="0"/>
                        <a:t>Grundfreibetrag</a:t>
                      </a:r>
                      <a:endParaRPr lang="de-DE" sz="1200" dirty="0">
                        <a:latin typeface="Arial" panose="020B0604020202020204" pitchFamily="34" charset="0"/>
                        <a:cs typeface="Arial" panose="020B0604020202020204" pitchFamily="34" charset="0"/>
                      </a:endParaRPr>
                    </a:p>
                  </a:txBody>
                  <a:tcPr marL="91442" marR="91442" anchor="ctr"/>
                </a:tc>
                <a:tc hMerge="1">
                  <a:txBody>
                    <a:bodyPr/>
                    <a:lstStyle/>
                    <a:p>
                      <a:endParaRPr lang="de-DE" dirty="0"/>
                    </a:p>
                  </a:txBody>
                  <a:tcPr/>
                </a:tc>
                <a:tc gridSpan="2">
                  <a:txBody>
                    <a:bodyPr/>
                    <a:lstStyle/>
                    <a:p>
                      <a:pPr algn="ctr"/>
                      <a:r>
                        <a:rPr lang="de-DE" sz="1200" dirty="0"/>
                        <a:t>Freibeträge Kinderexistenzminimum*</a:t>
                      </a:r>
                      <a:endParaRPr lang="de-DE" sz="1200" dirty="0">
                        <a:latin typeface="Arial" panose="020B0604020202020204" pitchFamily="34" charset="0"/>
                        <a:cs typeface="Arial" panose="020B0604020202020204" pitchFamily="34" charset="0"/>
                      </a:endParaRPr>
                    </a:p>
                  </a:txBody>
                  <a:tcPr marL="91442" marR="91442" anchor="ctr"/>
                </a:tc>
                <a:tc hMerge="1">
                  <a:txBody>
                    <a:bodyPr/>
                    <a:lstStyle/>
                    <a:p>
                      <a:endParaRPr lang="de-DE" dirty="0"/>
                    </a:p>
                  </a:txBody>
                  <a:tcPr/>
                </a:tc>
                <a:extLst>
                  <a:ext uri="{0D108BD9-81ED-4DB2-BD59-A6C34878D82A}">
                    <a16:rowId xmlns:a16="http://schemas.microsoft.com/office/drawing/2014/main" val="10000"/>
                  </a:ext>
                </a:extLst>
              </a:tr>
              <a:tr h="310344">
                <a:tc>
                  <a:txBody>
                    <a:bodyPr/>
                    <a:lstStyle/>
                    <a:p>
                      <a:pPr algn="ctr"/>
                      <a:r>
                        <a:rPr lang="de-DE" sz="1200" b="0" dirty="0">
                          <a:solidFill>
                            <a:schemeClr val="tx1"/>
                          </a:solidFill>
                        </a:rPr>
                        <a:t>2020</a:t>
                      </a:r>
                      <a:endParaRPr lang="de-DE" sz="1200" b="0" dirty="0">
                        <a:solidFill>
                          <a:schemeClr val="tx1"/>
                        </a:solidFill>
                        <a:latin typeface="Arial" panose="020B0604020202020204" pitchFamily="34" charset="0"/>
                        <a:cs typeface="Arial" panose="020B0604020202020204" pitchFamily="34" charset="0"/>
                      </a:endParaRPr>
                    </a:p>
                  </a:txBody>
                  <a:tcPr marL="91442" marR="91442" anchor="ctr"/>
                </a:tc>
                <a:tc>
                  <a:txBody>
                    <a:bodyPr/>
                    <a:lstStyle/>
                    <a:p>
                      <a:pPr algn="ctr"/>
                      <a:r>
                        <a:rPr lang="de-DE" sz="1200" b="0" dirty="0">
                          <a:solidFill>
                            <a:schemeClr val="tx1"/>
                          </a:solidFill>
                        </a:rPr>
                        <a:t>9.408 EUR</a:t>
                      </a:r>
                      <a:endParaRPr lang="de-DE" sz="1200" b="0" dirty="0">
                        <a:solidFill>
                          <a:schemeClr val="tx1"/>
                        </a:solidFill>
                        <a:latin typeface="Arial" panose="020B0604020202020204" pitchFamily="34" charset="0"/>
                        <a:cs typeface="Arial" panose="020B0604020202020204" pitchFamily="34" charset="0"/>
                      </a:endParaRPr>
                    </a:p>
                  </a:txBody>
                  <a:tcPr marL="91442" marR="91442" anchor="ctr"/>
                </a:tc>
                <a:tc>
                  <a:txBody>
                    <a:bodyPr/>
                    <a:lstStyle/>
                    <a:p>
                      <a:pPr algn="ctr"/>
                      <a:r>
                        <a:rPr lang="de-DE" sz="1200" b="0" dirty="0">
                          <a:solidFill>
                            <a:schemeClr val="tx1"/>
                          </a:solidFill>
                        </a:rPr>
                        <a:t>2020</a:t>
                      </a:r>
                      <a:endParaRPr lang="de-DE" sz="1200" b="0" dirty="0">
                        <a:solidFill>
                          <a:schemeClr val="tx1"/>
                        </a:solidFill>
                        <a:latin typeface="Arial" panose="020B0604020202020204" pitchFamily="34" charset="0"/>
                        <a:cs typeface="Arial" panose="020B0604020202020204" pitchFamily="34" charset="0"/>
                      </a:endParaRPr>
                    </a:p>
                  </a:txBody>
                  <a:tcPr marL="91442" marR="91442" anchor="ctr"/>
                </a:tc>
                <a:tc>
                  <a:txBody>
                    <a:bodyPr/>
                    <a:lstStyle/>
                    <a:p>
                      <a:pPr algn="ctr"/>
                      <a:r>
                        <a:rPr lang="de-DE" sz="1200" b="0" dirty="0">
                          <a:solidFill>
                            <a:schemeClr val="tx1"/>
                          </a:solidFill>
                        </a:rPr>
                        <a:t>7.812 EUR</a:t>
                      </a:r>
                      <a:endParaRPr lang="de-DE" sz="1200" b="0" dirty="0">
                        <a:solidFill>
                          <a:schemeClr val="tx1"/>
                        </a:solidFill>
                        <a:latin typeface="Arial" panose="020B0604020202020204" pitchFamily="34" charset="0"/>
                        <a:cs typeface="Arial" panose="020B0604020202020204" pitchFamily="34" charset="0"/>
                      </a:endParaRPr>
                    </a:p>
                  </a:txBody>
                  <a:tcPr marL="91442" marR="91442" anchor="ctr"/>
                </a:tc>
                <a:extLst>
                  <a:ext uri="{0D108BD9-81ED-4DB2-BD59-A6C34878D82A}">
                    <a16:rowId xmlns:a16="http://schemas.microsoft.com/office/drawing/2014/main" val="10003"/>
                  </a:ext>
                </a:extLst>
              </a:tr>
              <a:tr h="310344">
                <a:tc>
                  <a:txBody>
                    <a:bodyPr/>
                    <a:lstStyle/>
                    <a:p>
                      <a:pPr algn="ctr"/>
                      <a:r>
                        <a:rPr lang="de-DE" sz="1200" b="0" dirty="0">
                          <a:solidFill>
                            <a:schemeClr val="tx1"/>
                          </a:solidFill>
                        </a:rPr>
                        <a:t>2021</a:t>
                      </a:r>
                      <a:endParaRPr lang="de-DE" sz="1200" b="0" dirty="0">
                        <a:solidFill>
                          <a:schemeClr val="tx1"/>
                        </a:solidFill>
                        <a:latin typeface="Arial" panose="020B0604020202020204" pitchFamily="34" charset="0"/>
                        <a:cs typeface="Arial" panose="020B0604020202020204" pitchFamily="34" charset="0"/>
                      </a:endParaRPr>
                    </a:p>
                  </a:txBody>
                  <a:tcPr marL="91442" marR="91442" anchor="ctr"/>
                </a:tc>
                <a:tc>
                  <a:txBody>
                    <a:bodyPr/>
                    <a:lstStyle/>
                    <a:p>
                      <a:pPr algn="ctr"/>
                      <a:r>
                        <a:rPr lang="de-DE" sz="1200" b="0" dirty="0">
                          <a:solidFill>
                            <a:schemeClr val="tx1"/>
                          </a:solidFill>
                        </a:rPr>
                        <a:t>9.744 EUR</a:t>
                      </a:r>
                      <a:endParaRPr lang="de-DE" sz="1200" b="0" dirty="0">
                        <a:solidFill>
                          <a:schemeClr val="tx1"/>
                        </a:solidFill>
                        <a:latin typeface="Arial" panose="020B0604020202020204" pitchFamily="34" charset="0"/>
                        <a:cs typeface="Arial" panose="020B0604020202020204" pitchFamily="34" charset="0"/>
                      </a:endParaRPr>
                    </a:p>
                  </a:txBody>
                  <a:tcPr marL="91442" marR="91442" anchor="ctr"/>
                </a:tc>
                <a:tc>
                  <a:txBody>
                    <a:bodyPr/>
                    <a:lstStyle/>
                    <a:p>
                      <a:pPr algn="ctr"/>
                      <a:r>
                        <a:rPr lang="de-DE" sz="1200" b="0" dirty="0">
                          <a:solidFill>
                            <a:schemeClr val="tx1"/>
                          </a:solidFill>
                        </a:rPr>
                        <a:t>2021</a:t>
                      </a:r>
                      <a:endParaRPr lang="de-DE" sz="1200" b="0" dirty="0">
                        <a:solidFill>
                          <a:schemeClr val="tx1"/>
                        </a:solidFill>
                        <a:latin typeface="Arial" panose="020B0604020202020204" pitchFamily="34" charset="0"/>
                        <a:cs typeface="Arial" panose="020B0604020202020204" pitchFamily="34" charset="0"/>
                      </a:endParaRPr>
                    </a:p>
                  </a:txBody>
                  <a:tcPr marL="91442" marR="91442" anchor="ctr"/>
                </a:tc>
                <a:tc>
                  <a:txBody>
                    <a:bodyPr/>
                    <a:lstStyle/>
                    <a:p>
                      <a:pPr algn="ctr"/>
                      <a:r>
                        <a:rPr lang="de-DE" sz="1200" b="0" dirty="0">
                          <a:solidFill>
                            <a:schemeClr val="tx1"/>
                          </a:solidFill>
                        </a:rPr>
                        <a:t>8.388 EUR</a:t>
                      </a:r>
                      <a:endParaRPr lang="de-DE" sz="1200" b="0" dirty="0">
                        <a:solidFill>
                          <a:schemeClr val="tx1"/>
                        </a:solidFill>
                        <a:latin typeface="Arial" panose="020B0604020202020204" pitchFamily="34" charset="0"/>
                        <a:cs typeface="Arial" panose="020B0604020202020204" pitchFamily="34" charset="0"/>
                      </a:endParaRPr>
                    </a:p>
                  </a:txBody>
                  <a:tcPr marL="91442" marR="91442" anchor="ctr"/>
                </a:tc>
                <a:extLst>
                  <a:ext uri="{0D108BD9-81ED-4DB2-BD59-A6C34878D82A}">
                    <a16:rowId xmlns:a16="http://schemas.microsoft.com/office/drawing/2014/main" val="189527978"/>
                  </a:ext>
                </a:extLst>
              </a:tr>
              <a:tr h="310344">
                <a:tc>
                  <a:txBody>
                    <a:bodyPr/>
                    <a:lstStyle/>
                    <a:p>
                      <a:pPr algn="ctr"/>
                      <a:r>
                        <a:rPr lang="de-DE" sz="1200" b="0" dirty="0">
                          <a:solidFill>
                            <a:schemeClr val="tx1"/>
                          </a:solidFill>
                        </a:rPr>
                        <a:t>2022</a:t>
                      </a:r>
                      <a:endParaRPr lang="de-DE" sz="1200" b="0" dirty="0">
                        <a:solidFill>
                          <a:schemeClr val="tx1"/>
                        </a:solidFill>
                        <a:latin typeface="Arial" panose="020B0604020202020204" pitchFamily="34" charset="0"/>
                        <a:cs typeface="Arial" panose="020B0604020202020204" pitchFamily="34" charset="0"/>
                      </a:endParaRPr>
                    </a:p>
                  </a:txBody>
                  <a:tcPr marL="91442" marR="91442" anchor="ctr"/>
                </a:tc>
                <a:tc>
                  <a:txBody>
                    <a:bodyPr/>
                    <a:lstStyle/>
                    <a:p>
                      <a:pPr algn="ctr"/>
                      <a:r>
                        <a:rPr lang="de-DE" sz="1200" b="0" dirty="0">
                          <a:solidFill>
                            <a:schemeClr val="tx1"/>
                          </a:solidFill>
                        </a:rPr>
                        <a:t>10.347 EUR</a:t>
                      </a:r>
                      <a:endParaRPr lang="de-DE" sz="1200" b="0" dirty="0">
                        <a:solidFill>
                          <a:schemeClr val="tx1"/>
                        </a:solidFill>
                        <a:latin typeface="Arial" panose="020B0604020202020204" pitchFamily="34" charset="0"/>
                        <a:cs typeface="Arial" panose="020B0604020202020204" pitchFamily="34" charset="0"/>
                      </a:endParaRPr>
                    </a:p>
                  </a:txBody>
                  <a:tcPr marL="91442" marR="91442" anchor="ctr"/>
                </a:tc>
                <a:tc>
                  <a:txBody>
                    <a:bodyPr/>
                    <a:lstStyle/>
                    <a:p>
                      <a:pPr algn="ctr"/>
                      <a:r>
                        <a:rPr lang="de-DE" sz="1200" b="1" dirty="0">
                          <a:solidFill>
                            <a:schemeClr val="tx1"/>
                          </a:solidFill>
                        </a:rPr>
                        <a:t>2022</a:t>
                      </a:r>
                      <a:endParaRPr lang="de-DE" sz="1200" b="1" dirty="0">
                        <a:solidFill>
                          <a:schemeClr val="tx1"/>
                        </a:solidFill>
                        <a:latin typeface="Arial" panose="020B0604020202020204" pitchFamily="34" charset="0"/>
                        <a:cs typeface="Arial" panose="020B0604020202020204" pitchFamily="34" charset="0"/>
                      </a:endParaRPr>
                    </a:p>
                  </a:txBody>
                  <a:tcPr marL="91442" marR="91442" anchor="ctr"/>
                </a:tc>
                <a:tc>
                  <a:txBody>
                    <a:bodyPr/>
                    <a:lstStyle/>
                    <a:p>
                      <a:pPr algn="ctr"/>
                      <a:r>
                        <a:rPr lang="de-DE" sz="1200" b="1" dirty="0">
                          <a:solidFill>
                            <a:schemeClr val="tx1"/>
                          </a:solidFill>
                        </a:rPr>
                        <a:t>8.548 EUR</a:t>
                      </a:r>
                      <a:endParaRPr lang="de-DE" sz="1200" b="1" dirty="0">
                        <a:solidFill>
                          <a:schemeClr val="tx1"/>
                        </a:solidFill>
                        <a:latin typeface="Arial" panose="020B0604020202020204" pitchFamily="34" charset="0"/>
                        <a:cs typeface="Arial" panose="020B0604020202020204" pitchFamily="34" charset="0"/>
                      </a:endParaRPr>
                    </a:p>
                  </a:txBody>
                  <a:tcPr marL="91442" marR="91442" anchor="ctr"/>
                </a:tc>
                <a:extLst>
                  <a:ext uri="{0D108BD9-81ED-4DB2-BD59-A6C34878D82A}">
                    <a16:rowId xmlns:a16="http://schemas.microsoft.com/office/drawing/2014/main" val="2404403754"/>
                  </a:ext>
                </a:extLst>
              </a:tr>
              <a:tr h="310344">
                <a:tc>
                  <a:txBody>
                    <a:bodyPr/>
                    <a:lstStyle/>
                    <a:p>
                      <a:pPr algn="ctr"/>
                      <a:r>
                        <a:rPr lang="de-DE" sz="1200" b="1" dirty="0">
                          <a:solidFill>
                            <a:schemeClr val="tx1"/>
                          </a:solidFill>
                        </a:rPr>
                        <a:t>2023</a:t>
                      </a:r>
                      <a:endParaRPr lang="de-DE" sz="1200" b="1" dirty="0">
                        <a:solidFill>
                          <a:schemeClr val="tx1"/>
                        </a:solidFill>
                        <a:latin typeface="Arial" panose="020B0604020202020204" pitchFamily="34" charset="0"/>
                        <a:cs typeface="Arial" panose="020B0604020202020204" pitchFamily="34" charset="0"/>
                      </a:endParaRPr>
                    </a:p>
                  </a:txBody>
                  <a:tcPr marL="91442" marR="91442" anchor="ctr"/>
                </a:tc>
                <a:tc>
                  <a:txBody>
                    <a:bodyPr/>
                    <a:lstStyle/>
                    <a:p>
                      <a:pPr algn="ctr"/>
                      <a:r>
                        <a:rPr lang="de-DE" sz="1200" b="1" dirty="0">
                          <a:solidFill>
                            <a:schemeClr val="tx1"/>
                          </a:solidFill>
                        </a:rPr>
                        <a:t>10.908 EUR</a:t>
                      </a:r>
                    </a:p>
                  </a:txBody>
                  <a:tcPr marL="91442" marR="91442" anchor="ctr"/>
                </a:tc>
                <a:tc>
                  <a:txBody>
                    <a:bodyPr/>
                    <a:lstStyle/>
                    <a:p>
                      <a:pPr algn="ctr"/>
                      <a:r>
                        <a:rPr lang="de-DE" sz="1200" b="1" dirty="0">
                          <a:solidFill>
                            <a:schemeClr val="tx1"/>
                          </a:solidFill>
                        </a:rPr>
                        <a:t>2023</a:t>
                      </a:r>
                      <a:endParaRPr lang="de-DE" sz="1200" b="1" dirty="0">
                        <a:solidFill>
                          <a:schemeClr val="tx1"/>
                        </a:solidFill>
                        <a:latin typeface="Arial" panose="020B0604020202020204" pitchFamily="34" charset="0"/>
                        <a:cs typeface="Arial" panose="020B0604020202020204" pitchFamily="34" charset="0"/>
                      </a:endParaRPr>
                    </a:p>
                  </a:txBody>
                  <a:tcPr marL="91442" marR="91442" anchor="ctr"/>
                </a:tc>
                <a:tc>
                  <a:txBody>
                    <a:bodyPr/>
                    <a:lstStyle/>
                    <a:p>
                      <a:pPr algn="ctr"/>
                      <a:r>
                        <a:rPr lang="de-DE" sz="1200" b="1" dirty="0">
                          <a:solidFill>
                            <a:schemeClr val="tx1"/>
                          </a:solidFill>
                        </a:rPr>
                        <a:t>8.952 EUR</a:t>
                      </a:r>
                    </a:p>
                  </a:txBody>
                  <a:tcPr marL="91442" marR="91442" anchor="ctr"/>
                </a:tc>
                <a:extLst>
                  <a:ext uri="{0D108BD9-81ED-4DB2-BD59-A6C34878D82A}">
                    <a16:rowId xmlns:a16="http://schemas.microsoft.com/office/drawing/2014/main" val="4186956594"/>
                  </a:ext>
                </a:extLst>
              </a:tr>
              <a:tr h="310344">
                <a:tc>
                  <a:txBody>
                    <a:bodyPr/>
                    <a:lstStyle/>
                    <a:p>
                      <a:pPr algn="ctr"/>
                      <a:r>
                        <a:rPr lang="de-DE" sz="1200" b="1" dirty="0">
                          <a:solidFill>
                            <a:schemeClr val="tx1"/>
                          </a:solidFill>
                        </a:rPr>
                        <a:t>2024</a:t>
                      </a:r>
                      <a:endParaRPr lang="de-DE" sz="1200" b="1" dirty="0">
                        <a:solidFill>
                          <a:schemeClr val="tx1"/>
                        </a:solidFill>
                        <a:latin typeface="Arial" panose="020B0604020202020204" pitchFamily="34" charset="0"/>
                        <a:cs typeface="Arial" panose="020B0604020202020204" pitchFamily="34" charset="0"/>
                      </a:endParaRPr>
                    </a:p>
                  </a:txBody>
                  <a:tcPr marL="91442" marR="91442" anchor="ctr"/>
                </a:tc>
                <a:tc>
                  <a:txBody>
                    <a:bodyPr/>
                    <a:lstStyle/>
                    <a:p>
                      <a:pPr algn="ctr"/>
                      <a:r>
                        <a:rPr lang="de-DE" sz="1200" b="1" dirty="0">
                          <a:solidFill>
                            <a:schemeClr val="tx1"/>
                          </a:solidFill>
                        </a:rPr>
                        <a:t>11.604 EUR</a:t>
                      </a:r>
                    </a:p>
                  </a:txBody>
                  <a:tcPr marL="91442" marR="91442" anchor="ctr"/>
                </a:tc>
                <a:tc>
                  <a:txBody>
                    <a:bodyPr/>
                    <a:lstStyle/>
                    <a:p>
                      <a:pPr algn="ctr"/>
                      <a:r>
                        <a:rPr lang="de-DE" sz="1200" b="1" dirty="0">
                          <a:solidFill>
                            <a:schemeClr val="tx1"/>
                          </a:solidFill>
                        </a:rPr>
                        <a:t>2024</a:t>
                      </a:r>
                      <a:endParaRPr lang="de-DE" sz="1200" b="1" dirty="0">
                        <a:solidFill>
                          <a:schemeClr val="tx1"/>
                        </a:solidFill>
                        <a:latin typeface="Arial" panose="020B0604020202020204" pitchFamily="34" charset="0"/>
                        <a:cs typeface="Arial" panose="020B0604020202020204" pitchFamily="34" charset="0"/>
                      </a:endParaRPr>
                    </a:p>
                  </a:txBody>
                  <a:tcPr marL="91442" marR="91442" anchor="ctr"/>
                </a:tc>
                <a:tc>
                  <a:txBody>
                    <a:bodyPr/>
                    <a:lstStyle/>
                    <a:p>
                      <a:pPr algn="ctr"/>
                      <a:r>
                        <a:rPr lang="de-DE" sz="1200" b="1" dirty="0">
                          <a:solidFill>
                            <a:schemeClr val="tx1"/>
                          </a:solidFill>
                        </a:rPr>
                        <a:t>9.312 EUR</a:t>
                      </a:r>
                    </a:p>
                  </a:txBody>
                  <a:tcPr marL="91442" marR="91442" anchor="ctr"/>
                </a:tc>
                <a:extLst>
                  <a:ext uri="{0D108BD9-81ED-4DB2-BD59-A6C34878D82A}">
                    <a16:rowId xmlns:a16="http://schemas.microsoft.com/office/drawing/2014/main" val="2912940924"/>
                  </a:ext>
                </a:extLst>
              </a:tr>
            </a:tbl>
          </a:graphicData>
        </a:graphic>
      </p:graphicFrame>
      <p:sp>
        <p:nvSpPr>
          <p:cNvPr id="8" name="Textfeld 7">
            <a:extLst>
              <a:ext uri="{FF2B5EF4-FFF2-40B4-BE49-F238E27FC236}">
                <a16:creationId xmlns:a16="http://schemas.microsoft.com/office/drawing/2014/main" id="{045C911B-B8FE-6239-DFAE-5978F409E86C}"/>
              </a:ext>
            </a:extLst>
          </p:cNvPr>
          <p:cNvSpPr txBox="1"/>
          <p:nvPr/>
        </p:nvSpPr>
        <p:spPr>
          <a:xfrm>
            <a:off x="533588" y="4294364"/>
            <a:ext cx="9360000" cy="246221"/>
          </a:xfrm>
          <a:prstGeom prst="rect">
            <a:avLst/>
          </a:prstGeom>
          <a:noFill/>
        </p:spPr>
        <p:txBody>
          <a:bodyPr wrap="square">
            <a:spAutoFit/>
          </a:bodyPr>
          <a:lstStyle/>
          <a:p>
            <a:pPr lvl="0">
              <a:buClr>
                <a:srgbClr val="00B0F0"/>
              </a:buClr>
              <a:buSzPct val="130000"/>
              <a:tabLst>
                <a:tab pos="176213" algn="l"/>
              </a:tabLst>
              <a:defRPr/>
            </a:pPr>
            <a:r>
              <a:rPr kumimoji="0" lang="de-DE" sz="1000" b="0" i="0" u="none" strike="noStrike" kern="1200" cap="none" spc="10" normalizeH="0" noProof="0" dirty="0">
                <a:ln>
                  <a:noFill/>
                </a:ln>
                <a:effectLst/>
                <a:uLnTx/>
                <a:uFillTx/>
                <a:latin typeface="+mn-lt"/>
                <a:cs typeface="Arial" panose="020B0604020202020204" pitchFamily="34" charset="0"/>
              </a:rPr>
              <a:t>*)	</a:t>
            </a:r>
            <a:r>
              <a:rPr lang="de-DE" sz="1000" spc="10" dirty="0">
                <a:latin typeface="+mn-lt"/>
                <a:cs typeface="Arial" panose="020B0604020202020204" pitchFamily="34" charset="0"/>
              </a:rPr>
              <a:t>Kinderfreibetrag plus Freibetrag für den Betreuungs-/Erziehungs-/Ausbildungsbedarf je Kind</a:t>
            </a:r>
            <a:endParaRPr kumimoji="0" lang="de-DE" sz="1000" b="0" i="0" u="none" strike="noStrike" kern="1200" cap="none" spc="10" normalizeH="0" noProof="0" dirty="0">
              <a:ln>
                <a:noFill/>
              </a:ln>
              <a:effectLst/>
              <a:uLnTx/>
              <a:uFillTx/>
              <a:latin typeface="+mn-lt"/>
              <a:cs typeface="Arial" panose="020B0604020202020204" pitchFamily="34" charset="0"/>
            </a:endParaRPr>
          </a:p>
        </p:txBody>
      </p:sp>
    </p:spTree>
    <p:extLst>
      <p:ext uri="{BB962C8B-B14F-4D97-AF65-F5344CB8AC3E}">
        <p14:creationId xmlns:p14="http://schemas.microsoft.com/office/powerpoint/2010/main" val="2323204811"/>
      </p:ext>
    </p:extLst>
  </p:cSld>
  <p:clrMapOvr>
    <a:masterClrMapping/>
  </p:clrMapOvr>
  <p:transition advClick="0" advTm="600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8F5618-5D56-4460-8E1E-A89782CA41F2}"/>
              </a:ext>
            </a:extLst>
          </p:cNvPr>
          <p:cNvSpPr>
            <a:spLocks noGrp="1"/>
          </p:cNvSpPr>
          <p:nvPr>
            <p:ph type="title"/>
          </p:nvPr>
        </p:nvSpPr>
        <p:spPr/>
        <p:txBody>
          <a:bodyPr/>
          <a:lstStyle/>
          <a:p>
            <a:r>
              <a:rPr lang="de-DE" spc="8" dirty="0"/>
              <a:t>Inflationsausgleichsgesetz</a:t>
            </a:r>
          </a:p>
        </p:txBody>
      </p:sp>
      <p:sp>
        <p:nvSpPr>
          <p:cNvPr id="3" name="Inhaltsplatzhalter 2">
            <a:extLst>
              <a:ext uri="{FF2B5EF4-FFF2-40B4-BE49-F238E27FC236}">
                <a16:creationId xmlns:a16="http://schemas.microsoft.com/office/drawing/2014/main" id="{73B7D479-79B6-4188-8FA5-D71580310DFF}"/>
              </a:ext>
            </a:extLst>
          </p:cNvPr>
          <p:cNvSpPr>
            <a:spLocks noGrp="1"/>
          </p:cNvSpPr>
          <p:nvPr>
            <p:ph sz="quarter" idx="13"/>
          </p:nvPr>
        </p:nvSpPr>
        <p:spPr>
          <a:xfrm>
            <a:off x="468314" y="1275874"/>
            <a:ext cx="8280000" cy="3304698"/>
          </a:xfrm>
        </p:spPr>
        <p:txBody>
          <a:bodyPr/>
          <a:lstStyle/>
          <a:p>
            <a:pPr marL="197644" indent="-197644">
              <a:spcBef>
                <a:spcPts val="0"/>
              </a:spcBef>
              <a:spcAft>
                <a:spcPts val="600"/>
              </a:spcAft>
              <a:buSzPct val="130000"/>
            </a:pPr>
            <a:r>
              <a:rPr lang="de-DE" sz="1200" spc="8" dirty="0"/>
              <a:t>Infolge der deutlich gestiegenen Lebenshaltungskosten wurde das Kindergeld</a:t>
            </a:r>
            <a:br>
              <a:rPr lang="de-DE" sz="1200" spc="8" dirty="0"/>
            </a:br>
            <a:r>
              <a:rPr lang="de-DE" sz="1200" spc="8" dirty="0"/>
              <a:t>ab 1. Januar 2023 einheitlich </a:t>
            </a:r>
            <a:r>
              <a:rPr lang="de-DE" sz="1200" b="1" spc="8" dirty="0"/>
              <a:t>für jedes Kind </a:t>
            </a:r>
            <a:r>
              <a:rPr lang="de-DE" sz="1200" spc="8" dirty="0"/>
              <a:t>auf </a:t>
            </a:r>
            <a:r>
              <a:rPr lang="de-DE" sz="1200" b="1" spc="8" dirty="0"/>
              <a:t>250 EUR </a:t>
            </a:r>
            <a:r>
              <a:rPr lang="de-DE" sz="1200" spc="8" dirty="0"/>
              <a:t>im Monat erhöht</a:t>
            </a:r>
          </a:p>
          <a:p>
            <a:pPr marL="197644" indent="-197644">
              <a:spcBef>
                <a:spcPts val="0"/>
              </a:spcBef>
              <a:spcAft>
                <a:spcPts val="600"/>
              </a:spcAft>
              <a:buSzPct val="130000"/>
            </a:pPr>
            <a:r>
              <a:rPr lang="de-DE" sz="1200" spc="8" dirty="0"/>
              <a:t>Bundesregierung will für Vereinfachung (Wegfall „Zählkinder-Problematik“) und</a:t>
            </a:r>
            <a:br>
              <a:rPr lang="de-DE" sz="1200" spc="8" dirty="0"/>
            </a:br>
            <a:r>
              <a:rPr lang="de-DE" sz="1200" spc="8" dirty="0"/>
              <a:t>mehr Gerechtigkeit (Kinderfreibetrag ist für alle Kinder gleich hoch) sorgen</a:t>
            </a:r>
          </a:p>
        </p:txBody>
      </p:sp>
      <p:sp>
        <p:nvSpPr>
          <p:cNvPr id="4" name="Textplatzhalter 3">
            <a:extLst>
              <a:ext uri="{FF2B5EF4-FFF2-40B4-BE49-F238E27FC236}">
                <a16:creationId xmlns:a16="http://schemas.microsoft.com/office/drawing/2014/main" id="{060A61FE-B3EB-4FC1-9F68-68219FBC4962}"/>
              </a:ext>
            </a:extLst>
          </p:cNvPr>
          <p:cNvSpPr>
            <a:spLocks noGrp="1"/>
          </p:cNvSpPr>
          <p:nvPr>
            <p:ph type="body" sz="quarter" idx="14"/>
          </p:nvPr>
        </p:nvSpPr>
        <p:spPr/>
        <p:txBody>
          <a:bodyPr/>
          <a:lstStyle/>
          <a:p>
            <a:r>
              <a:rPr lang="de-DE" sz="1600" dirty="0"/>
              <a:t>Erhöhung Kindergeld</a:t>
            </a:r>
          </a:p>
        </p:txBody>
      </p:sp>
      <p:sp>
        <p:nvSpPr>
          <p:cNvPr id="5" name="Fußzeilenplatzhalter 4">
            <a:extLst>
              <a:ext uri="{FF2B5EF4-FFF2-40B4-BE49-F238E27FC236}">
                <a16:creationId xmlns:a16="http://schemas.microsoft.com/office/drawing/2014/main" id="{D48E4639-91A8-475C-A51A-BA9F5C2E2FB8}"/>
              </a:ext>
            </a:extLst>
          </p:cNvPr>
          <p:cNvSpPr>
            <a:spLocks noGrp="1"/>
          </p:cNvSpPr>
          <p:nvPr>
            <p:ph type="ftr" sz="quarter" idx="15"/>
          </p:nvPr>
        </p:nvSpPr>
        <p:spPr/>
        <p:txBody>
          <a:bodyPr/>
          <a:lstStyle/>
          <a:p>
            <a:r>
              <a:rPr lang="de-DE"/>
              <a:t>Alles Wichtige für das Jahr 2023</a:t>
            </a:r>
            <a:endParaRPr lang="de-DE" dirty="0"/>
          </a:p>
        </p:txBody>
      </p:sp>
      <p:sp>
        <p:nvSpPr>
          <p:cNvPr id="6" name="Foliennummernplatzhalter 5">
            <a:extLst>
              <a:ext uri="{FF2B5EF4-FFF2-40B4-BE49-F238E27FC236}">
                <a16:creationId xmlns:a16="http://schemas.microsoft.com/office/drawing/2014/main" id="{C4348960-7622-42AB-A7B1-F07F964CE7B3}"/>
              </a:ext>
            </a:extLst>
          </p:cNvPr>
          <p:cNvSpPr>
            <a:spLocks noGrp="1"/>
          </p:cNvSpPr>
          <p:nvPr>
            <p:ph type="sldNum" sz="quarter" idx="16"/>
          </p:nvPr>
        </p:nvSpPr>
        <p:spPr/>
        <p:txBody>
          <a:bodyPr/>
          <a:lstStyle/>
          <a:p>
            <a:fld id="{BE799682-1F0A-4BE5-A402-BB0EBC4D5055}" type="slidenum">
              <a:rPr lang="de-DE" smtClean="0"/>
              <a:pPr/>
              <a:t>51</a:t>
            </a:fld>
            <a:endParaRPr lang="de-DE" dirty="0"/>
          </a:p>
        </p:txBody>
      </p:sp>
      <p:graphicFrame>
        <p:nvGraphicFramePr>
          <p:cNvPr id="9" name="Tabelle 8">
            <a:extLst>
              <a:ext uri="{FF2B5EF4-FFF2-40B4-BE49-F238E27FC236}">
                <a16:creationId xmlns:a16="http://schemas.microsoft.com/office/drawing/2014/main" id="{12A92829-CC8D-759B-15A7-8B63459B437A}"/>
              </a:ext>
            </a:extLst>
          </p:cNvPr>
          <p:cNvGraphicFramePr>
            <a:graphicFrameLocks noGrp="1"/>
          </p:cNvGraphicFramePr>
          <p:nvPr>
            <p:extLst>
              <p:ext uri="{D42A27DB-BD31-4B8C-83A1-F6EECF244321}">
                <p14:modId xmlns:p14="http://schemas.microsoft.com/office/powerpoint/2010/main" val="2082056216"/>
              </p:ext>
            </p:extLst>
          </p:nvPr>
        </p:nvGraphicFramePr>
        <p:xfrm>
          <a:off x="533588" y="2355726"/>
          <a:ext cx="7335652" cy="1938642"/>
        </p:xfrm>
        <a:graphic>
          <a:graphicData uri="http://schemas.openxmlformats.org/drawingml/2006/table">
            <a:tbl>
              <a:tblPr firstRow="1" bandRow="1">
                <a:tableStyleId>{21E4AEA4-8DFA-4A89-87EB-49C32662AFE0}</a:tableStyleId>
              </a:tblPr>
              <a:tblGrid>
                <a:gridCol w="1833913">
                  <a:extLst>
                    <a:ext uri="{9D8B030D-6E8A-4147-A177-3AD203B41FA5}">
                      <a16:colId xmlns:a16="http://schemas.microsoft.com/office/drawing/2014/main" val="20000"/>
                    </a:ext>
                  </a:extLst>
                </a:gridCol>
                <a:gridCol w="1833913">
                  <a:extLst>
                    <a:ext uri="{9D8B030D-6E8A-4147-A177-3AD203B41FA5}">
                      <a16:colId xmlns:a16="http://schemas.microsoft.com/office/drawing/2014/main" val="20001"/>
                    </a:ext>
                  </a:extLst>
                </a:gridCol>
                <a:gridCol w="1833913">
                  <a:extLst>
                    <a:ext uri="{9D8B030D-6E8A-4147-A177-3AD203B41FA5}">
                      <a16:colId xmlns:a16="http://schemas.microsoft.com/office/drawing/2014/main" val="20002"/>
                    </a:ext>
                  </a:extLst>
                </a:gridCol>
                <a:gridCol w="1833913">
                  <a:extLst>
                    <a:ext uri="{9D8B030D-6E8A-4147-A177-3AD203B41FA5}">
                      <a16:colId xmlns:a16="http://schemas.microsoft.com/office/drawing/2014/main" val="20003"/>
                    </a:ext>
                  </a:extLst>
                </a:gridCol>
              </a:tblGrid>
              <a:tr h="323107">
                <a:tc gridSpan="4">
                  <a:txBody>
                    <a:bodyPr/>
                    <a:lstStyle/>
                    <a:p>
                      <a:pPr algn="ctr"/>
                      <a:r>
                        <a:rPr lang="de-DE" sz="1200" dirty="0"/>
                        <a:t>Kindergeld</a:t>
                      </a:r>
                      <a:endParaRPr lang="de-DE" sz="1200" dirty="0">
                        <a:latin typeface="+mn-lt"/>
                        <a:cs typeface="Arial" panose="020B0604020202020204" pitchFamily="34" charset="0"/>
                      </a:endParaRPr>
                    </a:p>
                  </a:txBody>
                  <a:tcPr marL="91442" marR="91442" anchor="ctr"/>
                </a:tc>
                <a:tc hMerge="1">
                  <a:txBody>
                    <a:bodyPr/>
                    <a:lstStyle/>
                    <a:p>
                      <a:endParaRPr lang="de-DE" dirty="0"/>
                    </a:p>
                  </a:txBody>
                  <a:tcPr/>
                </a:tc>
                <a:tc hMerge="1">
                  <a:txBody>
                    <a:bodyPr/>
                    <a:lstStyle/>
                    <a:p>
                      <a:pPr algn="ctr"/>
                      <a:endParaRPr lang="de-DE" sz="1700" dirty="0">
                        <a:latin typeface="Arial" panose="020B0604020202020204" pitchFamily="34" charset="0"/>
                        <a:cs typeface="Arial" panose="020B0604020202020204" pitchFamily="34" charset="0"/>
                      </a:endParaRPr>
                    </a:p>
                  </a:txBody>
                  <a:tcPr marL="91442" marR="91442" anchor="ctr"/>
                </a:tc>
                <a:tc hMerge="1">
                  <a:txBody>
                    <a:bodyPr/>
                    <a:lstStyle/>
                    <a:p>
                      <a:endParaRPr lang="de-DE" dirty="0"/>
                    </a:p>
                  </a:txBody>
                  <a:tcPr/>
                </a:tc>
                <a:extLst>
                  <a:ext uri="{0D108BD9-81ED-4DB2-BD59-A6C34878D82A}">
                    <a16:rowId xmlns:a16="http://schemas.microsoft.com/office/drawing/2014/main" val="10000"/>
                  </a:ext>
                </a:extLst>
              </a:tr>
              <a:tr h="323107">
                <a:tc>
                  <a:txBody>
                    <a:bodyPr/>
                    <a:lstStyle/>
                    <a:p>
                      <a:pPr algn="ctr"/>
                      <a:r>
                        <a:rPr lang="de-DE" sz="1200" b="0" dirty="0">
                          <a:solidFill>
                            <a:schemeClr val="tx1"/>
                          </a:solidFill>
                        </a:rPr>
                        <a:t>Gültigkeit</a:t>
                      </a:r>
                      <a:endParaRPr lang="de-DE" sz="1200" b="0" dirty="0">
                        <a:solidFill>
                          <a:schemeClr val="tx1"/>
                        </a:solidFill>
                        <a:latin typeface="+mn-lt"/>
                        <a:cs typeface="Arial" panose="020B0604020202020204" pitchFamily="34" charset="0"/>
                      </a:endParaRPr>
                    </a:p>
                  </a:txBody>
                  <a:tcPr marL="91442" marR="91442" anchor="ctr"/>
                </a:tc>
                <a:tc>
                  <a:txBody>
                    <a:bodyPr/>
                    <a:lstStyle/>
                    <a:p>
                      <a:pPr algn="ctr"/>
                      <a:r>
                        <a:rPr lang="de-DE" sz="1200" b="0" dirty="0">
                          <a:solidFill>
                            <a:schemeClr val="tx1"/>
                          </a:solidFill>
                        </a:rPr>
                        <a:t>1./2. Kind</a:t>
                      </a:r>
                      <a:endParaRPr lang="de-DE" sz="1200" b="0" dirty="0">
                        <a:solidFill>
                          <a:schemeClr val="tx1"/>
                        </a:solidFill>
                        <a:latin typeface="+mn-lt"/>
                        <a:cs typeface="Arial" panose="020B0604020202020204" pitchFamily="34" charset="0"/>
                      </a:endParaRPr>
                    </a:p>
                  </a:txBody>
                  <a:tcPr marL="91442" marR="91442" anchor="ctr"/>
                </a:tc>
                <a:tc>
                  <a:txBody>
                    <a:bodyPr/>
                    <a:lstStyle/>
                    <a:p>
                      <a:pPr algn="ctr"/>
                      <a:r>
                        <a:rPr lang="de-DE" sz="1200" b="0" dirty="0">
                          <a:solidFill>
                            <a:schemeClr val="tx1"/>
                          </a:solidFill>
                        </a:rPr>
                        <a:t>3. Kind</a:t>
                      </a:r>
                      <a:endParaRPr lang="de-DE" sz="1200" b="0" dirty="0">
                        <a:solidFill>
                          <a:schemeClr val="tx1"/>
                        </a:solidFill>
                        <a:latin typeface="+mn-lt"/>
                        <a:cs typeface="Arial" panose="020B0604020202020204" pitchFamily="34" charset="0"/>
                      </a:endParaRPr>
                    </a:p>
                  </a:txBody>
                  <a:tcPr marL="91442" marR="91442" anchor="ctr"/>
                </a:tc>
                <a:tc>
                  <a:txBody>
                    <a:bodyPr/>
                    <a:lstStyle/>
                    <a:p>
                      <a:pPr algn="ctr"/>
                      <a:r>
                        <a:rPr lang="de-DE" sz="1200" b="0" dirty="0">
                          <a:solidFill>
                            <a:schemeClr val="tx1"/>
                          </a:solidFill>
                        </a:rPr>
                        <a:t>ab 4. Kind</a:t>
                      </a:r>
                      <a:endParaRPr lang="de-DE" sz="1200" b="0" dirty="0">
                        <a:solidFill>
                          <a:schemeClr val="tx1"/>
                        </a:solidFill>
                        <a:latin typeface="+mn-lt"/>
                        <a:cs typeface="Arial" panose="020B0604020202020204" pitchFamily="34" charset="0"/>
                      </a:endParaRPr>
                    </a:p>
                  </a:txBody>
                  <a:tcPr marL="91442" marR="91442" anchor="ctr"/>
                </a:tc>
                <a:extLst>
                  <a:ext uri="{0D108BD9-81ED-4DB2-BD59-A6C34878D82A}">
                    <a16:rowId xmlns:a16="http://schemas.microsoft.com/office/drawing/2014/main" val="10003"/>
                  </a:ext>
                </a:extLst>
              </a:tr>
              <a:tr h="323107">
                <a:tc>
                  <a:txBody>
                    <a:bodyPr/>
                    <a:lstStyle/>
                    <a:p>
                      <a:pPr algn="ctr"/>
                      <a:r>
                        <a:rPr lang="de-DE" sz="1200" b="0" dirty="0">
                          <a:solidFill>
                            <a:schemeClr val="tx1"/>
                          </a:solidFill>
                        </a:rPr>
                        <a:t>2018 – 06/2019</a:t>
                      </a:r>
                      <a:endParaRPr lang="de-DE" sz="1200" b="0" dirty="0">
                        <a:solidFill>
                          <a:schemeClr val="tx1"/>
                        </a:solidFill>
                        <a:latin typeface="+mn-lt"/>
                      </a:endParaRPr>
                    </a:p>
                  </a:txBody>
                  <a:tcPr marL="91442" marR="91442" anchor="ctr"/>
                </a:tc>
                <a:tc>
                  <a:txBody>
                    <a:bodyPr/>
                    <a:lstStyle/>
                    <a:p>
                      <a:pPr algn="ctr"/>
                      <a:r>
                        <a:rPr lang="de-DE" sz="1200" b="0" dirty="0">
                          <a:solidFill>
                            <a:schemeClr val="tx1"/>
                          </a:solidFill>
                        </a:rPr>
                        <a:t>194 EUR</a:t>
                      </a:r>
                      <a:endParaRPr lang="de-DE" sz="1200" b="0" dirty="0">
                        <a:solidFill>
                          <a:schemeClr val="tx1"/>
                        </a:solidFill>
                        <a:latin typeface="+mn-lt"/>
                        <a:cs typeface="Arial" panose="020B0604020202020204" pitchFamily="34" charset="0"/>
                      </a:endParaRPr>
                    </a:p>
                  </a:txBody>
                  <a:tcPr marL="91442" marR="91442" anchor="ctr"/>
                </a:tc>
                <a:tc>
                  <a:txBody>
                    <a:bodyPr/>
                    <a:lstStyle/>
                    <a:p>
                      <a:pPr algn="ctr"/>
                      <a:r>
                        <a:rPr lang="de-DE" sz="1200" b="0" dirty="0">
                          <a:solidFill>
                            <a:schemeClr val="tx1"/>
                          </a:solidFill>
                        </a:rPr>
                        <a:t>200 EUR</a:t>
                      </a:r>
                      <a:endParaRPr lang="de-DE" sz="1200" b="0" dirty="0">
                        <a:solidFill>
                          <a:schemeClr val="tx1"/>
                        </a:solidFill>
                        <a:latin typeface="+mn-lt"/>
                        <a:cs typeface="Arial" panose="020B0604020202020204" pitchFamily="34" charset="0"/>
                      </a:endParaRPr>
                    </a:p>
                  </a:txBody>
                  <a:tcPr marL="91442" marR="91442" anchor="ctr"/>
                </a:tc>
                <a:tc>
                  <a:txBody>
                    <a:bodyPr/>
                    <a:lstStyle/>
                    <a:p>
                      <a:pPr algn="ctr"/>
                      <a:r>
                        <a:rPr lang="de-DE" sz="1200" b="0" dirty="0">
                          <a:solidFill>
                            <a:schemeClr val="tx1"/>
                          </a:solidFill>
                        </a:rPr>
                        <a:t>225 EUR</a:t>
                      </a:r>
                      <a:endParaRPr lang="de-DE" sz="1200" b="0" dirty="0">
                        <a:solidFill>
                          <a:schemeClr val="tx1"/>
                        </a:solidFill>
                        <a:latin typeface="+mn-lt"/>
                        <a:cs typeface="Arial" panose="020B0604020202020204" pitchFamily="34" charset="0"/>
                      </a:endParaRPr>
                    </a:p>
                  </a:txBody>
                  <a:tcPr marL="91442" marR="91442" anchor="ctr"/>
                </a:tc>
                <a:extLst>
                  <a:ext uri="{0D108BD9-81ED-4DB2-BD59-A6C34878D82A}">
                    <a16:rowId xmlns:a16="http://schemas.microsoft.com/office/drawing/2014/main" val="189527978"/>
                  </a:ext>
                </a:extLst>
              </a:tr>
              <a:tr h="323107">
                <a:tc>
                  <a:txBody>
                    <a:bodyPr/>
                    <a:lstStyle/>
                    <a:p>
                      <a:pPr algn="ctr"/>
                      <a:r>
                        <a:rPr lang="de-DE" sz="1200" b="0" dirty="0">
                          <a:solidFill>
                            <a:schemeClr val="tx1"/>
                          </a:solidFill>
                        </a:rPr>
                        <a:t>07/2019 – 2020</a:t>
                      </a:r>
                      <a:endParaRPr lang="de-DE" sz="1200" b="0" dirty="0">
                        <a:solidFill>
                          <a:schemeClr val="tx1"/>
                        </a:solidFill>
                        <a:latin typeface="+mn-lt"/>
                        <a:cs typeface="Arial" panose="020B0604020202020204" pitchFamily="34" charset="0"/>
                      </a:endParaRPr>
                    </a:p>
                  </a:txBody>
                  <a:tcPr marL="91442" marR="91442" anchor="ctr"/>
                </a:tc>
                <a:tc>
                  <a:txBody>
                    <a:bodyPr/>
                    <a:lstStyle/>
                    <a:p>
                      <a:pPr algn="ctr"/>
                      <a:r>
                        <a:rPr lang="de-DE" sz="1200" b="0" dirty="0">
                          <a:solidFill>
                            <a:schemeClr val="tx1"/>
                          </a:solidFill>
                        </a:rPr>
                        <a:t>204 EUR</a:t>
                      </a:r>
                      <a:endParaRPr lang="de-DE" sz="1200" b="0" dirty="0">
                        <a:solidFill>
                          <a:schemeClr val="tx1"/>
                        </a:solidFill>
                        <a:latin typeface="+mn-lt"/>
                        <a:cs typeface="Arial" panose="020B0604020202020204" pitchFamily="34" charset="0"/>
                      </a:endParaRPr>
                    </a:p>
                  </a:txBody>
                  <a:tcPr marL="91442" marR="91442" anchor="ctr"/>
                </a:tc>
                <a:tc>
                  <a:txBody>
                    <a:bodyPr/>
                    <a:lstStyle/>
                    <a:p>
                      <a:pPr algn="ctr"/>
                      <a:r>
                        <a:rPr lang="de-DE" sz="1200" b="0" dirty="0">
                          <a:solidFill>
                            <a:schemeClr val="tx1"/>
                          </a:solidFill>
                        </a:rPr>
                        <a:t>210 EUR</a:t>
                      </a:r>
                      <a:endParaRPr lang="de-DE" sz="1200" b="0" dirty="0">
                        <a:solidFill>
                          <a:schemeClr val="tx1"/>
                        </a:solidFill>
                        <a:latin typeface="+mn-lt"/>
                        <a:cs typeface="Arial" panose="020B0604020202020204" pitchFamily="34" charset="0"/>
                      </a:endParaRPr>
                    </a:p>
                  </a:txBody>
                  <a:tcPr marL="91442" marR="91442" anchor="ctr"/>
                </a:tc>
                <a:tc>
                  <a:txBody>
                    <a:bodyPr/>
                    <a:lstStyle/>
                    <a:p>
                      <a:pPr algn="ctr"/>
                      <a:r>
                        <a:rPr lang="de-DE" sz="1200" b="0" dirty="0">
                          <a:solidFill>
                            <a:schemeClr val="tx1"/>
                          </a:solidFill>
                        </a:rPr>
                        <a:t>235 EUR</a:t>
                      </a:r>
                      <a:endParaRPr lang="de-DE" sz="1200" b="0" dirty="0">
                        <a:solidFill>
                          <a:schemeClr val="tx1"/>
                        </a:solidFill>
                        <a:latin typeface="+mn-lt"/>
                        <a:cs typeface="Arial" panose="020B0604020202020204" pitchFamily="34" charset="0"/>
                      </a:endParaRPr>
                    </a:p>
                  </a:txBody>
                  <a:tcPr marL="91442" marR="91442" anchor="ctr"/>
                </a:tc>
                <a:extLst>
                  <a:ext uri="{0D108BD9-81ED-4DB2-BD59-A6C34878D82A}">
                    <a16:rowId xmlns:a16="http://schemas.microsoft.com/office/drawing/2014/main" val="2404403754"/>
                  </a:ext>
                </a:extLst>
              </a:tr>
              <a:tr h="323107">
                <a:tc>
                  <a:txBody>
                    <a:bodyPr/>
                    <a:lstStyle/>
                    <a:p>
                      <a:pPr algn="ctr"/>
                      <a:r>
                        <a:rPr lang="de-DE" sz="1200" b="0" dirty="0">
                          <a:solidFill>
                            <a:schemeClr val="tx1"/>
                          </a:solidFill>
                        </a:rPr>
                        <a:t>2021/2022</a:t>
                      </a:r>
                      <a:endParaRPr lang="de-DE" sz="1200" b="0" dirty="0">
                        <a:solidFill>
                          <a:schemeClr val="tx1"/>
                        </a:solidFill>
                        <a:latin typeface="+mn-lt"/>
                        <a:cs typeface="Arial" panose="020B0604020202020204" pitchFamily="34" charset="0"/>
                      </a:endParaRPr>
                    </a:p>
                  </a:txBody>
                  <a:tcPr marL="91442" marR="91442" anchor="ctr"/>
                </a:tc>
                <a:tc>
                  <a:txBody>
                    <a:bodyPr/>
                    <a:lstStyle/>
                    <a:p>
                      <a:pPr algn="ctr"/>
                      <a:r>
                        <a:rPr lang="de-DE" sz="1200" b="0" dirty="0">
                          <a:solidFill>
                            <a:schemeClr val="tx1"/>
                          </a:solidFill>
                        </a:rPr>
                        <a:t>219 EUR</a:t>
                      </a:r>
                      <a:endParaRPr lang="de-DE" sz="1200" b="0" dirty="0">
                        <a:solidFill>
                          <a:schemeClr val="tx1"/>
                        </a:solidFill>
                        <a:latin typeface="+mn-lt"/>
                        <a:cs typeface="Arial" panose="020B0604020202020204" pitchFamily="34" charset="0"/>
                      </a:endParaRPr>
                    </a:p>
                  </a:txBody>
                  <a:tcPr marL="91442" marR="91442" anchor="ctr"/>
                </a:tc>
                <a:tc>
                  <a:txBody>
                    <a:bodyPr/>
                    <a:lstStyle/>
                    <a:p>
                      <a:pPr algn="ctr"/>
                      <a:r>
                        <a:rPr lang="de-DE" sz="1200" b="0" dirty="0">
                          <a:solidFill>
                            <a:schemeClr val="tx1"/>
                          </a:solidFill>
                        </a:rPr>
                        <a:t>225 EUR</a:t>
                      </a:r>
                      <a:endParaRPr lang="de-DE" sz="1200" b="0" dirty="0">
                        <a:solidFill>
                          <a:schemeClr val="tx1"/>
                        </a:solidFill>
                        <a:latin typeface="+mn-lt"/>
                        <a:cs typeface="Arial" panose="020B0604020202020204" pitchFamily="34" charset="0"/>
                      </a:endParaRPr>
                    </a:p>
                  </a:txBody>
                  <a:tcPr marL="91442" marR="91442" anchor="ctr"/>
                </a:tc>
                <a:tc>
                  <a:txBody>
                    <a:bodyPr/>
                    <a:lstStyle/>
                    <a:p>
                      <a:pPr algn="ctr"/>
                      <a:r>
                        <a:rPr lang="de-DE" sz="1200" b="0" dirty="0">
                          <a:solidFill>
                            <a:schemeClr val="tx1"/>
                          </a:solidFill>
                        </a:rPr>
                        <a:t>250 EUR</a:t>
                      </a:r>
                      <a:endParaRPr lang="de-DE" sz="1200" b="0" dirty="0">
                        <a:solidFill>
                          <a:schemeClr val="tx1"/>
                        </a:solidFill>
                        <a:latin typeface="+mn-lt"/>
                        <a:cs typeface="Arial" panose="020B0604020202020204" pitchFamily="34" charset="0"/>
                      </a:endParaRPr>
                    </a:p>
                  </a:txBody>
                  <a:tcPr marL="91442" marR="91442" anchor="ctr"/>
                </a:tc>
                <a:extLst>
                  <a:ext uri="{0D108BD9-81ED-4DB2-BD59-A6C34878D82A}">
                    <a16:rowId xmlns:a16="http://schemas.microsoft.com/office/drawing/2014/main" val="4186956594"/>
                  </a:ext>
                </a:extLst>
              </a:tr>
              <a:tr h="323107">
                <a:tc>
                  <a:txBody>
                    <a:bodyPr/>
                    <a:lstStyle/>
                    <a:p>
                      <a:pPr algn="ctr"/>
                      <a:r>
                        <a:rPr lang="de-DE" sz="1200" b="1" dirty="0">
                          <a:solidFill>
                            <a:schemeClr val="tx1"/>
                          </a:solidFill>
                        </a:rPr>
                        <a:t>ab 01/2023</a:t>
                      </a:r>
                      <a:endParaRPr lang="de-DE" sz="1200" b="1" dirty="0">
                        <a:solidFill>
                          <a:schemeClr val="tx1"/>
                        </a:solidFill>
                        <a:latin typeface="+mn-lt"/>
                        <a:cs typeface="Arial" panose="020B0604020202020204" pitchFamily="34" charset="0"/>
                      </a:endParaRPr>
                    </a:p>
                  </a:txBody>
                  <a:tcPr marL="91442" marR="91442" anchor="ctr"/>
                </a:tc>
                <a:tc gridSpan="3">
                  <a:txBody>
                    <a:bodyPr/>
                    <a:lstStyle/>
                    <a:p>
                      <a:pPr algn="ctr"/>
                      <a:r>
                        <a:rPr lang="de-DE" sz="1200" b="0" dirty="0">
                          <a:solidFill>
                            <a:schemeClr val="tx1"/>
                          </a:solidFill>
                        </a:rPr>
                        <a:t>250 EUR</a:t>
                      </a:r>
                      <a:endParaRPr lang="de-DE" sz="1200" b="0" dirty="0">
                        <a:solidFill>
                          <a:schemeClr val="tx1"/>
                        </a:solidFill>
                        <a:latin typeface="+mn-lt"/>
                        <a:cs typeface="Arial" panose="020B0604020202020204" pitchFamily="34" charset="0"/>
                      </a:endParaRPr>
                    </a:p>
                  </a:txBody>
                  <a:tcPr marL="91442" marR="91442" anchor="ctr"/>
                </a:tc>
                <a:tc hMerge="1">
                  <a:txBody>
                    <a:bodyPr/>
                    <a:lstStyle/>
                    <a:p>
                      <a:pPr algn="ctr"/>
                      <a:r>
                        <a:rPr lang="de-DE" sz="1600" b="1" dirty="0">
                          <a:solidFill>
                            <a:schemeClr val="tx1"/>
                          </a:solidFill>
                        </a:rPr>
                        <a:t>2024</a:t>
                      </a:r>
                      <a:endParaRPr lang="de-DE" sz="1600" b="1" dirty="0">
                        <a:solidFill>
                          <a:schemeClr val="tx1"/>
                        </a:solidFill>
                        <a:latin typeface="Arial" panose="020B0604020202020204" pitchFamily="34" charset="0"/>
                        <a:cs typeface="Arial" panose="020B0604020202020204" pitchFamily="34" charset="0"/>
                      </a:endParaRPr>
                    </a:p>
                  </a:txBody>
                  <a:tcPr marL="91442" marR="91442" anchor="ctr"/>
                </a:tc>
                <a:tc hMerge="1">
                  <a:txBody>
                    <a:bodyPr/>
                    <a:lstStyle/>
                    <a:p>
                      <a:pPr algn="ctr"/>
                      <a:r>
                        <a:rPr lang="de-DE" sz="1200" b="0" dirty="0">
                          <a:solidFill>
                            <a:schemeClr val="tx1"/>
                          </a:solidFill>
                        </a:rPr>
                        <a:t>250 EUR</a:t>
                      </a:r>
                      <a:endParaRPr lang="de-DE" sz="1200" b="0" dirty="0">
                        <a:solidFill>
                          <a:schemeClr val="tx1"/>
                        </a:solidFill>
                        <a:latin typeface="+mn-lt"/>
                        <a:cs typeface="Arial" panose="020B0604020202020204" pitchFamily="34" charset="0"/>
                      </a:endParaRPr>
                    </a:p>
                  </a:txBody>
                  <a:tcPr marL="91442" marR="91442" anchor="ctr"/>
                </a:tc>
                <a:extLst>
                  <a:ext uri="{0D108BD9-81ED-4DB2-BD59-A6C34878D82A}">
                    <a16:rowId xmlns:a16="http://schemas.microsoft.com/office/drawing/2014/main" val="2912940924"/>
                  </a:ext>
                </a:extLst>
              </a:tr>
            </a:tbl>
          </a:graphicData>
        </a:graphic>
      </p:graphicFrame>
    </p:spTree>
    <p:extLst>
      <p:ext uri="{BB962C8B-B14F-4D97-AF65-F5344CB8AC3E}">
        <p14:creationId xmlns:p14="http://schemas.microsoft.com/office/powerpoint/2010/main" val="2956257922"/>
      </p:ext>
    </p:extLst>
  </p:cSld>
  <p:clrMapOvr>
    <a:masterClrMapping/>
  </p:clrMapOvr>
  <p:transition advClick="0" advTm="600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000" spc="-10" dirty="0"/>
              <a:t>Arbeit und </a:t>
            </a:r>
            <a:br>
              <a:rPr lang="de-DE" sz="4000" spc="-10" dirty="0"/>
            </a:br>
            <a:r>
              <a:rPr lang="de-DE" sz="4000" spc="-10" dirty="0"/>
              <a:t>Soziales</a:t>
            </a:r>
            <a:br>
              <a:rPr lang="de-DE" sz="4000" spc="10" dirty="0"/>
            </a:br>
            <a:br>
              <a:rPr lang="de-DE" sz="4000" spc="10" dirty="0"/>
            </a:br>
            <a:br>
              <a:rPr lang="de-DE" sz="4000" spc="10" dirty="0"/>
            </a:br>
            <a:endParaRPr lang="de-DE" spc="-10" dirty="0"/>
          </a:p>
        </p:txBody>
      </p:sp>
      <p:sp>
        <p:nvSpPr>
          <p:cNvPr id="3" name="Textplatzhalter 2"/>
          <p:cNvSpPr>
            <a:spLocks noGrp="1"/>
          </p:cNvSpPr>
          <p:nvPr>
            <p:ph type="body" idx="1"/>
          </p:nvPr>
        </p:nvSpPr>
        <p:spPr/>
        <p:txBody>
          <a:bodyPr/>
          <a:lstStyle/>
          <a:p>
            <a:r>
              <a:rPr lang="de-DE" dirty="0"/>
              <a:t>hkk Seminar zum</a:t>
            </a:r>
            <a:br>
              <a:rPr lang="de-DE" dirty="0"/>
            </a:br>
            <a:r>
              <a:rPr lang="de-DE" dirty="0"/>
              <a:t>Jahreswechsel 2022/2023</a:t>
            </a:r>
          </a:p>
        </p:txBody>
      </p:sp>
      <p:sp>
        <p:nvSpPr>
          <p:cNvPr id="4" name="Fußzeilenplatzhalter 3"/>
          <p:cNvSpPr>
            <a:spLocks noGrp="1"/>
          </p:cNvSpPr>
          <p:nvPr>
            <p:ph type="ftr" sz="quarter" idx="10"/>
          </p:nvPr>
        </p:nvSpPr>
        <p:spPr/>
        <p:txBody>
          <a:bodyPr/>
          <a:lstStyle/>
          <a:p>
            <a:r>
              <a:rPr lang="de-DE"/>
              <a:t>Alles Wichtige für das Jahr 2023</a:t>
            </a:r>
            <a:endParaRPr lang="de-DE" dirty="0"/>
          </a:p>
        </p:txBody>
      </p:sp>
      <p:sp>
        <p:nvSpPr>
          <p:cNvPr id="5" name="Foliennummernplatzhalter 4"/>
          <p:cNvSpPr>
            <a:spLocks noGrp="1"/>
          </p:cNvSpPr>
          <p:nvPr>
            <p:ph type="sldNum" sz="quarter" idx="11"/>
          </p:nvPr>
        </p:nvSpPr>
        <p:spPr/>
        <p:txBody>
          <a:bodyPr/>
          <a:lstStyle/>
          <a:p>
            <a:fld id="{BE799682-1F0A-4BE5-A402-BB0EBC4D5055}" type="slidenum">
              <a:rPr lang="de-DE" smtClean="0"/>
              <a:pPr/>
              <a:t>52</a:t>
            </a:fld>
            <a:endParaRPr lang="de-DE" dirty="0"/>
          </a:p>
        </p:txBody>
      </p:sp>
      <p:pic>
        <p:nvPicPr>
          <p:cNvPr id="10" name="Grafik 9" descr="Ein Bild, das Person, draußen, Junge, jung enthält.&#10;&#10;Automatisch generierte Beschreibung">
            <a:extLst>
              <a:ext uri="{FF2B5EF4-FFF2-40B4-BE49-F238E27FC236}">
                <a16:creationId xmlns:a16="http://schemas.microsoft.com/office/drawing/2014/main" id="{B431A87D-9042-07C1-759A-C79B539696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1297724"/>
            <a:ext cx="2520696" cy="2520696"/>
          </a:xfrm>
          <a:prstGeom prst="rect">
            <a:avLst/>
          </a:prstGeom>
        </p:spPr>
      </p:pic>
    </p:spTree>
    <p:extLst>
      <p:ext uri="{BB962C8B-B14F-4D97-AF65-F5344CB8AC3E}">
        <p14:creationId xmlns:p14="http://schemas.microsoft.com/office/powerpoint/2010/main" val="2010079691"/>
      </p:ext>
    </p:extLst>
  </p:cSld>
  <p:clrMapOvr>
    <a:masterClrMapping/>
  </p:clrMapOvr>
  <p:transition advClick="0" advTm="600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AA04BF-C388-4DBF-9D39-EC8C2100AE16}"/>
              </a:ext>
            </a:extLst>
          </p:cNvPr>
          <p:cNvSpPr>
            <a:spLocks noGrp="1"/>
          </p:cNvSpPr>
          <p:nvPr>
            <p:ph type="title"/>
          </p:nvPr>
        </p:nvSpPr>
        <p:spPr/>
        <p:txBody>
          <a:bodyPr/>
          <a:lstStyle/>
          <a:p>
            <a:r>
              <a:rPr lang="de-DE" dirty="0"/>
              <a:t>Umsetzung von EU-Richtlinien in nationales Recht</a:t>
            </a:r>
          </a:p>
        </p:txBody>
      </p:sp>
      <p:sp>
        <p:nvSpPr>
          <p:cNvPr id="3" name="Inhaltsplatzhalter 2">
            <a:extLst>
              <a:ext uri="{FF2B5EF4-FFF2-40B4-BE49-F238E27FC236}">
                <a16:creationId xmlns:a16="http://schemas.microsoft.com/office/drawing/2014/main" id="{1F93D5B2-44CA-4710-8F53-08EDEFBB2F78}"/>
              </a:ext>
            </a:extLst>
          </p:cNvPr>
          <p:cNvSpPr>
            <a:spLocks noGrp="1"/>
          </p:cNvSpPr>
          <p:nvPr>
            <p:ph sz="quarter" idx="13"/>
          </p:nvPr>
        </p:nvSpPr>
        <p:spPr>
          <a:xfrm>
            <a:off x="468314" y="1275874"/>
            <a:ext cx="7920000" cy="3304698"/>
          </a:xfrm>
        </p:spPr>
        <p:txBody>
          <a:bodyPr/>
          <a:lstStyle/>
          <a:p>
            <a:pPr marL="0" indent="0">
              <a:spcBef>
                <a:spcPts val="600"/>
              </a:spcBef>
              <a:spcAft>
                <a:spcPts val="0"/>
              </a:spcAft>
              <a:buClr>
                <a:srgbClr val="DC0A1E"/>
              </a:buClr>
              <a:buSzPct val="130000"/>
              <a:buNone/>
              <a:defRPr/>
            </a:pPr>
            <a:r>
              <a:rPr lang="de-DE" sz="1350" spc="8" dirty="0"/>
              <a:t> </a:t>
            </a:r>
          </a:p>
        </p:txBody>
      </p:sp>
      <p:sp>
        <p:nvSpPr>
          <p:cNvPr id="5" name="Fußzeilenplatzhalter 4">
            <a:extLst>
              <a:ext uri="{FF2B5EF4-FFF2-40B4-BE49-F238E27FC236}">
                <a16:creationId xmlns:a16="http://schemas.microsoft.com/office/drawing/2014/main" id="{D30AD23B-08E6-4A20-9051-4DF51875B7A2}"/>
              </a:ext>
            </a:extLst>
          </p:cNvPr>
          <p:cNvSpPr>
            <a:spLocks noGrp="1"/>
          </p:cNvSpPr>
          <p:nvPr>
            <p:ph type="ftr" sz="quarter" idx="15"/>
          </p:nvPr>
        </p:nvSpPr>
        <p:spPr/>
        <p:txBody>
          <a:bodyPr/>
          <a:lstStyle/>
          <a:p>
            <a:r>
              <a:rPr lang="de-DE"/>
              <a:t>Alles Wichtige für das Jahr 2023</a:t>
            </a:r>
            <a:endParaRPr lang="de-DE" dirty="0"/>
          </a:p>
        </p:txBody>
      </p:sp>
      <p:sp>
        <p:nvSpPr>
          <p:cNvPr id="6" name="Foliennummernplatzhalter 5">
            <a:extLst>
              <a:ext uri="{FF2B5EF4-FFF2-40B4-BE49-F238E27FC236}">
                <a16:creationId xmlns:a16="http://schemas.microsoft.com/office/drawing/2014/main" id="{B7A20FDD-8508-4E12-AE1E-5D277932527A}"/>
              </a:ext>
            </a:extLst>
          </p:cNvPr>
          <p:cNvSpPr>
            <a:spLocks noGrp="1"/>
          </p:cNvSpPr>
          <p:nvPr>
            <p:ph type="sldNum" sz="quarter" idx="16"/>
          </p:nvPr>
        </p:nvSpPr>
        <p:spPr/>
        <p:txBody>
          <a:bodyPr/>
          <a:lstStyle/>
          <a:p>
            <a:fld id="{BE799682-1F0A-4BE5-A402-BB0EBC4D5055}" type="slidenum">
              <a:rPr lang="de-DE" smtClean="0"/>
              <a:pPr/>
              <a:t>53</a:t>
            </a:fld>
            <a:endParaRPr lang="de-DE" dirty="0"/>
          </a:p>
        </p:txBody>
      </p:sp>
      <p:sp>
        <p:nvSpPr>
          <p:cNvPr id="10" name="Rechteck: abgerundete Ecken 9">
            <a:extLst>
              <a:ext uri="{FF2B5EF4-FFF2-40B4-BE49-F238E27FC236}">
                <a16:creationId xmlns:a16="http://schemas.microsoft.com/office/drawing/2014/main" id="{F3730E28-C5AA-45F0-7238-B5986D37C1C7}"/>
              </a:ext>
            </a:extLst>
          </p:cNvPr>
          <p:cNvSpPr/>
          <p:nvPr/>
        </p:nvSpPr>
        <p:spPr bwMode="auto">
          <a:xfrm>
            <a:off x="2362227" y="1402195"/>
            <a:ext cx="3600401" cy="538582"/>
          </a:xfrm>
          <a:prstGeom prst="roundRect">
            <a:avLst/>
          </a:prstGeom>
          <a:solidFill>
            <a:srgbClr val="A50816"/>
          </a:solidFill>
          <a:ln w="25400" cap="flat" cmpd="sng" algn="ctr">
            <a:solidFill>
              <a:srgbClr val="A50816"/>
            </a:solidFill>
            <a:prstDash val="solid"/>
          </a:ln>
          <a:effectLst>
            <a:outerShdw blurRad="50800" dist="38100" dir="18900000" algn="bl" rotWithShape="0">
              <a:prstClr val="black">
                <a:alpha val="40000"/>
              </a:prstClr>
            </a:outerShdw>
          </a:effectLst>
        </p:spPr>
        <p:txBody>
          <a:bodyPr lIns="36000" rIns="36000" anchor="ctr"/>
          <a:lstStyle/>
          <a:p>
            <a:pPr algn="ctr" eaLnBrk="0" fontAlgn="base" hangingPunct="0">
              <a:spcAft>
                <a:spcPct val="0"/>
              </a:spcAft>
              <a:defRPr/>
            </a:pPr>
            <a:r>
              <a:rPr lang="de-DE" sz="1200" b="1" dirty="0">
                <a:solidFill>
                  <a:schemeClr val="bg1"/>
                </a:solidFill>
                <a:latin typeface="+mn-lt"/>
                <a:cs typeface="Arial" panose="020B0604020202020204" pitchFamily="34" charset="0"/>
              </a:rPr>
              <a:t>Richtlinie (EU) 2019/1158</a:t>
            </a:r>
            <a:br>
              <a:rPr lang="de-DE" sz="1200" dirty="0">
                <a:solidFill>
                  <a:schemeClr val="bg1"/>
                </a:solidFill>
                <a:latin typeface="+mn-lt"/>
                <a:cs typeface="Arial" panose="020B0604020202020204" pitchFamily="34" charset="0"/>
              </a:rPr>
            </a:br>
            <a:r>
              <a:rPr lang="de-DE" sz="1200" dirty="0">
                <a:solidFill>
                  <a:schemeClr val="bg1"/>
                </a:solidFill>
                <a:latin typeface="+mn-lt"/>
                <a:cs typeface="Arial" panose="020B0604020202020204" pitchFamily="34" charset="0"/>
              </a:rPr>
              <a:t>(sog. Vereinbarkeitsrichtlinie)</a:t>
            </a:r>
          </a:p>
        </p:txBody>
      </p:sp>
      <p:grpSp>
        <p:nvGrpSpPr>
          <p:cNvPr id="14" name="Gruppieren 13">
            <a:extLst>
              <a:ext uri="{FF2B5EF4-FFF2-40B4-BE49-F238E27FC236}">
                <a16:creationId xmlns:a16="http://schemas.microsoft.com/office/drawing/2014/main" id="{D478FBD3-E095-0268-E8CB-56A7E9D739EA}"/>
              </a:ext>
            </a:extLst>
          </p:cNvPr>
          <p:cNvGrpSpPr>
            <a:grpSpLocks/>
          </p:cNvGrpSpPr>
          <p:nvPr/>
        </p:nvGrpSpPr>
        <p:grpSpPr bwMode="auto">
          <a:xfrm>
            <a:off x="2362554" y="1990697"/>
            <a:ext cx="3600073" cy="865768"/>
            <a:chOff x="4517090" y="2613484"/>
            <a:chExt cx="3528615" cy="1157930"/>
          </a:xfrm>
        </p:grpSpPr>
        <p:sp>
          <p:nvSpPr>
            <p:cNvPr id="15" name="Rechteck: abgerundete Ecken 14">
              <a:extLst>
                <a:ext uri="{FF2B5EF4-FFF2-40B4-BE49-F238E27FC236}">
                  <a16:creationId xmlns:a16="http://schemas.microsoft.com/office/drawing/2014/main" id="{2DDCFEB1-5A30-3CDB-A3DF-54BEBB0EBE25}"/>
                </a:ext>
              </a:extLst>
            </p:cNvPr>
            <p:cNvSpPr/>
            <p:nvPr/>
          </p:nvSpPr>
          <p:spPr>
            <a:xfrm>
              <a:off x="4517090" y="3051082"/>
              <a:ext cx="3528615" cy="720332"/>
            </a:xfrm>
            <a:prstGeom prst="roundRect">
              <a:avLst/>
            </a:prstGeom>
            <a:solidFill>
              <a:srgbClr val="DC0A1E"/>
            </a:solidFill>
            <a:ln w="25400" cap="flat" cmpd="sng" algn="ctr">
              <a:solidFill>
                <a:schemeClr val="tx2"/>
              </a:solidFill>
              <a:prstDash val="solid"/>
            </a:ln>
            <a:effectLst>
              <a:outerShdw blurRad="50800" dist="38100" dir="18900000" algn="bl" rotWithShape="0">
                <a:prstClr val="black">
                  <a:alpha val="40000"/>
                </a:prstClr>
              </a:outerShdw>
            </a:effectLst>
          </p:spPr>
          <p:txBody>
            <a:bodyPr lIns="36000" rIns="36000" anchor="ctr"/>
            <a:lstStyle/>
            <a:p>
              <a:pPr algn="ctr" eaLnBrk="0" fontAlgn="base" hangingPunct="0">
                <a:spcAft>
                  <a:spcPct val="0"/>
                </a:spcAft>
                <a:defRPr/>
              </a:pPr>
              <a:r>
                <a:rPr lang="de-DE" sz="1200" dirty="0">
                  <a:solidFill>
                    <a:schemeClr val="bg1"/>
                  </a:solidFill>
                  <a:latin typeface="+mn-lt"/>
                  <a:cs typeface="Arial" panose="020B0604020202020204" pitchFamily="34" charset="0"/>
                </a:rPr>
                <a:t>Vereinbarkeit von Beruf und</a:t>
              </a:r>
              <a:br>
                <a:rPr lang="de-DE" sz="1200" dirty="0">
                  <a:solidFill>
                    <a:schemeClr val="bg1"/>
                  </a:solidFill>
                  <a:latin typeface="+mn-lt"/>
                  <a:cs typeface="Arial" panose="020B0604020202020204" pitchFamily="34" charset="0"/>
                </a:rPr>
              </a:br>
              <a:r>
                <a:rPr lang="de-DE" sz="1200" dirty="0">
                  <a:solidFill>
                    <a:schemeClr val="bg1"/>
                  </a:solidFill>
                  <a:latin typeface="+mn-lt"/>
                  <a:cs typeface="Arial" panose="020B0604020202020204" pitchFamily="34" charset="0"/>
                </a:rPr>
                <a:t>Privatleben</a:t>
              </a:r>
            </a:p>
          </p:txBody>
        </p:sp>
        <p:sp>
          <p:nvSpPr>
            <p:cNvPr id="16" name="Pfeil: nach unten 15">
              <a:extLst>
                <a:ext uri="{FF2B5EF4-FFF2-40B4-BE49-F238E27FC236}">
                  <a16:creationId xmlns:a16="http://schemas.microsoft.com/office/drawing/2014/main" id="{2EF91EE4-F70A-C191-75DA-46CF7D66BF19}"/>
                </a:ext>
              </a:extLst>
            </p:cNvPr>
            <p:cNvSpPr/>
            <p:nvPr/>
          </p:nvSpPr>
          <p:spPr>
            <a:xfrm>
              <a:off x="6056901" y="2613484"/>
              <a:ext cx="355990" cy="360164"/>
            </a:xfrm>
            <a:prstGeom prst="downArrow">
              <a:avLst/>
            </a:prstGeom>
            <a:solidFill>
              <a:srgbClr val="A50816"/>
            </a:solidFill>
            <a:ln w="19050" cap="flat" cmpd="sng" algn="ctr">
              <a:solidFill>
                <a:srgbClr val="A50816"/>
              </a:solidFill>
              <a:prstDash val="solid"/>
            </a:ln>
            <a:effectLst>
              <a:outerShdw blurRad="50800" dist="38100" dir="13500000" algn="br" rotWithShape="0">
                <a:sysClr val="windowText" lastClr="000000">
                  <a:alpha val="40000"/>
                </a:sysClr>
              </a:outerShdw>
            </a:effectLst>
          </p:spPr>
          <p:txBody>
            <a:bodyPr anchor="ctr"/>
            <a:lstStyle/>
            <a:p>
              <a:pPr marL="0" marR="0" lvl="0" indent="0" algn="ctr" defTabSz="914400" eaLnBrk="0" fontAlgn="base" latinLnBrk="0" hangingPunct="0">
                <a:spcBef>
                  <a:spcPct val="0"/>
                </a:spcBef>
                <a:spcAft>
                  <a:spcPct val="0"/>
                </a:spcAft>
                <a:buClrTx/>
                <a:buSzTx/>
                <a:buFontTx/>
                <a:buNone/>
                <a:tabLst/>
                <a:defRPr/>
              </a:pPr>
              <a:endParaRPr kumimoji="0" lang="de-DE" sz="1200" b="0" i="0" u="none" strike="noStrike" kern="0" cap="none" spc="0" normalizeH="0" baseline="0" noProof="0" dirty="0">
                <a:ln>
                  <a:noFill/>
                </a:ln>
                <a:solidFill>
                  <a:schemeClr val="bg1"/>
                </a:solidFill>
                <a:effectLst/>
                <a:uLnTx/>
                <a:uFillTx/>
                <a:latin typeface="+mn-lt"/>
                <a:ea typeface="+mn-ea"/>
                <a:cs typeface="+mn-cs"/>
              </a:endParaRPr>
            </a:p>
          </p:txBody>
        </p:sp>
      </p:grpSp>
      <p:grpSp>
        <p:nvGrpSpPr>
          <p:cNvPr id="20" name="Gruppieren 19">
            <a:extLst>
              <a:ext uri="{FF2B5EF4-FFF2-40B4-BE49-F238E27FC236}">
                <a16:creationId xmlns:a16="http://schemas.microsoft.com/office/drawing/2014/main" id="{31CA392C-82C4-D048-E782-6FE6D6832CD5}"/>
              </a:ext>
            </a:extLst>
          </p:cNvPr>
          <p:cNvGrpSpPr>
            <a:grpSpLocks/>
          </p:cNvGrpSpPr>
          <p:nvPr/>
        </p:nvGrpSpPr>
        <p:grpSpPr bwMode="auto">
          <a:xfrm>
            <a:off x="2362227" y="2957301"/>
            <a:ext cx="3600073" cy="1011176"/>
            <a:chOff x="4420267" y="2558415"/>
            <a:chExt cx="3528615" cy="1352407"/>
          </a:xfrm>
        </p:grpSpPr>
        <p:sp>
          <p:nvSpPr>
            <p:cNvPr id="21" name="Rechteck: abgerundete Ecken 20">
              <a:extLst>
                <a:ext uri="{FF2B5EF4-FFF2-40B4-BE49-F238E27FC236}">
                  <a16:creationId xmlns:a16="http://schemas.microsoft.com/office/drawing/2014/main" id="{51865F5E-F9EF-7F89-95FD-F04C97D6AF83}"/>
                </a:ext>
              </a:extLst>
            </p:cNvPr>
            <p:cNvSpPr/>
            <p:nvPr/>
          </p:nvSpPr>
          <p:spPr>
            <a:xfrm>
              <a:off x="4420267" y="3053445"/>
              <a:ext cx="3528615" cy="857377"/>
            </a:xfrm>
            <a:prstGeom prst="roundRect">
              <a:avLst/>
            </a:prstGeom>
            <a:solidFill>
              <a:schemeClr val="bg1"/>
            </a:solidFill>
            <a:ln w="25400" cap="flat" cmpd="sng" algn="ctr">
              <a:solidFill>
                <a:srgbClr val="A50816"/>
              </a:solidFill>
              <a:prstDash val="solid"/>
            </a:ln>
            <a:effectLst>
              <a:outerShdw blurRad="50800" dist="38100" dir="18900000" algn="bl" rotWithShape="0">
                <a:prstClr val="black">
                  <a:alpha val="40000"/>
                </a:prstClr>
              </a:outerShdw>
            </a:effectLst>
          </p:spPr>
          <p:txBody>
            <a:bodyPr lIns="36000" rIns="36000" anchor="ctr"/>
            <a:lstStyle/>
            <a:p>
              <a:pPr algn="ctr" eaLnBrk="0" fontAlgn="base" hangingPunct="0">
                <a:spcAft>
                  <a:spcPct val="0"/>
                </a:spcAft>
                <a:defRPr/>
              </a:pPr>
              <a:r>
                <a:rPr lang="de-DE" sz="1200" dirty="0">
                  <a:latin typeface="+mn-lt"/>
                  <a:cs typeface="Arial" panose="020B0604020202020204" pitchFamily="34" charset="0"/>
                </a:rPr>
                <a:t>Umsetzung (u.</a:t>
              </a:r>
              <a:r>
                <a:rPr lang="de-DE" sz="1200" baseline="30000" dirty="0">
                  <a:latin typeface="+mn-lt"/>
                  <a:cs typeface="Arial" panose="020B0604020202020204" pitchFamily="34" charset="0"/>
                </a:rPr>
                <a:t> </a:t>
              </a:r>
              <a:r>
                <a:rPr lang="de-DE" sz="1200" dirty="0">
                  <a:latin typeface="+mn-lt"/>
                  <a:cs typeface="Arial" panose="020B0604020202020204" pitchFamily="34" charset="0"/>
                </a:rPr>
                <a:t>a. BEEG, </a:t>
              </a:r>
              <a:r>
                <a:rPr lang="de-DE" sz="1200" dirty="0" err="1">
                  <a:latin typeface="+mn-lt"/>
                  <a:cs typeface="Arial" panose="020B0604020202020204" pitchFamily="34" charset="0"/>
                </a:rPr>
                <a:t>PflegeZG</a:t>
              </a:r>
              <a:r>
                <a:rPr lang="de-DE" sz="1200" dirty="0">
                  <a:latin typeface="+mn-lt"/>
                  <a:cs typeface="Arial" panose="020B0604020202020204" pitchFamily="34" charset="0"/>
                </a:rPr>
                <a:t>)</a:t>
              </a:r>
              <a:br>
                <a:rPr lang="de-DE" sz="1200" dirty="0">
                  <a:latin typeface="+mn-lt"/>
                  <a:cs typeface="Arial" panose="020B0604020202020204" pitchFamily="34" charset="0"/>
                </a:rPr>
              </a:br>
              <a:r>
                <a:rPr lang="de-DE" sz="1200" dirty="0">
                  <a:latin typeface="+mn-lt"/>
                  <a:cs typeface="Arial" panose="020B0604020202020204" pitchFamily="34" charset="0"/>
                </a:rPr>
                <a:t>noch im </a:t>
              </a:r>
              <a:r>
                <a:rPr lang="de-DE" sz="1200" b="1" dirty="0">
                  <a:latin typeface="+mn-lt"/>
                  <a:cs typeface="Arial" panose="020B0604020202020204" pitchFamily="34" charset="0"/>
                </a:rPr>
                <a:t>parlamentarischen Verfahren</a:t>
              </a:r>
            </a:p>
          </p:txBody>
        </p:sp>
        <p:sp>
          <p:nvSpPr>
            <p:cNvPr id="22" name="Pfeil: nach unten 21">
              <a:extLst>
                <a:ext uri="{FF2B5EF4-FFF2-40B4-BE49-F238E27FC236}">
                  <a16:creationId xmlns:a16="http://schemas.microsoft.com/office/drawing/2014/main" id="{8E0932F7-86C1-32E5-64E9-AE4896AC0580}"/>
                </a:ext>
              </a:extLst>
            </p:cNvPr>
            <p:cNvSpPr/>
            <p:nvPr/>
          </p:nvSpPr>
          <p:spPr>
            <a:xfrm>
              <a:off x="5968015" y="2558415"/>
              <a:ext cx="355990" cy="360164"/>
            </a:xfrm>
            <a:prstGeom prst="downArrow">
              <a:avLst/>
            </a:prstGeom>
            <a:solidFill>
              <a:srgbClr val="A50816"/>
            </a:solidFill>
            <a:ln w="19050" cap="flat" cmpd="sng" algn="ctr">
              <a:solidFill>
                <a:srgbClr val="A50816"/>
              </a:solidFill>
              <a:prstDash val="solid"/>
            </a:ln>
            <a:effectLst>
              <a:outerShdw blurRad="50800" dist="38100" dir="13500000" algn="br" rotWithShape="0">
                <a:sysClr val="windowText" lastClr="000000">
                  <a:alpha val="40000"/>
                </a:sysClr>
              </a:outerShdw>
            </a:effectLst>
          </p:spPr>
          <p:txBody>
            <a:bodyPr anchor="ctr"/>
            <a:lstStyle/>
            <a:p>
              <a:pPr marL="0" marR="0" lvl="0" indent="0" algn="ctr" defTabSz="914400" eaLnBrk="0" fontAlgn="base" latinLnBrk="0" hangingPunct="0">
                <a:spcBef>
                  <a:spcPct val="0"/>
                </a:spcBef>
                <a:spcAft>
                  <a:spcPct val="0"/>
                </a:spcAft>
                <a:buClrTx/>
                <a:buSzTx/>
                <a:buFontTx/>
                <a:buNone/>
                <a:tabLst/>
                <a:defRPr/>
              </a:pPr>
              <a:endParaRPr kumimoji="0" lang="de-DE" sz="1200" b="0" i="0" u="none" strike="noStrike" kern="0" cap="none" spc="0" normalizeH="0" baseline="0" noProof="0" dirty="0">
                <a:ln>
                  <a:noFill/>
                </a:ln>
                <a:effectLst/>
                <a:uLnTx/>
                <a:uFillTx/>
                <a:latin typeface="+mn-lt"/>
                <a:ea typeface="+mn-ea"/>
                <a:cs typeface="+mn-cs"/>
              </a:endParaRPr>
            </a:p>
          </p:txBody>
        </p:sp>
      </p:grpSp>
    </p:spTree>
    <p:extLst>
      <p:ext uri="{BB962C8B-B14F-4D97-AF65-F5344CB8AC3E}">
        <p14:creationId xmlns:p14="http://schemas.microsoft.com/office/powerpoint/2010/main" val="2693873886"/>
      </p:ext>
    </p:extLst>
  </p:cSld>
  <p:clrMapOvr>
    <a:masterClrMapping/>
  </p:clrMapOvr>
  <p:transition advClick="0" advTm="600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AA04BF-C388-4DBF-9D39-EC8C2100AE16}"/>
              </a:ext>
            </a:extLst>
          </p:cNvPr>
          <p:cNvSpPr>
            <a:spLocks noGrp="1"/>
          </p:cNvSpPr>
          <p:nvPr>
            <p:ph type="title"/>
          </p:nvPr>
        </p:nvSpPr>
        <p:spPr/>
        <p:txBody>
          <a:bodyPr/>
          <a:lstStyle/>
          <a:p>
            <a:r>
              <a:rPr lang="de-DE" dirty="0"/>
              <a:t>Vereinbarkeit von Beruf und Privatleben</a:t>
            </a:r>
          </a:p>
        </p:txBody>
      </p:sp>
      <p:sp>
        <p:nvSpPr>
          <p:cNvPr id="3" name="Inhaltsplatzhalter 2">
            <a:extLst>
              <a:ext uri="{FF2B5EF4-FFF2-40B4-BE49-F238E27FC236}">
                <a16:creationId xmlns:a16="http://schemas.microsoft.com/office/drawing/2014/main" id="{1F93D5B2-44CA-4710-8F53-08EDEFBB2F78}"/>
              </a:ext>
            </a:extLst>
          </p:cNvPr>
          <p:cNvSpPr>
            <a:spLocks noGrp="1"/>
          </p:cNvSpPr>
          <p:nvPr>
            <p:ph sz="quarter" idx="13"/>
          </p:nvPr>
        </p:nvSpPr>
        <p:spPr>
          <a:xfrm>
            <a:off x="468314" y="1275874"/>
            <a:ext cx="8100000" cy="3304698"/>
          </a:xfrm>
        </p:spPr>
        <p:txBody>
          <a:bodyPr/>
          <a:lstStyle/>
          <a:p>
            <a:pPr marL="0" indent="0">
              <a:spcBef>
                <a:spcPts val="500"/>
              </a:spcBef>
              <a:spcAft>
                <a:spcPts val="0"/>
              </a:spcAft>
              <a:buSzPct val="130000"/>
              <a:buNone/>
            </a:pPr>
            <a:endParaRPr lang="de-DE" sz="1350" spc="8" dirty="0"/>
          </a:p>
          <a:p>
            <a:pPr marL="0" indent="0">
              <a:spcBef>
                <a:spcPts val="500"/>
              </a:spcBef>
              <a:spcAft>
                <a:spcPts val="0"/>
              </a:spcAft>
              <a:buSzPct val="130000"/>
              <a:buNone/>
            </a:pPr>
            <a:endParaRPr lang="de-DE" sz="1350" spc="8" dirty="0"/>
          </a:p>
          <a:p>
            <a:pPr marL="0" indent="0">
              <a:spcBef>
                <a:spcPts val="500"/>
              </a:spcBef>
              <a:spcAft>
                <a:spcPts val="0"/>
              </a:spcAft>
              <a:buSzPct val="130000"/>
              <a:buNone/>
            </a:pPr>
            <a:endParaRPr lang="de-DE" sz="1350" spc="8" dirty="0"/>
          </a:p>
          <a:p>
            <a:pPr marL="0" indent="0">
              <a:spcBef>
                <a:spcPts val="500"/>
              </a:spcBef>
              <a:spcAft>
                <a:spcPts val="0"/>
              </a:spcAft>
              <a:buSzPct val="130000"/>
              <a:buNone/>
            </a:pPr>
            <a:endParaRPr lang="de-DE" sz="1350" spc="8" dirty="0"/>
          </a:p>
          <a:p>
            <a:pPr marL="0" indent="0">
              <a:spcBef>
                <a:spcPts val="500"/>
              </a:spcBef>
              <a:spcAft>
                <a:spcPts val="0"/>
              </a:spcAft>
              <a:buSzPct val="130000"/>
              <a:buNone/>
            </a:pPr>
            <a:endParaRPr lang="de-DE" sz="1350" spc="8" dirty="0"/>
          </a:p>
          <a:p>
            <a:pPr marL="0" indent="0">
              <a:spcBef>
                <a:spcPts val="500"/>
              </a:spcBef>
              <a:spcAft>
                <a:spcPts val="0"/>
              </a:spcAft>
              <a:buSzPct val="130000"/>
              <a:buNone/>
            </a:pPr>
            <a:endParaRPr lang="de-DE" sz="1350" spc="8" dirty="0"/>
          </a:p>
          <a:p>
            <a:pPr marL="0" indent="0">
              <a:spcBef>
                <a:spcPts val="500"/>
              </a:spcBef>
              <a:spcAft>
                <a:spcPts val="0"/>
              </a:spcAft>
              <a:buSzPct val="130000"/>
              <a:buNone/>
            </a:pPr>
            <a:endParaRPr lang="de-DE" sz="1350" spc="8" dirty="0"/>
          </a:p>
          <a:p>
            <a:pPr marL="0" indent="0">
              <a:spcBef>
                <a:spcPts val="500"/>
              </a:spcBef>
              <a:spcAft>
                <a:spcPts val="0"/>
              </a:spcAft>
              <a:buSzPct val="130000"/>
              <a:buNone/>
            </a:pPr>
            <a:endParaRPr lang="de-DE" sz="1350" spc="8" dirty="0"/>
          </a:p>
          <a:p>
            <a:pPr marL="0" indent="0">
              <a:spcBef>
                <a:spcPts val="500"/>
              </a:spcBef>
              <a:spcAft>
                <a:spcPts val="0"/>
              </a:spcAft>
              <a:buSzPct val="130000"/>
              <a:buNone/>
            </a:pPr>
            <a:endParaRPr lang="de-DE" sz="1350" spc="8" dirty="0"/>
          </a:p>
          <a:p>
            <a:pPr marL="0" indent="0">
              <a:spcBef>
                <a:spcPts val="500"/>
              </a:spcBef>
              <a:spcAft>
                <a:spcPts val="0"/>
              </a:spcAft>
              <a:buSzPct val="130000"/>
              <a:buNone/>
            </a:pPr>
            <a:endParaRPr lang="de-DE" sz="1350" spc="8" dirty="0"/>
          </a:p>
          <a:p>
            <a:pPr marL="0" indent="0">
              <a:spcBef>
                <a:spcPts val="500"/>
              </a:spcBef>
              <a:spcAft>
                <a:spcPts val="0"/>
              </a:spcAft>
              <a:buSzPct val="130000"/>
              <a:buNone/>
            </a:pPr>
            <a:br>
              <a:rPr lang="de-DE" sz="1200" b="1" spc="8" dirty="0">
                <a:solidFill>
                  <a:srgbClr val="A50816"/>
                </a:solidFill>
              </a:rPr>
            </a:br>
            <a:r>
              <a:rPr lang="de-DE" sz="1200" b="1" spc="8" dirty="0">
                <a:solidFill>
                  <a:srgbClr val="A50816"/>
                </a:solidFill>
              </a:rPr>
              <a:t>Wichtig</a:t>
            </a:r>
            <a:r>
              <a:rPr lang="de-DE" sz="1200" spc="8" dirty="0"/>
              <a:t>: Laut Gesetzesbegründung führt eine unterbliebene Antwort oder eine nicht sachlich begründete Ablehnung </a:t>
            </a:r>
            <a:r>
              <a:rPr lang="de-DE" sz="1200" b="1" spc="8" dirty="0"/>
              <a:t>nicht</a:t>
            </a:r>
            <a:r>
              <a:rPr lang="de-DE" sz="1200" spc="8" dirty="0"/>
              <a:t> zu einer Fiktion der Zustimmung des Arbeitgebers.</a:t>
            </a:r>
          </a:p>
        </p:txBody>
      </p:sp>
      <p:sp>
        <p:nvSpPr>
          <p:cNvPr id="5" name="Fußzeilenplatzhalter 4">
            <a:extLst>
              <a:ext uri="{FF2B5EF4-FFF2-40B4-BE49-F238E27FC236}">
                <a16:creationId xmlns:a16="http://schemas.microsoft.com/office/drawing/2014/main" id="{D30AD23B-08E6-4A20-9051-4DF51875B7A2}"/>
              </a:ext>
            </a:extLst>
          </p:cNvPr>
          <p:cNvSpPr>
            <a:spLocks noGrp="1"/>
          </p:cNvSpPr>
          <p:nvPr>
            <p:ph type="ftr" sz="quarter" idx="15"/>
          </p:nvPr>
        </p:nvSpPr>
        <p:spPr/>
        <p:txBody>
          <a:bodyPr/>
          <a:lstStyle/>
          <a:p>
            <a:r>
              <a:rPr lang="de-DE"/>
              <a:t>Alles Wichtige für das Jahr 2023</a:t>
            </a:r>
            <a:endParaRPr lang="de-DE" dirty="0"/>
          </a:p>
        </p:txBody>
      </p:sp>
      <p:sp>
        <p:nvSpPr>
          <p:cNvPr id="6" name="Foliennummernplatzhalter 5">
            <a:extLst>
              <a:ext uri="{FF2B5EF4-FFF2-40B4-BE49-F238E27FC236}">
                <a16:creationId xmlns:a16="http://schemas.microsoft.com/office/drawing/2014/main" id="{B7A20FDD-8508-4E12-AE1E-5D277932527A}"/>
              </a:ext>
            </a:extLst>
          </p:cNvPr>
          <p:cNvSpPr>
            <a:spLocks noGrp="1"/>
          </p:cNvSpPr>
          <p:nvPr>
            <p:ph type="sldNum" sz="quarter" idx="16"/>
          </p:nvPr>
        </p:nvSpPr>
        <p:spPr/>
        <p:txBody>
          <a:bodyPr/>
          <a:lstStyle/>
          <a:p>
            <a:fld id="{BE799682-1F0A-4BE5-A402-BB0EBC4D5055}" type="slidenum">
              <a:rPr lang="de-DE" smtClean="0"/>
              <a:pPr/>
              <a:t>54</a:t>
            </a:fld>
            <a:endParaRPr lang="de-DE" dirty="0"/>
          </a:p>
        </p:txBody>
      </p:sp>
      <p:sp>
        <p:nvSpPr>
          <p:cNvPr id="8" name="Textplatzhalter 7">
            <a:extLst>
              <a:ext uri="{FF2B5EF4-FFF2-40B4-BE49-F238E27FC236}">
                <a16:creationId xmlns:a16="http://schemas.microsoft.com/office/drawing/2014/main" id="{1FC3FAED-38D9-EEB1-5AF7-3231D0C9B592}"/>
              </a:ext>
            </a:extLst>
          </p:cNvPr>
          <p:cNvSpPr>
            <a:spLocks noGrp="1"/>
          </p:cNvSpPr>
          <p:nvPr>
            <p:ph type="body" sz="quarter" idx="14"/>
          </p:nvPr>
        </p:nvSpPr>
        <p:spPr/>
        <p:txBody>
          <a:bodyPr/>
          <a:lstStyle/>
          <a:p>
            <a:r>
              <a:rPr lang="de-DE" dirty="0"/>
              <a:t>Anpassung Pflegezeitgesetz und Familienpflegezeitgesetz</a:t>
            </a:r>
          </a:p>
        </p:txBody>
      </p:sp>
      <p:sp>
        <p:nvSpPr>
          <p:cNvPr id="13" name="Rechteck: abgerundete Ecken 12">
            <a:extLst>
              <a:ext uri="{FF2B5EF4-FFF2-40B4-BE49-F238E27FC236}">
                <a16:creationId xmlns:a16="http://schemas.microsoft.com/office/drawing/2014/main" id="{03488AA9-5E29-FC9B-9C63-F89D036657C5}"/>
              </a:ext>
            </a:extLst>
          </p:cNvPr>
          <p:cNvSpPr/>
          <p:nvPr/>
        </p:nvSpPr>
        <p:spPr>
          <a:xfrm>
            <a:off x="770514" y="3206579"/>
            <a:ext cx="7596424" cy="704620"/>
          </a:xfrm>
          <a:prstGeom prst="roundRect">
            <a:avLst/>
          </a:prstGeom>
          <a:solidFill>
            <a:srgbClr val="DC0A1E"/>
          </a:solidFill>
          <a:ln w="25400">
            <a:solidFill>
              <a:srgbClr val="DC0A1E"/>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de-DE" sz="1200" b="1" spc="20" dirty="0">
                <a:solidFill>
                  <a:schemeClr val="bg1"/>
                </a:solidFill>
                <a:cs typeface="Arial" panose="020B0604020202020204" pitchFamily="34" charset="0"/>
              </a:rPr>
              <a:t>Anpassung aufgrund Vereinbarkeitsrichtlinie:</a:t>
            </a:r>
          </a:p>
          <a:p>
            <a:pPr marL="355600" indent="-263525">
              <a:buClr>
                <a:schemeClr val="accent5"/>
              </a:buClr>
              <a:buSzPct val="125000"/>
              <a:buFont typeface="Wingdings" panose="05000000000000000000" pitchFamily="2" charset="2"/>
              <a:buChar char="§"/>
            </a:pPr>
            <a:r>
              <a:rPr lang="de-DE" sz="1200" spc="20" dirty="0">
                <a:solidFill>
                  <a:schemeClr val="bg1"/>
                </a:solidFill>
                <a:cs typeface="Arial" panose="020B0604020202020204" pitchFamily="34" charset="0"/>
              </a:rPr>
              <a:t>Auch in </a:t>
            </a:r>
            <a:r>
              <a:rPr lang="de-DE" sz="1200" b="1" spc="20" dirty="0">
                <a:solidFill>
                  <a:schemeClr val="bg1"/>
                </a:solidFill>
                <a:cs typeface="Arial" panose="020B0604020202020204" pitchFamily="34" charset="0"/>
              </a:rPr>
              <a:t>Kleinbetrieben</a:t>
            </a:r>
            <a:r>
              <a:rPr lang="de-DE" sz="1200" spc="20" dirty="0">
                <a:solidFill>
                  <a:schemeClr val="bg1"/>
                </a:solidFill>
                <a:cs typeface="Arial" panose="020B0604020202020204" pitchFamily="34" charset="0"/>
              </a:rPr>
              <a:t> Beschäftigte können Freistellung beim Arbeitgeber beantragen</a:t>
            </a:r>
          </a:p>
          <a:p>
            <a:pPr marL="355600" indent="-263525">
              <a:buClr>
                <a:schemeClr val="accent5"/>
              </a:buClr>
              <a:buSzPct val="125000"/>
              <a:buFont typeface="Wingdings" panose="05000000000000000000" pitchFamily="2" charset="2"/>
              <a:buChar char="§"/>
            </a:pPr>
            <a:r>
              <a:rPr lang="de-DE" sz="1200" dirty="0">
                <a:solidFill>
                  <a:schemeClr val="bg1"/>
                </a:solidFill>
                <a:cs typeface="Arial" panose="020B0604020202020204" pitchFamily="34" charset="0"/>
              </a:rPr>
              <a:t>Arbeitgeber muss Antrag innerhalb 4 Wochen beantworten und bei Ablehnung begründen</a:t>
            </a:r>
            <a:endParaRPr lang="de-DE" sz="1200" dirty="0">
              <a:solidFill>
                <a:schemeClr val="bg1"/>
              </a:solidFill>
            </a:endParaRPr>
          </a:p>
        </p:txBody>
      </p:sp>
      <p:sp>
        <p:nvSpPr>
          <p:cNvPr id="14" name="Pfeil: nach unten 13">
            <a:extLst>
              <a:ext uri="{FF2B5EF4-FFF2-40B4-BE49-F238E27FC236}">
                <a16:creationId xmlns:a16="http://schemas.microsoft.com/office/drawing/2014/main" id="{DA2A8B62-66B6-D59A-6BD1-D649BC07A880}"/>
              </a:ext>
            </a:extLst>
          </p:cNvPr>
          <p:cNvSpPr/>
          <p:nvPr/>
        </p:nvSpPr>
        <p:spPr bwMode="auto">
          <a:xfrm>
            <a:off x="2418368" y="3031102"/>
            <a:ext cx="276815" cy="255505"/>
          </a:xfrm>
          <a:prstGeom prst="downArrow">
            <a:avLst/>
          </a:prstGeom>
          <a:solidFill>
            <a:srgbClr val="004070"/>
          </a:solidFill>
          <a:ln w="19050" cap="flat" cmpd="sng" algn="ctr">
            <a:solidFill>
              <a:srgbClr val="004070"/>
            </a:solidFill>
            <a:prstDash val="solid"/>
          </a:ln>
          <a:effectLst>
            <a:outerShdw blurRad="50800" dist="38100" dir="13500000" algn="br" rotWithShape="0">
              <a:sysClr val="windowText" lastClr="000000">
                <a:alpha val="40000"/>
              </a:sysClr>
            </a:outerShdw>
          </a:effectLst>
        </p:spPr>
        <p:txBody>
          <a:bodyPr anchor="ctr"/>
          <a:lstStyle/>
          <a:p>
            <a:pPr marL="0" marR="0" lvl="0" indent="0" algn="ctr" defTabSz="914400" eaLnBrk="0" fontAlgn="base" latinLnBrk="0" hangingPunct="0">
              <a:spcBef>
                <a:spcPct val="0"/>
              </a:spcBef>
              <a:spcAft>
                <a:spcPct val="0"/>
              </a:spcAft>
              <a:buClrTx/>
              <a:buSzTx/>
              <a:buFontTx/>
              <a:buNone/>
              <a:tabLst/>
              <a:defRPr/>
            </a:pPr>
            <a:endParaRPr kumimoji="0" lang="de-DE" sz="1200" b="0" i="0" u="none" strike="noStrike" kern="0" cap="none" spc="10" normalizeH="0" baseline="0" noProof="0" dirty="0">
              <a:ln>
                <a:noFill/>
              </a:ln>
              <a:solidFill>
                <a:prstClr val="white"/>
              </a:solidFill>
              <a:effectLst/>
              <a:uLnTx/>
              <a:uFillTx/>
              <a:latin typeface="+mn-lt"/>
              <a:ea typeface="+mn-ea"/>
              <a:cs typeface="+mn-cs"/>
            </a:endParaRPr>
          </a:p>
        </p:txBody>
      </p:sp>
      <p:sp>
        <p:nvSpPr>
          <p:cNvPr id="15" name="Pfeil: nach unten 14">
            <a:extLst>
              <a:ext uri="{FF2B5EF4-FFF2-40B4-BE49-F238E27FC236}">
                <a16:creationId xmlns:a16="http://schemas.microsoft.com/office/drawing/2014/main" id="{B9CF7A6C-AC60-1F54-0379-FACB6305816B}"/>
              </a:ext>
            </a:extLst>
          </p:cNvPr>
          <p:cNvSpPr/>
          <p:nvPr/>
        </p:nvSpPr>
        <p:spPr bwMode="auto">
          <a:xfrm>
            <a:off x="6414792" y="3036663"/>
            <a:ext cx="276815" cy="280987"/>
          </a:xfrm>
          <a:prstGeom prst="downArrow">
            <a:avLst/>
          </a:prstGeom>
          <a:solidFill>
            <a:srgbClr val="004070"/>
          </a:solidFill>
          <a:ln w="19050" cap="flat" cmpd="sng" algn="ctr">
            <a:solidFill>
              <a:srgbClr val="004070"/>
            </a:solidFill>
            <a:prstDash val="solid"/>
          </a:ln>
          <a:effectLst>
            <a:outerShdw blurRad="50800" dist="38100" dir="13500000" algn="br" rotWithShape="0">
              <a:sysClr val="windowText" lastClr="000000">
                <a:alpha val="40000"/>
              </a:sysClr>
            </a:outerShdw>
          </a:effectLst>
        </p:spPr>
        <p:txBody>
          <a:bodyPr anchor="ctr"/>
          <a:lstStyle/>
          <a:p>
            <a:pPr marL="0" marR="0" lvl="0" indent="0" algn="ctr" defTabSz="914400" eaLnBrk="0" fontAlgn="base" latinLnBrk="0" hangingPunct="0">
              <a:spcBef>
                <a:spcPct val="0"/>
              </a:spcBef>
              <a:spcAft>
                <a:spcPct val="0"/>
              </a:spcAft>
              <a:buClrTx/>
              <a:buSzTx/>
              <a:buFontTx/>
              <a:buNone/>
              <a:tabLst/>
              <a:defRPr/>
            </a:pPr>
            <a:endParaRPr kumimoji="0" lang="de-DE" sz="1200" b="0" i="0" u="none" strike="noStrike" kern="0" cap="none" spc="10" normalizeH="0" baseline="0" noProof="0" dirty="0">
              <a:ln>
                <a:noFill/>
              </a:ln>
              <a:solidFill>
                <a:prstClr val="white"/>
              </a:solidFill>
              <a:effectLst/>
              <a:uLnTx/>
              <a:uFillTx/>
              <a:latin typeface="+mn-lt"/>
              <a:ea typeface="+mn-ea"/>
              <a:cs typeface="+mn-cs"/>
            </a:endParaRPr>
          </a:p>
        </p:txBody>
      </p:sp>
      <p:grpSp>
        <p:nvGrpSpPr>
          <p:cNvPr id="17" name="Gruppieren 16">
            <a:extLst>
              <a:ext uri="{FF2B5EF4-FFF2-40B4-BE49-F238E27FC236}">
                <a16:creationId xmlns:a16="http://schemas.microsoft.com/office/drawing/2014/main" id="{2CA6C97C-7512-EDDC-BFE2-56A69D45F5DB}"/>
              </a:ext>
            </a:extLst>
          </p:cNvPr>
          <p:cNvGrpSpPr/>
          <p:nvPr/>
        </p:nvGrpSpPr>
        <p:grpSpPr>
          <a:xfrm>
            <a:off x="756776" y="1322770"/>
            <a:ext cx="3600359" cy="1661436"/>
            <a:chOff x="952501" y="2160000"/>
            <a:chExt cx="4800478" cy="2386050"/>
          </a:xfrm>
          <a:noFill/>
        </p:grpSpPr>
        <p:sp>
          <p:nvSpPr>
            <p:cNvPr id="18" name="Flussdiagramm: Alternativer Prozess 17">
              <a:extLst>
                <a:ext uri="{FF2B5EF4-FFF2-40B4-BE49-F238E27FC236}">
                  <a16:creationId xmlns:a16="http://schemas.microsoft.com/office/drawing/2014/main" id="{45798DE7-713F-FE8C-CF18-949DE7044F57}"/>
                </a:ext>
              </a:extLst>
            </p:cNvPr>
            <p:cNvSpPr/>
            <p:nvPr/>
          </p:nvSpPr>
          <p:spPr>
            <a:xfrm>
              <a:off x="952980" y="2160000"/>
              <a:ext cx="4799999" cy="2386050"/>
            </a:xfrm>
            <a:prstGeom prst="flowChartAlternateProcess">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85750" indent="-285750">
                <a:lnSpc>
                  <a:spcPts val="1725"/>
                </a:lnSpc>
                <a:spcBef>
                  <a:spcPts val="0"/>
                </a:spcBef>
                <a:buClr>
                  <a:schemeClr val="tx2"/>
                </a:buClr>
                <a:buSzPct val="130000"/>
                <a:buFont typeface="Arial" panose="020B0604020202020204" pitchFamily="34" charset="0"/>
                <a:buChar char="•"/>
              </a:pPr>
              <a:r>
                <a:rPr lang="de-DE" sz="1200" spc="8" dirty="0">
                  <a:solidFill>
                    <a:schemeClr val="tx1"/>
                  </a:solidFill>
                  <a:ea typeface="Verdana" panose="020B0604030504040204" pitchFamily="34" charset="0"/>
                </a:rPr>
                <a:t>Max. 6 Monate vollständige/teilweise Freistellung für die Pflege von pflegebedürftigen nahen Angehörigen</a:t>
              </a:r>
            </a:p>
            <a:p>
              <a:pPr marL="285750" indent="-285750">
                <a:lnSpc>
                  <a:spcPts val="1725"/>
                </a:lnSpc>
                <a:spcBef>
                  <a:spcPts val="0"/>
                </a:spcBef>
                <a:buClr>
                  <a:schemeClr val="tx2"/>
                </a:buClr>
                <a:buSzPct val="130000"/>
                <a:buFont typeface="Arial" panose="020B0604020202020204" pitchFamily="34" charset="0"/>
                <a:buChar char="•"/>
              </a:pPr>
              <a:r>
                <a:rPr lang="de-DE" sz="1200" spc="8" dirty="0">
                  <a:solidFill>
                    <a:schemeClr val="tx1"/>
                  </a:solidFill>
                  <a:ea typeface="Verdana" panose="020B0604030504040204" pitchFamily="34" charset="0"/>
                </a:rPr>
                <a:t>Zinsloses Darlehen vom </a:t>
              </a:r>
              <a:r>
                <a:rPr lang="de-DE" sz="1200" spc="8" dirty="0" err="1">
                  <a:solidFill>
                    <a:schemeClr val="tx1"/>
                  </a:solidFill>
                  <a:ea typeface="Verdana" panose="020B0604030504040204" pitchFamily="34" charset="0"/>
                </a:rPr>
                <a:t>BAFzA</a:t>
              </a:r>
              <a:endParaRPr lang="de-DE" sz="1200" spc="8" dirty="0">
                <a:solidFill>
                  <a:schemeClr val="tx1"/>
                </a:solidFill>
                <a:ea typeface="Verdana" panose="020B0604030504040204" pitchFamily="34" charset="0"/>
              </a:endParaRPr>
            </a:p>
            <a:p>
              <a:pPr marL="285750" indent="-285750">
                <a:lnSpc>
                  <a:spcPts val="1725"/>
                </a:lnSpc>
                <a:spcBef>
                  <a:spcPts val="0"/>
                </a:spcBef>
                <a:buClr>
                  <a:schemeClr val="tx2"/>
                </a:buClr>
                <a:buSzPct val="130000"/>
                <a:buFont typeface="Arial" panose="020B0604020202020204" pitchFamily="34" charset="0"/>
                <a:buChar char="•"/>
              </a:pPr>
              <a:r>
                <a:rPr lang="de-DE" sz="1200" spc="8" dirty="0">
                  <a:solidFill>
                    <a:schemeClr val="tx1"/>
                  </a:solidFill>
                  <a:ea typeface="Verdana" panose="020B0604030504040204" pitchFamily="34" charset="0"/>
                </a:rPr>
                <a:t>Nur Arbeitgeber &gt; 15 Beschäftigte</a:t>
              </a:r>
            </a:p>
          </p:txBody>
        </p:sp>
        <p:sp>
          <p:nvSpPr>
            <p:cNvPr id="19" name="Flussdiagramm: Alternativer Prozess 18">
              <a:extLst>
                <a:ext uri="{FF2B5EF4-FFF2-40B4-BE49-F238E27FC236}">
                  <a16:creationId xmlns:a16="http://schemas.microsoft.com/office/drawing/2014/main" id="{1CB0B554-57DB-B88D-8B30-77894A4ED472}"/>
                </a:ext>
              </a:extLst>
            </p:cNvPr>
            <p:cNvSpPr/>
            <p:nvPr/>
          </p:nvSpPr>
          <p:spPr>
            <a:xfrm>
              <a:off x="952501" y="2160003"/>
              <a:ext cx="4799999" cy="395670"/>
            </a:xfrm>
            <a:prstGeom prst="flowChartAlternateProcess">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b="1" dirty="0"/>
                <a:t>Pflegezeit</a:t>
              </a:r>
            </a:p>
          </p:txBody>
        </p:sp>
      </p:grpSp>
      <p:grpSp>
        <p:nvGrpSpPr>
          <p:cNvPr id="20" name="Gruppieren 19">
            <a:extLst>
              <a:ext uri="{FF2B5EF4-FFF2-40B4-BE49-F238E27FC236}">
                <a16:creationId xmlns:a16="http://schemas.microsoft.com/office/drawing/2014/main" id="{FC8437D6-40B9-9583-89DB-E31A0116E24A}"/>
              </a:ext>
            </a:extLst>
          </p:cNvPr>
          <p:cNvGrpSpPr/>
          <p:nvPr/>
        </p:nvGrpSpPr>
        <p:grpSpPr>
          <a:xfrm>
            <a:off x="4753200" y="1322769"/>
            <a:ext cx="3600000" cy="1660195"/>
            <a:chOff x="5760000" y="2205764"/>
            <a:chExt cx="4800000" cy="2597875"/>
          </a:xfrm>
        </p:grpSpPr>
        <p:sp>
          <p:nvSpPr>
            <p:cNvPr id="21" name="Flussdiagramm: Alternativer Prozess 10">
              <a:extLst>
                <a:ext uri="{FF2B5EF4-FFF2-40B4-BE49-F238E27FC236}">
                  <a16:creationId xmlns:a16="http://schemas.microsoft.com/office/drawing/2014/main" id="{BD1B988A-6DC1-8943-46A9-143B017A9268}"/>
                </a:ext>
              </a:extLst>
            </p:cNvPr>
            <p:cNvSpPr/>
            <p:nvPr/>
          </p:nvSpPr>
          <p:spPr>
            <a:xfrm>
              <a:off x="5760000" y="2205764"/>
              <a:ext cx="4800000" cy="2597875"/>
            </a:xfrm>
            <a:prstGeom prst="round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nchorCtr="0"/>
            <a:lstStyle/>
            <a:p>
              <a:pPr marL="285750" indent="-285750">
                <a:lnSpc>
                  <a:spcPts val="1725"/>
                </a:lnSpc>
                <a:buClr>
                  <a:srgbClr val="00B0F0"/>
                </a:buClr>
                <a:buFont typeface="Arial" panose="020B0604020202020204" pitchFamily="34" charset="0"/>
                <a:buChar char="•"/>
              </a:pPr>
              <a:endParaRPr lang="de-DE" sz="1300" spc="8" dirty="0">
                <a:solidFill>
                  <a:schemeClr val="tx1"/>
                </a:solidFill>
                <a:latin typeface="+mj-lt"/>
                <a:cs typeface="Arial" panose="020B0604020202020204" pitchFamily="34" charset="0"/>
              </a:endParaRPr>
            </a:p>
            <a:p>
              <a:pPr marL="285750" indent="-285750">
                <a:lnSpc>
                  <a:spcPts val="1725"/>
                </a:lnSpc>
                <a:spcBef>
                  <a:spcPts val="0"/>
                </a:spcBef>
                <a:buClr>
                  <a:schemeClr val="tx2"/>
                </a:buClr>
                <a:buSzPct val="130000"/>
                <a:buFont typeface="Arial" panose="020B0604020202020204" pitchFamily="34" charset="0"/>
                <a:buChar char="•"/>
              </a:pPr>
              <a:r>
                <a:rPr lang="de-DE" sz="1300" dirty="0">
                  <a:solidFill>
                    <a:schemeClr val="tx1"/>
                  </a:solidFill>
                  <a:latin typeface="+mj-lt"/>
                  <a:ea typeface="Verdana" panose="020B0604030504040204" pitchFamily="34" charset="0"/>
                </a:rPr>
                <a:t>Max. 24 Monate teilweise Freistellung für die Pflege von pflegebedürftigen nahen Angehörigen</a:t>
              </a:r>
            </a:p>
            <a:p>
              <a:pPr marL="285750" indent="-285750">
                <a:lnSpc>
                  <a:spcPts val="1725"/>
                </a:lnSpc>
                <a:spcBef>
                  <a:spcPts val="0"/>
                </a:spcBef>
                <a:buClr>
                  <a:schemeClr val="tx2"/>
                </a:buClr>
                <a:buSzPct val="130000"/>
                <a:buFont typeface="Arial" panose="020B0604020202020204" pitchFamily="34" charset="0"/>
                <a:buChar char="•"/>
              </a:pPr>
              <a:r>
                <a:rPr lang="de-DE" sz="1300" dirty="0">
                  <a:solidFill>
                    <a:schemeClr val="tx1"/>
                  </a:solidFill>
                  <a:latin typeface="+mj-lt"/>
                  <a:ea typeface="Verdana" panose="020B0604030504040204" pitchFamily="34" charset="0"/>
                </a:rPr>
                <a:t>Zinsloses Darlehen vom </a:t>
              </a:r>
              <a:r>
                <a:rPr lang="de-DE" sz="1300" dirty="0" err="1">
                  <a:solidFill>
                    <a:schemeClr val="tx1"/>
                  </a:solidFill>
                  <a:latin typeface="+mj-lt"/>
                  <a:ea typeface="Verdana" panose="020B0604030504040204" pitchFamily="34" charset="0"/>
                </a:rPr>
                <a:t>BAFzA</a:t>
              </a:r>
              <a:endParaRPr lang="de-DE" sz="1300" dirty="0">
                <a:solidFill>
                  <a:schemeClr val="tx1"/>
                </a:solidFill>
                <a:latin typeface="+mj-lt"/>
                <a:ea typeface="Verdana" panose="020B0604030504040204" pitchFamily="34" charset="0"/>
              </a:endParaRPr>
            </a:p>
            <a:p>
              <a:pPr marL="285750" indent="-285750">
                <a:lnSpc>
                  <a:spcPts val="1725"/>
                </a:lnSpc>
                <a:spcBef>
                  <a:spcPts val="0"/>
                </a:spcBef>
                <a:buClr>
                  <a:schemeClr val="tx2"/>
                </a:buClr>
                <a:buSzPct val="130000"/>
                <a:buFont typeface="Arial" panose="020B0604020202020204" pitchFamily="34" charset="0"/>
                <a:buChar char="•"/>
              </a:pPr>
              <a:r>
                <a:rPr lang="de-DE" sz="1300" dirty="0">
                  <a:solidFill>
                    <a:schemeClr val="tx1"/>
                  </a:solidFill>
                  <a:latin typeface="+mj-lt"/>
                  <a:ea typeface="Verdana" panose="020B0604030504040204" pitchFamily="34" charset="0"/>
                </a:rPr>
                <a:t>Nur Arbeitgeber &gt; 25 Beschäftigte</a:t>
              </a:r>
            </a:p>
          </p:txBody>
        </p:sp>
        <p:sp>
          <p:nvSpPr>
            <p:cNvPr id="22" name="Flussdiagramm: Alternativer Prozess 11">
              <a:extLst>
                <a:ext uri="{FF2B5EF4-FFF2-40B4-BE49-F238E27FC236}">
                  <a16:creationId xmlns:a16="http://schemas.microsoft.com/office/drawing/2014/main" id="{B9376A41-A8E4-C09F-2384-9F57C398F80D}"/>
                </a:ext>
              </a:extLst>
            </p:cNvPr>
            <p:cNvSpPr/>
            <p:nvPr/>
          </p:nvSpPr>
          <p:spPr>
            <a:xfrm>
              <a:off x="5760000" y="2205766"/>
              <a:ext cx="4800000" cy="431118"/>
            </a:xfrm>
            <a:prstGeom prst="roundRect">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nchorCtr="0"/>
            <a:lstStyle/>
            <a:p>
              <a:pPr algn="ctr">
                <a:lnSpc>
                  <a:spcPts val="1725"/>
                </a:lnSpc>
              </a:pPr>
              <a:r>
                <a:rPr lang="de-DE" sz="1300" b="1" spc="8" dirty="0">
                  <a:solidFill>
                    <a:schemeClr val="bg1"/>
                  </a:solidFill>
                  <a:latin typeface="+mj-lt"/>
                  <a:cs typeface="Arial" panose="020B0604020202020204" pitchFamily="34" charset="0"/>
                </a:rPr>
                <a:t>Familienpflegezeit</a:t>
              </a:r>
            </a:p>
          </p:txBody>
        </p:sp>
      </p:grpSp>
    </p:spTree>
    <p:extLst>
      <p:ext uri="{BB962C8B-B14F-4D97-AF65-F5344CB8AC3E}">
        <p14:creationId xmlns:p14="http://schemas.microsoft.com/office/powerpoint/2010/main" val="1439698147"/>
      </p:ext>
    </p:extLst>
  </p:cSld>
  <p:clrMapOvr>
    <a:masterClrMapping/>
  </p:clrMapOvr>
  <p:transition advClick="0" advTm="600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sz="quarter"/>
          </p:nvPr>
        </p:nvSpPr>
        <p:spPr>
          <a:xfrm>
            <a:off x="35496" y="180000"/>
            <a:ext cx="7776864" cy="1440000"/>
          </a:xfrm>
        </p:spPr>
        <p:txBody>
          <a:bodyPr anchor="t" anchorCtr="0"/>
          <a:lstStyle/>
          <a:p>
            <a:pPr marL="357188" lvl="1" indent="0">
              <a:lnSpc>
                <a:spcPct val="110000"/>
              </a:lnSpc>
              <a:spcBef>
                <a:spcPts val="600"/>
              </a:spcBef>
            </a:pPr>
            <a:r>
              <a:rPr lang="de-DE" altLang="de-DE" sz="1600" dirty="0">
                <a:solidFill>
                  <a:srgbClr val="EDF6F7"/>
                </a:solidFill>
              </a:rPr>
              <a:t>Demnächst auf: www.hkk.de/jahreswechsel</a:t>
            </a:r>
            <a:br>
              <a:rPr lang="de-DE" altLang="de-DE" sz="1600" dirty="0">
                <a:solidFill>
                  <a:srgbClr val="EDF6F7"/>
                </a:solidFill>
              </a:rPr>
            </a:br>
            <a:r>
              <a:rPr lang="de-DE" altLang="de-DE" sz="1600" dirty="0">
                <a:solidFill>
                  <a:srgbClr val="EDF6F7"/>
                </a:solidFill>
              </a:rPr>
              <a:t>Präsentation</a:t>
            </a:r>
            <a:br>
              <a:rPr lang="de-DE" altLang="de-DE" sz="1600" dirty="0">
                <a:solidFill>
                  <a:srgbClr val="DC0A1E"/>
                </a:solidFill>
              </a:rPr>
            </a:br>
            <a:r>
              <a:rPr lang="de-DE" altLang="de-DE" sz="1600" dirty="0">
                <a:solidFill>
                  <a:srgbClr val="EDF6F7"/>
                </a:solidFill>
              </a:rPr>
              <a:t>Video</a:t>
            </a:r>
            <a:br>
              <a:rPr lang="de-DE" altLang="de-DE" sz="1600" dirty="0">
                <a:solidFill>
                  <a:srgbClr val="EDF6F7"/>
                </a:solidFill>
              </a:rPr>
            </a:br>
            <a:r>
              <a:rPr lang="de-DE" altLang="de-DE" sz="1600" dirty="0" err="1">
                <a:solidFill>
                  <a:srgbClr val="EDF6F7"/>
                </a:solidFill>
              </a:rPr>
              <a:t>eMagazin</a:t>
            </a:r>
            <a:br>
              <a:rPr lang="de-DE" altLang="de-DE" sz="1600" dirty="0">
                <a:solidFill>
                  <a:srgbClr val="EDF6F7"/>
                </a:solidFill>
              </a:rPr>
            </a:br>
            <a:r>
              <a:rPr lang="de-DE" altLang="de-DE" sz="1600" dirty="0">
                <a:solidFill>
                  <a:srgbClr val="EDF6F7"/>
                </a:solidFill>
              </a:rPr>
              <a:t>FAQs</a:t>
            </a:r>
            <a:br>
              <a:rPr lang="de-DE" altLang="de-DE" sz="1600" dirty="0">
                <a:solidFill>
                  <a:srgbClr val="EDF6F7"/>
                </a:solidFill>
              </a:rPr>
            </a:br>
            <a:r>
              <a:rPr lang="de-DE" altLang="de-DE" sz="1600" dirty="0">
                <a:solidFill>
                  <a:srgbClr val="EDF6F7"/>
                </a:solidFill>
              </a:rPr>
              <a:t>Teilnehmerzertifikat</a:t>
            </a:r>
            <a:br>
              <a:rPr lang="de-DE" altLang="de-DE" sz="1600" dirty="0">
                <a:solidFill>
                  <a:srgbClr val="DC0A1E"/>
                </a:solidFill>
              </a:rPr>
            </a:br>
            <a:endParaRPr lang="de-DE" dirty="0">
              <a:solidFill>
                <a:schemeClr val="bg1"/>
              </a:solidFill>
            </a:endParaRPr>
          </a:p>
        </p:txBody>
      </p:sp>
    </p:spTree>
    <p:extLst>
      <p:ext uri="{BB962C8B-B14F-4D97-AF65-F5344CB8AC3E}">
        <p14:creationId xmlns:p14="http://schemas.microsoft.com/office/powerpoint/2010/main" val="3471424757"/>
      </p:ext>
    </p:extLst>
  </p:cSld>
  <p:clrMapOvr>
    <a:masterClrMapping/>
  </p:clrMapOvr>
  <p:transition advClick="0" advTm="600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sz="quarter"/>
          </p:nvPr>
        </p:nvSpPr>
        <p:spPr>
          <a:xfrm>
            <a:off x="648000" y="180000"/>
            <a:ext cx="4607743" cy="1440000"/>
          </a:xfrm>
        </p:spPr>
        <p:txBody>
          <a:bodyPr anchor="t" anchorCtr="0"/>
          <a:lstStyle/>
          <a:p>
            <a:r>
              <a:rPr lang="de-DE" dirty="0">
                <a:solidFill>
                  <a:schemeClr val="bg1"/>
                </a:solidFill>
              </a:rPr>
              <a:t>Vielen Dank für Ihre Aufmerksamkeit</a:t>
            </a:r>
          </a:p>
        </p:txBody>
      </p:sp>
    </p:spTree>
    <p:extLst>
      <p:ext uri="{BB962C8B-B14F-4D97-AF65-F5344CB8AC3E}">
        <p14:creationId xmlns:p14="http://schemas.microsoft.com/office/powerpoint/2010/main" val="1821388495"/>
      </p:ext>
    </p:extLst>
  </p:cSld>
  <p:clrMapOvr>
    <a:masterClrMapping/>
  </p:clrMapOvr>
  <p:transition advClick="0" advTm="6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Finanzsituation der hkk</a:t>
            </a:r>
          </a:p>
        </p:txBody>
      </p:sp>
      <p:sp>
        <p:nvSpPr>
          <p:cNvPr id="7" name="Inhaltsplatzhalter 6">
            <a:extLst>
              <a:ext uri="{FF2B5EF4-FFF2-40B4-BE49-F238E27FC236}">
                <a16:creationId xmlns:a16="http://schemas.microsoft.com/office/drawing/2014/main" id="{440E69A2-8B39-4BF2-81D9-D5846B433B65}"/>
              </a:ext>
            </a:extLst>
          </p:cNvPr>
          <p:cNvSpPr>
            <a:spLocks noGrp="1"/>
          </p:cNvSpPr>
          <p:nvPr>
            <p:ph sz="quarter" idx="13"/>
          </p:nvPr>
        </p:nvSpPr>
        <p:spPr/>
        <p:txBody>
          <a:bodyPr anchor="t"/>
          <a:lstStyle/>
          <a:p>
            <a:r>
              <a:rPr lang="de-DE" dirty="0"/>
              <a:t>hkk war bis 2023 8. Mal in Folge die günstigste deutschlandweit wählbare Krankenkasse</a:t>
            </a:r>
            <a:br>
              <a:rPr lang="de-DE" dirty="0"/>
            </a:br>
            <a:endParaRPr lang="de-DE" dirty="0"/>
          </a:p>
          <a:p>
            <a:r>
              <a:rPr lang="de-DE" dirty="0"/>
              <a:t>Günstiger hkk Zusatzbeitrag von 0,69 % war nicht mehr kostendeckend</a:t>
            </a:r>
            <a:br>
              <a:rPr lang="de-DE" dirty="0"/>
            </a:br>
            <a:endParaRPr lang="de-DE" dirty="0"/>
          </a:p>
          <a:p>
            <a:r>
              <a:rPr lang="de-DE" dirty="0"/>
              <a:t>Politische Vorgabe: Abbau des Vermögens durch Entnahme aus der Rücklage</a:t>
            </a:r>
          </a:p>
          <a:p>
            <a:endParaRPr lang="de-DE" dirty="0"/>
          </a:p>
          <a:p>
            <a:r>
              <a:rPr lang="de-DE" dirty="0"/>
              <a:t>Erneute Vermögensabgabe</a:t>
            </a:r>
          </a:p>
        </p:txBody>
      </p:sp>
      <p:sp>
        <p:nvSpPr>
          <p:cNvPr id="8" name="Inhaltsplatzhalter 7">
            <a:extLst>
              <a:ext uri="{FF2B5EF4-FFF2-40B4-BE49-F238E27FC236}">
                <a16:creationId xmlns:a16="http://schemas.microsoft.com/office/drawing/2014/main" id="{56E4D317-D00A-4E50-A140-B4B27FD09651}"/>
              </a:ext>
            </a:extLst>
          </p:cNvPr>
          <p:cNvSpPr>
            <a:spLocks noGrp="1"/>
          </p:cNvSpPr>
          <p:nvPr>
            <p:ph sz="quarter" idx="14"/>
          </p:nvPr>
        </p:nvSpPr>
        <p:spPr/>
        <p:txBody>
          <a:bodyPr anchor="t"/>
          <a:lstStyle/>
          <a:p>
            <a:r>
              <a:rPr lang="de-DE" dirty="0"/>
              <a:t>Wettbewerbsfähigkeit wird durch Versichertenzuwachs von mehr als 7,09 % in 2022 gestärkt</a:t>
            </a:r>
            <a:br>
              <a:rPr lang="de-DE" dirty="0"/>
            </a:br>
            <a:endParaRPr lang="de-DE" dirty="0"/>
          </a:p>
          <a:p>
            <a:r>
              <a:rPr lang="de-DE" dirty="0"/>
              <a:t>Der hkk Zusatzbeitragssatz 2023 wurde durch den Verwaltungsrat festgelegt</a:t>
            </a:r>
            <a:br>
              <a:rPr lang="de-DE" dirty="0"/>
            </a:br>
            <a:r>
              <a:rPr lang="de-DE" dirty="0"/>
              <a:t>- ab 01.01.2023 bei 0,98 % </a:t>
            </a:r>
            <a:br>
              <a:rPr lang="de-DE" dirty="0"/>
            </a:br>
            <a:endParaRPr lang="de-DE" dirty="0"/>
          </a:p>
          <a:p>
            <a:r>
              <a:rPr lang="de-DE" dirty="0"/>
              <a:t>hkk ist auch nach der Anpassung des Zusatzbeitragssatzes für 2023 eine der günstigen Kassen </a:t>
            </a:r>
          </a:p>
        </p:txBody>
      </p:sp>
      <p:sp>
        <p:nvSpPr>
          <p:cNvPr id="4" name="Textplatzhalter 3"/>
          <p:cNvSpPr>
            <a:spLocks noGrp="1"/>
          </p:cNvSpPr>
          <p:nvPr>
            <p:ph type="body" sz="quarter" idx="15"/>
          </p:nvPr>
        </p:nvSpPr>
        <p:spPr/>
        <p:txBody>
          <a:bodyPr/>
          <a:lstStyle/>
          <a:p>
            <a:r>
              <a:rPr lang="de-DE" dirty="0"/>
              <a:t>hkk Zusatzbeitrag</a:t>
            </a:r>
          </a:p>
        </p:txBody>
      </p:sp>
      <p:sp>
        <p:nvSpPr>
          <p:cNvPr id="5" name="Fußzeilenplatzhalter 4"/>
          <p:cNvSpPr>
            <a:spLocks noGrp="1"/>
          </p:cNvSpPr>
          <p:nvPr>
            <p:ph type="ftr" sz="quarter" idx="16"/>
          </p:nvPr>
        </p:nvSpPr>
        <p:spPr/>
        <p:txBody>
          <a:bodyPr/>
          <a:lstStyle/>
          <a:p>
            <a:r>
              <a:rPr lang="de-DE"/>
              <a:t>Alles Wichtige für das Jahr 2023</a:t>
            </a:r>
            <a:endParaRPr lang="de-DE" dirty="0"/>
          </a:p>
        </p:txBody>
      </p:sp>
      <p:sp>
        <p:nvSpPr>
          <p:cNvPr id="6" name="Foliennummernplatzhalter 5"/>
          <p:cNvSpPr>
            <a:spLocks noGrp="1"/>
          </p:cNvSpPr>
          <p:nvPr>
            <p:ph type="sldNum" sz="quarter" idx="17"/>
          </p:nvPr>
        </p:nvSpPr>
        <p:spPr/>
        <p:txBody>
          <a:bodyPr/>
          <a:lstStyle/>
          <a:p>
            <a:fld id="{BE799682-1F0A-4BE5-A402-BB0EBC4D5055}" type="slidenum">
              <a:rPr lang="de-DE" smtClean="0"/>
              <a:pPr/>
              <a:t>6</a:t>
            </a:fld>
            <a:endParaRPr lang="de-DE" dirty="0"/>
          </a:p>
        </p:txBody>
      </p:sp>
    </p:spTree>
    <p:extLst>
      <p:ext uri="{BB962C8B-B14F-4D97-AF65-F5344CB8AC3E}">
        <p14:creationId xmlns:p14="http://schemas.microsoft.com/office/powerpoint/2010/main" val="1870712775"/>
      </p:ext>
    </p:extLst>
  </p:cSld>
  <p:clrMapOvr>
    <a:masterClrMapping/>
  </p:clrMapOvr>
  <p:transition advClick="0" advTm="6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367C4AE-3169-40DE-A667-5A5BDB155CA2}"/>
              </a:ext>
            </a:extLst>
          </p:cNvPr>
          <p:cNvSpPr>
            <a:spLocks noGrp="1"/>
          </p:cNvSpPr>
          <p:nvPr>
            <p:ph type="title"/>
          </p:nvPr>
        </p:nvSpPr>
        <p:spPr/>
        <p:txBody>
          <a:bodyPr/>
          <a:lstStyle/>
          <a:p>
            <a:r>
              <a:rPr lang="de-DE" spc="8" dirty="0"/>
              <a:t>Reform: Mindestlohn, Minijobs und </a:t>
            </a:r>
            <a:r>
              <a:rPr lang="de-DE" spc="8" dirty="0" err="1"/>
              <a:t>Midijobs</a:t>
            </a:r>
            <a:endParaRPr lang="de-DE" b="0" spc="8" dirty="0"/>
          </a:p>
        </p:txBody>
      </p:sp>
      <p:sp>
        <p:nvSpPr>
          <p:cNvPr id="6" name="Inhaltsplatzhalter 5">
            <a:extLst>
              <a:ext uri="{FF2B5EF4-FFF2-40B4-BE49-F238E27FC236}">
                <a16:creationId xmlns:a16="http://schemas.microsoft.com/office/drawing/2014/main" id="{3D09A10B-274A-4166-A910-708844C73578}"/>
              </a:ext>
            </a:extLst>
          </p:cNvPr>
          <p:cNvSpPr>
            <a:spLocks noGrp="1"/>
          </p:cNvSpPr>
          <p:nvPr>
            <p:ph sz="quarter" idx="13"/>
          </p:nvPr>
        </p:nvSpPr>
        <p:spPr/>
        <p:txBody>
          <a:bodyPr>
            <a:noAutofit/>
          </a:bodyPr>
          <a:lstStyle/>
          <a:p>
            <a:pPr marL="0" indent="0">
              <a:buNone/>
            </a:pPr>
            <a:r>
              <a:rPr lang="de-DE" sz="1400" b="1" spc="20" dirty="0">
                <a:effectLst/>
                <a:ea typeface="Times New Roman" panose="02020603050405020304" pitchFamily="18" charset="0"/>
              </a:rPr>
              <a:t>Festlegung</a:t>
            </a:r>
            <a:r>
              <a:rPr lang="de-DE" sz="1400" spc="20" dirty="0">
                <a:effectLst/>
                <a:ea typeface="Times New Roman" panose="02020603050405020304" pitchFamily="18" charset="0"/>
              </a:rPr>
              <a:t> per „Gesetz zur Erhöhung des Schutzes durch den gesetzlichen Mindestlohn und zu Änderungen im Bereich der geringfügigen Beschäftigung“ </a:t>
            </a:r>
            <a:r>
              <a:rPr lang="de-DE" sz="1400" spc="20" dirty="0">
                <a:ea typeface="Times New Roman" panose="02020603050405020304" pitchFamily="18" charset="0"/>
              </a:rPr>
              <a:t>vom</a:t>
            </a:r>
            <a:r>
              <a:rPr lang="de-DE" sz="1400" spc="20" dirty="0">
                <a:effectLst/>
                <a:ea typeface="Times New Roman" panose="02020603050405020304" pitchFamily="18" charset="0"/>
              </a:rPr>
              <a:t> </a:t>
            </a:r>
            <a:r>
              <a:rPr lang="de-DE" sz="1400" b="1" spc="20" dirty="0">
                <a:effectLst/>
                <a:ea typeface="Times New Roman" panose="02020603050405020304" pitchFamily="18" charset="0"/>
              </a:rPr>
              <a:t>1. Oktober 2022 </a:t>
            </a:r>
            <a:r>
              <a:rPr lang="de-DE" sz="1400" spc="20" dirty="0">
                <a:effectLst/>
                <a:ea typeface="Times New Roman" panose="02020603050405020304" pitchFamily="18" charset="0"/>
              </a:rPr>
              <a:t>an:</a:t>
            </a:r>
            <a:endParaRPr lang="de-DE" sz="1400" spc="20" dirty="0"/>
          </a:p>
        </p:txBody>
      </p:sp>
      <p:sp>
        <p:nvSpPr>
          <p:cNvPr id="3" name="Fußzeilenplatzhalter 2">
            <a:extLst>
              <a:ext uri="{FF2B5EF4-FFF2-40B4-BE49-F238E27FC236}">
                <a16:creationId xmlns:a16="http://schemas.microsoft.com/office/drawing/2014/main" id="{E0BC41FD-0D7B-401C-837E-C4D8D53BE92A}"/>
              </a:ext>
            </a:extLst>
          </p:cNvPr>
          <p:cNvSpPr>
            <a:spLocks noGrp="1"/>
          </p:cNvSpPr>
          <p:nvPr>
            <p:ph type="ftr" sz="quarter" idx="15"/>
          </p:nvPr>
        </p:nvSpPr>
        <p:spPr/>
        <p:txBody>
          <a:bodyPr/>
          <a:lstStyle/>
          <a:p>
            <a:r>
              <a:rPr lang="de-DE"/>
              <a:t>Alles Wichtige für das Jahr 2023</a:t>
            </a:r>
            <a:endParaRPr lang="de-DE" dirty="0"/>
          </a:p>
        </p:txBody>
      </p:sp>
      <p:sp>
        <p:nvSpPr>
          <p:cNvPr id="7" name="Foliennummernplatzhalter 6">
            <a:extLst>
              <a:ext uri="{FF2B5EF4-FFF2-40B4-BE49-F238E27FC236}">
                <a16:creationId xmlns:a16="http://schemas.microsoft.com/office/drawing/2014/main" id="{D4F5B58D-06BF-4CF6-A257-496E16A26F39}"/>
              </a:ext>
            </a:extLst>
          </p:cNvPr>
          <p:cNvSpPr>
            <a:spLocks noGrp="1"/>
          </p:cNvSpPr>
          <p:nvPr>
            <p:ph type="sldNum" sz="quarter" idx="16"/>
          </p:nvPr>
        </p:nvSpPr>
        <p:spPr/>
        <p:txBody>
          <a:bodyPr/>
          <a:lstStyle/>
          <a:p>
            <a:fld id="{BE799682-1F0A-4BE5-A402-BB0EBC4D5055}" type="slidenum">
              <a:rPr lang="de-DE" smtClean="0"/>
              <a:pPr/>
              <a:t>7</a:t>
            </a:fld>
            <a:endParaRPr lang="de-DE" dirty="0"/>
          </a:p>
        </p:txBody>
      </p:sp>
      <p:sp>
        <p:nvSpPr>
          <p:cNvPr id="13" name="Textplatzhalter 7">
            <a:extLst>
              <a:ext uri="{FF2B5EF4-FFF2-40B4-BE49-F238E27FC236}">
                <a16:creationId xmlns:a16="http://schemas.microsoft.com/office/drawing/2014/main" id="{2BB43D8E-83BB-F575-93A8-98AF6B2EFB03}"/>
              </a:ext>
            </a:extLst>
          </p:cNvPr>
          <p:cNvSpPr>
            <a:spLocks noGrp="1"/>
          </p:cNvSpPr>
          <p:nvPr>
            <p:ph type="body" sz="quarter" idx="14"/>
          </p:nvPr>
        </p:nvSpPr>
        <p:spPr>
          <a:xfrm>
            <a:off x="468313" y="692945"/>
            <a:ext cx="7416800" cy="258603"/>
          </a:xfrm>
        </p:spPr>
        <p:txBody>
          <a:bodyPr/>
          <a:lstStyle/>
          <a:p>
            <a:pPr marL="0" indent="0">
              <a:buNone/>
            </a:pPr>
            <a:r>
              <a:rPr lang="de-DE" dirty="0"/>
              <a:t>Entwicklung des gesetzlichen Mindestlohns in Deutschland</a:t>
            </a:r>
          </a:p>
        </p:txBody>
      </p:sp>
      <p:graphicFrame>
        <p:nvGraphicFramePr>
          <p:cNvPr id="14" name="Diagramm 13">
            <a:extLst>
              <a:ext uri="{FF2B5EF4-FFF2-40B4-BE49-F238E27FC236}">
                <a16:creationId xmlns:a16="http://schemas.microsoft.com/office/drawing/2014/main" id="{4DD3999E-97A8-1F2B-188E-690AE214F956}"/>
              </a:ext>
            </a:extLst>
          </p:cNvPr>
          <p:cNvGraphicFramePr>
            <a:graphicFrameLocks noChangeAspect="1"/>
          </p:cNvGraphicFramePr>
          <p:nvPr>
            <p:extLst>
              <p:ext uri="{D42A27DB-BD31-4B8C-83A1-F6EECF244321}">
                <p14:modId xmlns:p14="http://schemas.microsoft.com/office/powerpoint/2010/main" val="3845126259"/>
              </p:ext>
            </p:extLst>
          </p:nvPr>
        </p:nvGraphicFramePr>
        <p:xfrm>
          <a:off x="539552" y="2179607"/>
          <a:ext cx="8200876" cy="25881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87624741"/>
      </p:ext>
    </p:extLst>
  </p:cSld>
  <p:clrMapOvr>
    <a:masterClrMapping/>
  </p:clrMapOvr>
  <p:transition advClick="0" advTm="6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367C4AE-3169-40DE-A667-5A5BDB155CA2}"/>
              </a:ext>
            </a:extLst>
          </p:cNvPr>
          <p:cNvSpPr>
            <a:spLocks noGrp="1"/>
          </p:cNvSpPr>
          <p:nvPr>
            <p:ph type="title"/>
          </p:nvPr>
        </p:nvSpPr>
        <p:spPr/>
        <p:txBody>
          <a:bodyPr/>
          <a:lstStyle/>
          <a:p>
            <a:r>
              <a:rPr lang="de-DE" spc="8" dirty="0"/>
              <a:t>Reform: Mindestlohn, Minijobs und </a:t>
            </a:r>
            <a:r>
              <a:rPr lang="de-DE" spc="8" dirty="0" err="1"/>
              <a:t>Midijobs</a:t>
            </a:r>
            <a:endParaRPr lang="de-DE" b="0" spc="8" dirty="0"/>
          </a:p>
        </p:txBody>
      </p:sp>
      <p:sp>
        <p:nvSpPr>
          <p:cNvPr id="6" name="Inhaltsplatzhalter 5">
            <a:extLst>
              <a:ext uri="{FF2B5EF4-FFF2-40B4-BE49-F238E27FC236}">
                <a16:creationId xmlns:a16="http://schemas.microsoft.com/office/drawing/2014/main" id="{3D09A10B-274A-4166-A910-708844C73578}"/>
              </a:ext>
            </a:extLst>
          </p:cNvPr>
          <p:cNvSpPr>
            <a:spLocks noGrp="1"/>
          </p:cNvSpPr>
          <p:nvPr>
            <p:ph sz="quarter" idx="13"/>
          </p:nvPr>
        </p:nvSpPr>
        <p:spPr/>
        <p:txBody>
          <a:bodyPr>
            <a:noAutofit/>
          </a:bodyPr>
          <a:lstStyle/>
          <a:p>
            <a:r>
              <a:rPr lang="de-DE" sz="1200" spc="20" dirty="0">
                <a:effectLst/>
                <a:ea typeface="Times New Roman" panose="02020603050405020304" pitchFamily="18" charset="0"/>
              </a:rPr>
              <a:t>Gesetzliche Höhe gültig bis 31. Dezember 2023: brutto </a:t>
            </a:r>
            <a:r>
              <a:rPr lang="de-DE" sz="1200" b="1" spc="20" dirty="0">
                <a:solidFill>
                  <a:srgbClr val="A50816"/>
                </a:solidFill>
                <a:effectLst/>
                <a:ea typeface="Times New Roman" panose="02020603050405020304" pitchFamily="18" charset="0"/>
              </a:rPr>
              <a:t>12,00 EUR </a:t>
            </a:r>
            <a:r>
              <a:rPr lang="de-DE" sz="1200" spc="20" dirty="0">
                <a:effectLst/>
                <a:ea typeface="Times New Roman" panose="02020603050405020304" pitchFamily="18" charset="0"/>
              </a:rPr>
              <a:t>je Zeitstunde</a:t>
            </a:r>
            <a:br>
              <a:rPr lang="de-DE" sz="1200" spc="20" dirty="0">
                <a:effectLst/>
                <a:ea typeface="Times New Roman" panose="02020603050405020304" pitchFamily="18" charset="0"/>
              </a:rPr>
            </a:br>
            <a:endParaRPr lang="de-DE" sz="1200" spc="20" dirty="0">
              <a:effectLst/>
              <a:ea typeface="Times New Roman" panose="02020603050405020304" pitchFamily="18" charset="0"/>
            </a:endParaRPr>
          </a:p>
          <a:p>
            <a:r>
              <a:rPr lang="de-DE" sz="1200" b="1" spc="20" dirty="0">
                <a:effectLst/>
                <a:ea typeface="Times New Roman" panose="02020603050405020304" pitchFamily="18" charset="0"/>
              </a:rPr>
              <a:t>Mindestlohnkommission</a:t>
            </a:r>
            <a:r>
              <a:rPr lang="de-DE" sz="1200" spc="20" dirty="0">
                <a:effectLst/>
                <a:ea typeface="Times New Roman" panose="02020603050405020304" pitchFamily="18" charset="0"/>
              </a:rPr>
              <a:t> (</a:t>
            </a:r>
            <a:r>
              <a:rPr lang="de-DE" sz="1200" spc="20" dirty="0">
                <a:effectLst/>
                <a:ea typeface="Times New Roman" panose="02020603050405020304" pitchFamily="18" charset="0"/>
                <a:hlinkClick r:id="rId3"/>
              </a:rPr>
              <a:t>www.mindestlohn-kommission.de</a:t>
            </a:r>
            <a:r>
              <a:rPr lang="de-DE" sz="1200" spc="20" dirty="0">
                <a:effectLst/>
                <a:ea typeface="Times New Roman" panose="02020603050405020304" pitchFamily="18" charset="0"/>
              </a:rPr>
              <a:t>) beschließt künftige Anpassungen, als nächstes bis 30. Juni 2023 mit Wirkung ab </a:t>
            </a:r>
            <a:br>
              <a:rPr lang="de-DE" sz="1200" spc="20" dirty="0">
                <a:effectLst/>
                <a:ea typeface="Times New Roman" panose="02020603050405020304" pitchFamily="18" charset="0"/>
              </a:rPr>
            </a:br>
            <a:r>
              <a:rPr lang="de-DE" sz="1200" spc="20" dirty="0">
                <a:effectLst/>
                <a:ea typeface="Times New Roman" panose="02020603050405020304" pitchFamily="18" charset="0"/>
              </a:rPr>
              <a:t>1. Januar 2024</a:t>
            </a:r>
            <a:br>
              <a:rPr lang="de-DE" sz="1200" spc="20" dirty="0">
                <a:effectLst/>
                <a:ea typeface="Times New Roman" panose="02020603050405020304" pitchFamily="18" charset="0"/>
              </a:rPr>
            </a:br>
            <a:endParaRPr lang="de-DE" sz="1200" spc="20" dirty="0">
              <a:effectLst/>
              <a:ea typeface="Times New Roman" panose="02020603050405020304" pitchFamily="18" charset="0"/>
            </a:endParaRPr>
          </a:p>
          <a:p>
            <a:r>
              <a:rPr lang="de-DE" sz="1200" b="1" spc="20" dirty="0">
                <a:effectLst/>
                <a:ea typeface="Times New Roman" panose="02020603050405020304" pitchFamily="18" charset="0"/>
              </a:rPr>
              <a:t>Bundesregierung</a:t>
            </a:r>
            <a:r>
              <a:rPr lang="de-DE" sz="1200" spc="20" dirty="0">
                <a:effectLst/>
                <a:ea typeface="Times New Roman" panose="02020603050405020304" pitchFamily="18" charset="0"/>
              </a:rPr>
              <a:t> kann Kommissionsbeschlüsse per Rechtsverordnung verbindlich machen (darf der Höhe nach aber nicht abweichen) </a:t>
            </a:r>
            <a:br>
              <a:rPr lang="de-DE" sz="1200" spc="20" dirty="0">
                <a:effectLst/>
                <a:ea typeface="Times New Roman" panose="02020603050405020304" pitchFamily="18" charset="0"/>
              </a:rPr>
            </a:br>
            <a:endParaRPr lang="de-DE" sz="1200" spc="20" dirty="0">
              <a:effectLst/>
              <a:ea typeface="Times New Roman" panose="02020603050405020304" pitchFamily="18" charset="0"/>
            </a:endParaRPr>
          </a:p>
          <a:p>
            <a:r>
              <a:rPr lang="de-DE" sz="1200" spc="20" dirty="0">
                <a:effectLst/>
                <a:ea typeface="Times New Roman" panose="02020603050405020304" pitchFamily="18" charset="0"/>
              </a:rPr>
              <a:t>Nachfolgende Anpassungen wieder im </a:t>
            </a:r>
            <a:r>
              <a:rPr lang="de-DE" sz="1200" b="1" spc="20" dirty="0">
                <a:effectLst/>
                <a:ea typeface="Times New Roman" panose="02020603050405020304" pitchFamily="18" charset="0"/>
              </a:rPr>
              <a:t>regulären Rhythmus </a:t>
            </a:r>
            <a:r>
              <a:rPr lang="de-DE" sz="1200" spc="20" dirty="0">
                <a:effectLst/>
                <a:ea typeface="Times New Roman" panose="02020603050405020304" pitchFamily="18" charset="0"/>
              </a:rPr>
              <a:t>von 2 Jahren</a:t>
            </a:r>
          </a:p>
          <a:p>
            <a:endParaRPr lang="de-DE" sz="1200" spc="20" dirty="0">
              <a:effectLst/>
              <a:ea typeface="Times New Roman" panose="02020603050405020304" pitchFamily="18" charset="0"/>
            </a:endParaRPr>
          </a:p>
          <a:p>
            <a:r>
              <a:rPr lang="de-DE" sz="1200" b="1" spc="20" dirty="0">
                <a:effectLst/>
                <a:ea typeface="Times New Roman" panose="02020603050405020304" pitchFamily="18" charset="0"/>
              </a:rPr>
              <a:t>Ausnahmen</a:t>
            </a:r>
            <a:r>
              <a:rPr lang="de-DE" sz="1200" spc="20" dirty="0">
                <a:effectLst/>
                <a:ea typeface="Times New Roman" panose="02020603050405020304" pitchFamily="18" charset="0"/>
              </a:rPr>
              <a:t> (unverändert): Minderjährige ohne Berufsabschluss, Auszubildende (aber Mindestvergütung nach § 17 BBiG), bestimmte Praktikanten (</a:t>
            </a:r>
            <a:r>
              <a:rPr lang="de-DE" sz="1200" spc="20" dirty="0">
                <a:effectLst/>
                <a:ea typeface="Times New Roman" panose="02020603050405020304" pitchFamily="18" charset="0"/>
                <a:hlinkClick r:id="rId4"/>
              </a:rPr>
              <a:t>www.bmas.de</a:t>
            </a:r>
            <a:r>
              <a:rPr lang="de-DE" sz="1200" spc="20" dirty="0">
                <a:effectLst/>
                <a:ea typeface="Times New Roman" panose="02020603050405020304" pitchFamily="18" charset="0"/>
              </a:rPr>
              <a:t>, „Klickpfad“ in die Suche eingeben), ehrenamtlich Tätige sowie Langzeitarbeitslose (in den ersten 6 Monaten) </a:t>
            </a:r>
          </a:p>
        </p:txBody>
      </p:sp>
      <p:sp>
        <p:nvSpPr>
          <p:cNvPr id="3" name="Fußzeilenplatzhalter 2">
            <a:extLst>
              <a:ext uri="{FF2B5EF4-FFF2-40B4-BE49-F238E27FC236}">
                <a16:creationId xmlns:a16="http://schemas.microsoft.com/office/drawing/2014/main" id="{E0BC41FD-0D7B-401C-837E-C4D8D53BE92A}"/>
              </a:ext>
            </a:extLst>
          </p:cNvPr>
          <p:cNvSpPr>
            <a:spLocks noGrp="1"/>
          </p:cNvSpPr>
          <p:nvPr>
            <p:ph type="ftr" sz="quarter" idx="15"/>
          </p:nvPr>
        </p:nvSpPr>
        <p:spPr/>
        <p:txBody>
          <a:bodyPr/>
          <a:lstStyle/>
          <a:p>
            <a:r>
              <a:rPr lang="de-DE"/>
              <a:t>Alles Wichtige für das Jahr 2023</a:t>
            </a:r>
            <a:endParaRPr lang="de-DE" dirty="0"/>
          </a:p>
        </p:txBody>
      </p:sp>
      <p:sp>
        <p:nvSpPr>
          <p:cNvPr id="7" name="Foliennummernplatzhalter 6">
            <a:extLst>
              <a:ext uri="{FF2B5EF4-FFF2-40B4-BE49-F238E27FC236}">
                <a16:creationId xmlns:a16="http://schemas.microsoft.com/office/drawing/2014/main" id="{D4F5B58D-06BF-4CF6-A257-496E16A26F39}"/>
              </a:ext>
            </a:extLst>
          </p:cNvPr>
          <p:cNvSpPr>
            <a:spLocks noGrp="1"/>
          </p:cNvSpPr>
          <p:nvPr>
            <p:ph type="sldNum" sz="quarter" idx="16"/>
          </p:nvPr>
        </p:nvSpPr>
        <p:spPr/>
        <p:txBody>
          <a:bodyPr/>
          <a:lstStyle/>
          <a:p>
            <a:fld id="{BE799682-1F0A-4BE5-A402-BB0EBC4D5055}" type="slidenum">
              <a:rPr lang="de-DE" smtClean="0"/>
              <a:pPr/>
              <a:t>8</a:t>
            </a:fld>
            <a:endParaRPr lang="de-DE" dirty="0"/>
          </a:p>
        </p:txBody>
      </p:sp>
      <p:sp>
        <p:nvSpPr>
          <p:cNvPr id="13" name="Textplatzhalter 7">
            <a:extLst>
              <a:ext uri="{FF2B5EF4-FFF2-40B4-BE49-F238E27FC236}">
                <a16:creationId xmlns:a16="http://schemas.microsoft.com/office/drawing/2014/main" id="{2BB43D8E-83BB-F575-93A8-98AF6B2EFB03}"/>
              </a:ext>
            </a:extLst>
          </p:cNvPr>
          <p:cNvSpPr>
            <a:spLocks noGrp="1"/>
          </p:cNvSpPr>
          <p:nvPr>
            <p:ph type="body" sz="quarter" idx="14"/>
          </p:nvPr>
        </p:nvSpPr>
        <p:spPr>
          <a:xfrm>
            <a:off x="468313" y="692945"/>
            <a:ext cx="7416800" cy="258603"/>
          </a:xfrm>
        </p:spPr>
        <p:txBody>
          <a:bodyPr/>
          <a:lstStyle/>
          <a:p>
            <a:pPr marL="0" indent="0">
              <a:buNone/>
            </a:pPr>
            <a:r>
              <a:rPr lang="de-DE" dirty="0"/>
              <a:t>Festlegung des Mindestlohns</a:t>
            </a:r>
          </a:p>
        </p:txBody>
      </p:sp>
    </p:spTree>
    <p:extLst>
      <p:ext uri="{BB962C8B-B14F-4D97-AF65-F5344CB8AC3E}">
        <p14:creationId xmlns:p14="http://schemas.microsoft.com/office/powerpoint/2010/main" val="3285208689"/>
      </p:ext>
    </p:extLst>
  </p:cSld>
  <p:clrMapOvr>
    <a:masterClrMapping/>
  </p:clrMapOvr>
  <p:transition advClick="0" advTm="6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367C4AE-3169-40DE-A667-5A5BDB155CA2}"/>
              </a:ext>
            </a:extLst>
          </p:cNvPr>
          <p:cNvSpPr>
            <a:spLocks noGrp="1"/>
          </p:cNvSpPr>
          <p:nvPr>
            <p:ph type="title"/>
          </p:nvPr>
        </p:nvSpPr>
        <p:spPr/>
        <p:txBody>
          <a:bodyPr/>
          <a:lstStyle/>
          <a:p>
            <a:r>
              <a:rPr lang="de-DE" spc="8" dirty="0"/>
              <a:t>Reform: Mindestlohn, Minijobs und </a:t>
            </a:r>
            <a:r>
              <a:rPr lang="de-DE" spc="8" dirty="0" err="1"/>
              <a:t>Midijobs</a:t>
            </a:r>
            <a:endParaRPr lang="de-DE" b="0" spc="8" dirty="0"/>
          </a:p>
        </p:txBody>
      </p:sp>
      <p:sp>
        <p:nvSpPr>
          <p:cNvPr id="7" name="Foliennummernplatzhalter 6">
            <a:extLst>
              <a:ext uri="{FF2B5EF4-FFF2-40B4-BE49-F238E27FC236}">
                <a16:creationId xmlns:a16="http://schemas.microsoft.com/office/drawing/2014/main" id="{D4F5B58D-06BF-4CF6-A257-496E16A26F39}"/>
              </a:ext>
            </a:extLst>
          </p:cNvPr>
          <p:cNvSpPr>
            <a:spLocks noGrp="1"/>
          </p:cNvSpPr>
          <p:nvPr>
            <p:ph type="sldNum" sz="quarter" idx="16"/>
          </p:nvPr>
        </p:nvSpPr>
        <p:spPr/>
        <p:txBody>
          <a:bodyPr/>
          <a:lstStyle/>
          <a:p>
            <a:fld id="{BE799682-1F0A-4BE5-A402-BB0EBC4D5055}" type="slidenum">
              <a:rPr lang="de-DE" smtClean="0"/>
              <a:pPr/>
              <a:t>9</a:t>
            </a:fld>
            <a:endParaRPr lang="de-DE" dirty="0"/>
          </a:p>
        </p:txBody>
      </p:sp>
      <p:sp>
        <p:nvSpPr>
          <p:cNvPr id="13" name="Textplatzhalter 7">
            <a:extLst>
              <a:ext uri="{FF2B5EF4-FFF2-40B4-BE49-F238E27FC236}">
                <a16:creationId xmlns:a16="http://schemas.microsoft.com/office/drawing/2014/main" id="{2BB43D8E-83BB-F575-93A8-98AF6B2EFB03}"/>
              </a:ext>
            </a:extLst>
          </p:cNvPr>
          <p:cNvSpPr>
            <a:spLocks noGrp="1"/>
          </p:cNvSpPr>
          <p:nvPr>
            <p:ph type="body" sz="quarter" idx="14"/>
          </p:nvPr>
        </p:nvSpPr>
        <p:spPr>
          <a:xfrm>
            <a:off x="468313" y="692945"/>
            <a:ext cx="7416800" cy="258603"/>
          </a:xfrm>
        </p:spPr>
        <p:txBody>
          <a:bodyPr/>
          <a:lstStyle/>
          <a:p>
            <a:pPr marL="0" indent="0">
              <a:buNone/>
            </a:pPr>
            <a:r>
              <a:rPr lang="de-DE" dirty="0"/>
              <a:t>Änderungen bei geringfügigen Beschäftigungen</a:t>
            </a:r>
          </a:p>
        </p:txBody>
      </p:sp>
      <p:sp>
        <p:nvSpPr>
          <p:cNvPr id="24" name="Inhaltsplatzhalter 23">
            <a:extLst>
              <a:ext uri="{FF2B5EF4-FFF2-40B4-BE49-F238E27FC236}">
                <a16:creationId xmlns:a16="http://schemas.microsoft.com/office/drawing/2014/main" id="{75CEBFC2-94B3-583E-F227-D3BA3B33B22D}"/>
              </a:ext>
            </a:extLst>
          </p:cNvPr>
          <p:cNvSpPr>
            <a:spLocks noGrp="1"/>
          </p:cNvSpPr>
          <p:nvPr>
            <p:ph sz="quarter" idx="13"/>
          </p:nvPr>
        </p:nvSpPr>
        <p:spPr/>
        <p:txBody>
          <a:bodyPr/>
          <a:lstStyle/>
          <a:p>
            <a:pPr marL="0" indent="0">
              <a:buNone/>
            </a:pPr>
            <a:r>
              <a:rPr lang="de-DE" dirty="0"/>
              <a:t> </a:t>
            </a:r>
          </a:p>
        </p:txBody>
      </p:sp>
      <p:sp>
        <p:nvSpPr>
          <p:cNvPr id="34" name="Textfeld 33">
            <a:extLst>
              <a:ext uri="{FF2B5EF4-FFF2-40B4-BE49-F238E27FC236}">
                <a16:creationId xmlns:a16="http://schemas.microsoft.com/office/drawing/2014/main" id="{BAEE6908-898E-4D1A-3BDE-95A56E3A65C5}"/>
              </a:ext>
            </a:extLst>
          </p:cNvPr>
          <p:cNvSpPr txBox="1"/>
          <p:nvPr/>
        </p:nvSpPr>
        <p:spPr>
          <a:xfrm>
            <a:off x="502118" y="1887964"/>
            <a:ext cx="3325156" cy="612000"/>
          </a:xfrm>
          <a:prstGeom prst="roundRect">
            <a:avLst/>
          </a:prstGeom>
          <a:solidFill>
            <a:srgbClr val="DC0A1E"/>
          </a:solidFill>
          <a:ln w="25400">
            <a:solidFill>
              <a:srgbClr val="DC0A1E"/>
            </a:solidFill>
          </a:ln>
          <a:effectLst/>
        </p:spPr>
        <p:style>
          <a:lnRef idx="2">
            <a:schemeClr val="accent6"/>
          </a:lnRef>
          <a:fillRef idx="1">
            <a:schemeClr val="lt1"/>
          </a:fillRef>
          <a:effectRef idx="0">
            <a:schemeClr val="accent6"/>
          </a:effectRef>
          <a:fontRef idx="minor">
            <a:schemeClr val="dk1"/>
          </a:fontRef>
        </p:style>
        <p:txBody>
          <a:bodyPr wrap="square" lIns="0" tIns="0" rIns="0" bIns="0" rtlCol="0" anchor="ctr" anchorCtr="0">
            <a:noAutofit/>
          </a:bodyPr>
          <a:lstStyle/>
          <a:p>
            <a:pPr algn="ctr"/>
            <a:r>
              <a:rPr lang="de-DE" sz="1400" b="1" spc="40" dirty="0">
                <a:solidFill>
                  <a:schemeClr val="bg1">
                    <a:lumMod val="95000"/>
                  </a:schemeClr>
                </a:solidFill>
                <a:effectLst/>
                <a:latin typeface="+mj-lt"/>
                <a:cs typeface="Arial" panose="020B0604020202020204" pitchFamily="34" charset="0"/>
              </a:rPr>
              <a:t>… kurzfristiger Dauer</a:t>
            </a:r>
          </a:p>
          <a:p>
            <a:pPr algn="ctr"/>
            <a:r>
              <a:rPr lang="de-DE" sz="1400" spc="20" dirty="0">
                <a:solidFill>
                  <a:schemeClr val="bg1">
                    <a:lumMod val="95000"/>
                  </a:schemeClr>
                </a:solidFill>
                <a:effectLst/>
                <a:latin typeface="+mj-lt"/>
                <a:cs typeface="Arial" panose="020B0604020202020204" pitchFamily="34" charset="0"/>
              </a:rPr>
              <a:t>(§ 8 Abs. 1 Nr. 2 SGB IV)</a:t>
            </a:r>
          </a:p>
        </p:txBody>
      </p:sp>
      <p:sp>
        <p:nvSpPr>
          <p:cNvPr id="35" name="Pfeil: nach unten 34">
            <a:extLst>
              <a:ext uri="{FF2B5EF4-FFF2-40B4-BE49-F238E27FC236}">
                <a16:creationId xmlns:a16="http://schemas.microsoft.com/office/drawing/2014/main" id="{D83755A1-F6DD-0E99-F996-F57BBB7ECD75}"/>
              </a:ext>
            </a:extLst>
          </p:cNvPr>
          <p:cNvSpPr/>
          <p:nvPr/>
        </p:nvSpPr>
        <p:spPr bwMode="auto">
          <a:xfrm>
            <a:off x="1971887" y="1563638"/>
            <a:ext cx="360363" cy="277967"/>
          </a:xfrm>
          <a:prstGeom prst="downArrow">
            <a:avLst/>
          </a:prstGeom>
          <a:solidFill>
            <a:srgbClr val="A50816"/>
          </a:solidFill>
          <a:ln w="19050" cap="flat" cmpd="sng" algn="ctr">
            <a:solidFill>
              <a:srgbClr val="A50816"/>
            </a:solidFill>
            <a:prstDash val="solid"/>
          </a:ln>
          <a:effectLst/>
        </p:spPr>
        <p:txBody>
          <a:bodyPr anchor="ctr"/>
          <a:lstStyle/>
          <a:p>
            <a:pPr marL="0" marR="0" lvl="0" indent="0" algn="ctr" defTabSz="914400" eaLnBrk="0" fontAlgn="base" latinLnBrk="0" hangingPunct="0">
              <a:spcBef>
                <a:spcPct val="0"/>
              </a:spcBef>
              <a:spcAft>
                <a:spcPct val="0"/>
              </a:spcAft>
              <a:buClrTx/>
              <a:buSzTx/>
              <a:buFontTx/>
              <a:buNone/>
              <a:tabLst/>
              <a:defRPr/>
            </a:pPr>
            <a:endParaRPr kumimoji="0" lang="de-DE" sz="1400" b="0" i="0" u="none" strike="noStrike" kern="0" cap="none" spc="0" normalizeH="0" baseline="0" noProof="0" dirty="0">
              <a:ln>
                <a:noFill/>
              </a:ln>
              <a:solidFill>
                <a:prstClr val="white"/>
              </a:solidFill>
              <a:effectLst/>
              <a:uLnTx/>
              <a:uFillTx/>
              <a:latin typeface="+mj-lt"/>
              <a:ea typeface="+mn-ea"/>
              <a:cs typeface="+mn-cs"/>
            </a:endParaRPr>
          </a:p>
        </p:txBody>
      </p:sp>
      <p:sp>
        <p:nvSpPr>
          <p:cNvPr id="36" name="Textfeld 35">
            <a:extLst>
              <a:ext uri="{FF2B5EF4-FFF2-40B4-BE49-F238E27FC236}">
                <a16:creationId xmlns:a16="http://schemas.microsoft.com/office/drawing/2014/main" id="{7D68C1C5-E840-DE36-8573-9A7509BBE93E}"/>
              </a:ext>
            </a:extLst>
          </p:cNvPr>
          <p:cNvSpPr txBox="1"/>
          <p:nvPr/>
        </p:nvSpPr>
        <p:spPr>
          <a:xfrm>
            <a:off x="4328918" y="1887964"/>
            <a:ext cx="3325156" cy="612000"/>
          </a:xfrm>
          <a:prstGeom prst="roundRect">
            <a:avLst/>
          </a:prstGeom>
          <a:solidFill>
            <a:srgbClr val="DC0A1E"/>
          </a:solidFill>
          <a:ln w="25400">
            <a:solidFill>
              <a:srgbClr val="DC0A1E"/>
            </a:solidFill>
          </a:ln>
          <a:effectLst/>
        </p:spPr>
        <p:style>
          <a:lnRef idx="2">
            <a:schemeClr val="accent6"/>
          </a:lnRef>
          <a:fillRef idx="1">
            <a:schemeClr val="lt1"/>
          </a:fillRef>
          <a:effectRef idx="0">
            <a:schemeClr val="accent6"/>
          </a:effectRef>
          <a:fontRef idx="minor">
            <a:schemeClr val="dk1"/>
          </a:fontRef>
        </p:style>
        <p:txBody>
          <a:bodyPr wrap="square" lIns="0" tIns="0" rIns="0" bIns="0" rtlCol="0" anchor="ctr" anchorCtr="0">
            <a:noAutofit/>
          </a:bodyPr>
          <a:lstStyle/>
          <a:p>
            <a:pPr algn="ctr"/>
            <a:r>
              <a:rPr lang="de-DE" sz="1400" b="1" spc="30" dirty="0">
                <a:solidFill>
                  <a:schemeClr val="bg1">
                    <a:lumMod val="95000"/>
                  </a:schemeClr>
                </a:solidFill>
                <a:effectLst/>
                <a:latin typeface="+mj-lt"/>
                <a:cs typeface="Arial" panose="020B0604020202020204" pitchFamily="34" charset="0"/>
              </a:rPr>
              <a:t>… geringfügiger Entlohnung</a:t>
            </a:r>
          </a:p>
          <a:p>
            <a:pPr algn="ctr"/>
            <a:r>
              <a:rPr lang="de-DE" sz="1400" spc="20" dirty="0">
                <a:solidFill>
                  <a:schemeClr val="bg1">
                    <a:lumMod val="95000"/>
                  </a:schemeClr>
                </a:solidFill>
                <a:effectLst/>
                <a:latin typeface="+mj-lt"/>
                <a:cs typeface="Arial" panose="020B0604020202020204" pitchFamily="34" charset="0"/>
              </a:rPr>
              <a:t>(§ 8 Abs. 1 Nr. 1 SGB IV)</a:t>
            </a:r>
          </a:p>
        </p:txBody>
      </p:sp>
      <p:sp>
        <p:nvSpPr>
          <p:cNvPr id="37" name="Pfeil: nach unten 36">
            <a:extLst>
              <a:ext uri="{FF2B5EF4-FFF2-40B4-BE49-F238E27FC236}">
                <a16:creationId xmlns:a16="http://schemas.microsoft.com/office/drawing/2014/main" id="{CB3645DE-0475-343D-643C-187B54EAF14D}"/>
              </a:ext>
            </a:extLst>
          </p:cNvPr>
          <p:cNvSpPr/>
          <p:nvPr/>
        </p:nvSpPr>
        <p:spPr bwMode="auto">
          <a:xfrm>
            <a:off x="5772185" y="1563638"/>
            <a:ext cx="360363" cy="277967"/>
          </a:xfrm>
          <a:prstGeom prst="downArrow">
            <a:avLst/>
          </a:prstGeom>
          <a:solidFill>
            <a:srgbClr val="A50816"/>
          </a:solidFill>
          <a:ln w="19050" cap="flat" cmpd="sng" algn="ctr">
            <a:solidFill>
              <a:srgbClr val="A50816"/>
            </a:solidFill>
            <a:prstDash val="solid"/>
          </a:ln>
          <a:effectLst/>
        </p:spPr>
        <p:txBody>
          <a:bodyPr anchor="ctr"/>
          <a:lstStyle/>
          <a:p>
            <a:pPr marL="0" marR="0" lvl="0" indent="0" algn="ctr" defTabSz="914400" eaLnBrk="0" fontAlgn="base" latinLnBrk="0" hangingPunct="0">
              <a:spcBef>
                <a:spcPct val="0"/>
              </a:spcBef>
              <a:spcAft>
                <a:spcPct val="0"/>
              </a:spcAft>
              <a:buClrTx/>
              <a:buSzTx/>
              <a:buFontTx/>
              <a:buNone/>
              <a:tabLst/>
              <a:defRPr/>
            </a:pPr>
            <a:endParaRPr kumimoji="0" lang="de-DE" sz="1400" b="0" i="0" u="none" strike="noStrike" kern="0" cap="none" spc="0" normalizeH="0" baseline="0" noProof="0" dirty="0">
              <a:ln>
                <a:noFill/>
              </a:ln>
              <a:solidFill>
                <a:prstClr val="white"/>
              </a:solidFill>
              <a:effectLst/>
              <a:uLnTx/>
              <a:uFillTx/>
              <a:latin typeface="+mj-lt"/>
              <a:ea typeface="+mn-ea"/>
              <a:cs typeface="+mn-cs"/>
            </a:endParaRPr>
          </a:p>
        </p:txBody>
      </p:sp>
      <p:sp>
        <p:nvSpPr>
          <p:cNvPr id="38" name="Textfeld 37">
            <a:extLst>
              <a:ext uri="{FF2B5EF4-FFF2-40B4-BE49-F238E27FC236}">
                <a16:creationId xmlns:a16="http://schemas.microsoft.com/office/drawing/2014/main" id="{A0CA0A7B-FD50-00B1-2AFC-CB99D1090428}"/>
              </a:ext>
            </a:extLst>
          </p:cNvPr>
          <p:cNvSpPr txBox="1"/>
          <p:nvPr/>
        </p:nvSpPr>
        <p:spPr>
          <a:xfrm>
            <a:off x="4328918" y="2604600"/>
            <a:ext cx="3325156" cy="900000"/>
          </a:xfrm>
          <a:prstGeom prst="roundRect">
            <a:avLst/>
          </a:prstGeom>
          <a:solidFill>
            <a:schemeClr val="bg1"/>
          </a:solidFill>
          <a:ln w="25400">
            <a:solidFill>
              <a:srgbClr val="A50816"/>
            </a:solidFill>
          </a:ln>
          <a:effectLst/>
        </p:spPr>
        <p:style>
          <a:lnRef idx="2">
            <a:schemeClr val="accent6"/>
          </a:lnRef>
          <a:fillRef idx="1">
            <a:schemeClr val="lt1"/>
          </a:fillRef>
          <a:effectRef idx="0">
            <a:schemeClr val="accent6"/>
          </a:effectRef>
          <a:fontRef idx="minor">
            <a:schemeClr val="dk1"/>
          </a:fontRef>
        </p:style>
        <p:txBody>
          <a:bodyPr wrap="square" lIns="0" tIns="0" rIns="0" bIns="0" rtlCol="0" anchor="ctr" anchorCtr="0">
            <a:noAutofit/>
          </a:bodyPr>
          <a:lstStyle/>
          <a:p>
            <a:pPr algn="ctr"/>
            <a:r>
              <a:rPr lang="de-DE" sz="1400" b="1" spc="30" dirty="0">
                <a:solidFill>
                  <a:schemeClr val="tx1"/>
                </a:solidFill>
                <a:effectLst/>
                <a:latin typeface="+mj-lt"/>
                <a:cs typeface="Arial" panose="020B0604020202020204" pitchFamily="34" charset="0"/>
              </a:rPr>
              <a:t>Dynamische Geringfügigkeitsgrenze</a:t>
            </a:r>
            <a:br>
              <a:rPr lang="de-DE" sz="1400" b="1" spc="30" dirty="0">
                <a:solidFill>
                  <a:schemeClr val="tx1"/>
                </a:solidFill>
                <a:effectLst/>
                <a:latin typeface="+mj-lt"/>
                <a:cs typeface="Arial" panose="020B0604020202020204" pitchFamily="34" charset="0"/>
              </a:rPr>
            </a:br>
            <a:r>
              <a:rPr lang="de-DE" sz="1400" spc="30" dirty="0">
                <a:solidFill>
                  <a:schemeClr val="tx1"/>
                </a:solidFill>
                <a:effectLst/>
                <a:latin typeface="+mj-lt"/>
                <a:cs typeface="Arial" panose="020B0604020202020204" pitchFamily="34" charset="0"/>
              </a:rPr>
              <a:t>(seit 1.10.2022: </a:t>
            </a:r>
            <a:r>
              <a:rPr lang="de-DE" sz="1400" b="1" spc="30" dirty="0">
                <a:solidFill>
                  <a:schemeClr val="accent4"/>
                </a:solidFill>
                <a:effectLst/>
                <a:latin typeface="+mj-lt"/>
                <a:cs typeface="Arial" panose="020B0604020202020204" pitchFamily="34" charset="0"/>
              </a:rPr>
              <a:t>520 EUR</a:t>
            </a:r>
            <a:r>
              <a:rPr lang="de-DE" sz="1400" spc="30" dirty="0">
                <a:solidFill>
                  <a:schemeClr val="tx1"/>
                </a:solidFill>
                <a:effectLst/>
                <a:latin typeface="+mj-lt"/>
                <a:cs typeface="Arial" panose="020B0604020202020204" pitchFamily="34" charset="0"/>
              </a:rPr>
              <a:t>) </a:t>
            </a:r>
            <a:endParaRPr lang="de-DE" sz="1400" spc="20" dirty="0">
              <a:solidFill>
                <a:schemeClr val="tx1"/>
              </a:solidFill>
              <a:effectLst/>
              <a:latin typeface="+mj-lt"/>
              <a:cs typeface="Arial" panose="020B0604020202020204" pitchFamily="34" charset="0"/>
            </a:endParaRPr>
          </a:p>
        </p:txBody>
      </p:sp>
      <p:sp>
        <p:nvSpPr>
          <p:cNvPr id="39" name="Textfeld 38">
            <a:extLst>
              <a:ext uri="{FF2B5EF4-FFF2-40B4-BE49-F238E27FC236}">
                <a16:creationId xmlns:a16="http://schemas.microsoft.com/office/drawing/2014/main" id="{94A86DEB-37E7-B8B2-605D-C13602FC385F}"/>
              </a:ext>
            </a:extLst>
          </p:cNvPr>
          <p:cNvSpPr txBox="1"/>
          <p:nvPr/>
        </p:nvSpPr>
        <p:spPr>
          <a:xfrm>
            <a:off x="502118" y="2604600"/>
            <a:ext cx="3325156" cy="1260000"/>
          </a:xfrm>
          <a:prstGeom prst="roundRect">
            <a:avLst/>
          </a:prstGeom>
          <a:solidFill>
            <a:schemeClr val="bg1"/>
          </a:solidFill>
          <a:ln w="25400">
            <a:solidFill>
              <a:srgbClr val="A50816"/>
            </a:solidFill>
          </a:ln>
          <a:effectLst/>
        </p:spPr>
        <p:style>
          <a:lnRef idx="2">
            <a:schemeClr val="accent6"/>
          </a:lnRef>
          <a:fillRef idx="1">
            <a:schemeClr val="lt1"/>
          </a:fillRef>
          <a:effectRef idx="0">
            <a:schemeClr val="accent6"/>
          </a:effectRef>
          <a:fontRef idx="minor">
            <a:schemeClr val="dk1"/>
          </a:fontRef>
        </p:style>
        <p:txBody>
          <a:bodyPr wrap="square" lIns="0" tIns="0" rIns="0" bIns="0" rtlCol="0" anchor="ctr" anchorCtr="0">
            <a:noAutofit/>
          </a:bodyPr>
          <a:lstStyle/>
          <a:p>
            <a:pPr algn="ctr"/>
            <a:r>
              <a:rPr lang="de-DE" sz="1400" b="1" spc="40" dirty="0">
                <a:solidFill>
                  <a:schemeClr val="tx1"/>
                </a:solidFill>
                <a:effectLst/>
                <a:latin typeface="+mj-lt"/>
                <a:cs typeface="Arial" panose="020B0604020202020204" pitchFamily="34" charset="0"/>
              </a:rPr>
              <a:t>Berufsmäßigkeit </a:t>
            </a:r>
            <a:r>
              <a:rPr lang="de-DE" sz="1400" spc="40" dirty="0">
                <a:solidFill>
                  <a:schemeClr val="tx1"/>
                </a:solidFill>
                <a:effectLst/>
                <a:latin typeface="+mj-lt"/>
                <a:cs typeface="Arial" panose="020B0604020202020204" pitchFamily="34" charset="0"/>
              </a:rPr>
              <a:t>nur prüfen, wenn Geringfügigkeitsgrenze</a:t>
            </a:r>
            <a:br>
              <a:rPr lang="de-DE" sz="1400" spc="40" dirty="0">
                <a:solidFill>
                  <a:schemeClr val="tx1"/>
                </a:solidFill>
                <a:effectLst/>
                <a:latin typeface="+mj-lt"/>
                <a:cs typeface="Arial" panose="020B0604020202020204" pitchFamily="34" charset="0"/>
              </a:rPr>
            </a:br>
            <a:r>
              <a:rPr lang="de-DE" sz="1400" spc="40" dirty="0">
                <a:solidFill>
                  <a:schemeClr val="tx1"/>
                </a:solidFill>
                <a:latin typeface="+mj-lt"/>
                <a:cs typeface="Arial" panose="020B0604020202020204" pitchFamily="34" charset="0"/>
              </a:rPr>
              <a:t>(seit 1.10.2022: </a:t>
            </a:r>
            <a:r>
              <a:rPr lang="de-DE" sz="1400" b="1" spc="40" dirty="0">
                <a:solidFill>
                  <a:schemeClr val="accent4"/>
                </a:solidFill>
                <a:latin typeface="+mj-lt"/>
                <a:cs typeface="Arial" panose="020B0604020202020204" pitchFamily="34" charset="0"/>
              </a:rPr>
              <a:t>520 EUR</a:t>
            </a:r>
            <a:r>
              <a:rPr lang="de-DE" sz="1400" spc="40" dirty="0">
                <a:solidFill>
                  <a:schemeClr val="tx1"/>
                </a:solidFill>
                <a:latin typeface="+mj-lt"/>
                <a:cs typeface="Arial" panose="020B0604020202020204" pitchFamily="34" charset="0"/>
              </a:rPr>
              <a:t>) überschritten</a:t>
            </a:r>
            <a:endParaRPr lang="de-DE" sz="1400" spc="40" dirty="0">
              <a:solidFill>
                <a:schemeClr val="tx1"/>
              </a:solidFill>
              <a:effectLst/>
              <a:latin typeface="+mj-lt"/>
              <a:cs typeface="Arial" panose="020B0604020202020204" pitchFamily="34" charset="0"/>
            </a:endParaRPr>
          </a:p>
        </p:txBody>
      </p:sp>
      <p:sp>
        <p:nvSpPr>
          <p:cNvPr id="40" name="Textfeld 39">
            <a:extLst>
              <a:ext uri="{FF2B5EF4-FFF2-40B4-BE49-F238E27FC236}">
                <a16:creationId xmlns:a16="http://schemas.microsoft.com/office/drawing/2014/main" id="{8ABD6878-8D67-4155-D5A4-C9A54E33123A}"/>
              </a:ext>
            </a:extLst>
          </p:cNvPr>
          <p:cNvSpPr txBox="1"/>
          <p:nvPr/>
        </p:nvSpPr>
        <p:spPr>
          <a:xfrm>
            <a:off x="4328918" y="3612352"/>
            <a:ext cx="3325156" cy="900000"/>
          </a:xfrm>
          <a:prstGeom prst="roundRect">
            <a:avLst/>
          </a:prstGeom>
          <a:solidFill>
            <a:schemeClr val="bg1"/>
          </a:solidFill>
          <a:ln w="25400">
            <a:solidFill>
              <a:srgbClr val="A50816"/>
            </a:solidFill>
          </a:ln>
          <a:effectLst/>
        </p:spPr>
        <p:style>
          <a:lnRef idx="2">
            <a:schemeClr val="accent6"/>
          </a:lnRef>
          <a:fillRef idx="1">
            <a:schemeClr val="lt1"/>
          </a:fillRef>
          <a:effectRef idx="0">
            <a:schemeClr val="accent6"/>
          </a:effectRef>
          <a:fontRef idx="minor">
            <a:schemeClr val="dk1"/>
          </a:fontRef>
        </p:style>
        <p:txBody>
          <a:bodyPr wrap="square" lIns="0" tIns="0" rIns="0" bIns="0" rtlCol="0" anchor="ctr" anchorCtr="0">
            <a:noAutofit/>
          </a:bodyPr>
          <a:lstStyle/>
          <a:p>
            <a:pPr algn="ctr"/>
            <a:r>
              <a:rPr lang="de-DE" sz="1400" b="1" spc="30" dirty="0">
                <a:solidFill>
                  <a:schemeClr val="tx1"/>
                </a:solidFill>
                <a:effectLst/>
                <a:latin typeface="+mj-lt"/>
                <a:cs typeface="Arial" panose="020B0604020202020204" pitchFamily="34" charset="0"/>
              </a:rPr>
              <a:t>Gelegentliches </a:t>
            </a:r>
            <a:r>
              <a:rPr lang="de-DE" sz="1400" b="1" spc="30" dirty="0" err="1">
                <a:solidFill>
                  <a:schemeClr val="tx1"/>
                </a:solidFill>
                <a:effectLst/>
                <a:latin typeface="+mj-lt"/>
                <a:cs typeface="Arial" panose="020B0604020202020204" pitchFamily="34" charset="0"/>
              </a:rPr>
              <a:t>unvorher</a:t>
            </a:r>
            <a:r>
              <a:rPr lang="de-DE" sz="1400" b="1" spc="30" dirty="0">
                <a:solidFill>
                  <a:schemeClr val="tx1"/>
                </a:solidFill>
                <a:effectLst/>
                <a:latin typeface="+mj-lt"/>
                <a:cs typeface="Arial" panose="020B0604020202020204" pitchFamily="34" charset="0"/>
              </a:rPr>
              <a:t>-</a:t>
            </a:r>
            <a:br>
              <a:rPr lang="de-DE" sz="1400" b="1" spc="30" dirty="0">
                <a:solidFill>
                  <a:schemeClr val="tx1"/>
                </a:solidFill>
                <a:effectLst/>
                <a:latin typeface="+mj-lt"/>
                <a:cs typeface="Arial" panose="020B0604020202020204" pitchFamily="34" charset="0"/>
              </a:rPr>
            </a:br>
            <a:r>
              <a:rPr lang="de-DE" sz="1400" b="1" spc="30" dirty="0" err="1">
                <a:solidFill>
                  <a:schemeClr val="tx1"/>
                </a:solidFill>
                <a:effectLst/>
                <a:latin typeface="+mj-lt"/>
                <a:cs typeface="Arial" panose="020B0604020202020204" pitchFamily="34" charset="0"/>
              </a:rPr>
              <a:t>sehbares</a:t>
            </a:r>
            <a:r>
              <a:rPr lang="de-DE" sz="1400" b="1" spc="30" dirty="0">
                <a:solidFill>
                  <a:schemeClr val="tx1"/>
                </a:solidFill>
                <a:effectLst/>
                <a:latin typeface="+mj-lt"/>
                <a:cs typeface="Arial" panose="020B0604020202020204" pitchFamily="34" charset="0"/>
              </a:rPr>
              <a:t> Überschreiten</a:t>
            </a:r>
            <a:br>
              <a:rPr lang="de-DE" sz="1400" b="1" spc="30" dirty="0">
                <a:solidFill>
                  <a:schemeClr val="tx1"/>
                </a:solidFill>
                <a:effectLst/>
                <a:latin typeface="+mj-lt"/>
                <a:cs typeface="Arial" panose="020B0604020202020204" pitchFamily="34" charset="0"/>
              </a:rPr>
            </a:br>
            <a:r>
              <a:rPr lang="de-DE" sz="1400" spc="30" dirty="0">
                <a:solidFill>
                  <a:schemeClr val="tx1"/>
                </a:solidFill>
                <a:effectLst/>
                <a:latin typeface="+mj-lt"/>
                <a:cs typeface="Arial" panose="020B0604020202020204" pitchFamily="34" charset="0"/>
              </a:rPr>
              <a:t>(jetzt im Gesetz geregelt)</a:t>
            </a:r>
            <a:endParaRPr lang="de-DE" sz="1400" spc="20" dirty="0">
              <a:solidFill>
                <a:schemeClr val="tx1"/>
              </a:solidFill>
              <a:effectLst/>
              <a:latin typeface="+mj-lt"/>
              <a:cs typeface="Arial" panose="020B0604020202020204" pitchFamily="34" charset="0"/>
            </a:endParaRPr>
          </a:p>
        </p:txBody>
      </p:sp>
      <p:sp>
        <p:nvSpPr>
          <p:cNvPr id="41" name="Textfeld 40">
            <a:extLst>
              <a:ext uri="{FF2B5EF4-FFF2-40B4-BE49-F238E27FC236}">
                <a16:creationId xmlns:a16="http://schemas.microsoft.com/office/drawing/2014/main" id="{2A5D00FF-8561-2FF1-4F72-2DB78FF9901E}"/>
              </a:ext>
            </a:extLst>
          </p:cNvPr>
          <p:cNvSpPr txBox="1"/>
          <p:nvPr/>
        </p:nvSpPr>
        <p:spPr>
          <a:xfrm>
            <a:off x="1258886" y="1275874"/>
            <a:ext cx="5594555" cy="340519"/>
          </a:xfrm>
          <a:prstGeom prst="roundRect">
            <a:avLst/>
          </a:prstGeom>
          <a:solidFill>
            <a:srgbClr val="A50816"/>
          </a:solidFill>
        </p:spPr>
        <p:txBody>
          <a:bodyPr wrap="square" rtlCol="0" anchor="ctr">
            <a:spAutoFit/>
          </a:bodyPr>
          <a:lstStyle/>
          <a:p>
            <a:pPr algn="ctr"/>
            <a:r>
              <a:rPr lang="de-DE" sz="1400" b="1" spc="20" dirty="0">
                <a:solidFill>
                  <a:schemeClr val="bg1"/>
                </a:solidFill>
                <a:latin typeface="+mj-lt"/>
                <a:cs typeface="Arial" panose="020B0604020202020204" pitchFamily="34" charset="0"/>
              </a:rPr>
              <a:t>Versicherungsfreiheit </a:t>
            </a:r>
            <a:r>
              <a:rPr lang="de-DE" sz="1400" spc="20" dirty="0">
                <a:solidFill>
                  <a:schemeClr val="bg1"/>
                </a:solidFill>
                <a:latin typeface="+mj-lt"/>
                <a:cs typeface="Arial" panose="020B0604020202020204" pitchFamily="34" charset="0"/>
              </a:rPr>
              <a:t>aufgrund von …</a:t>
            </a:r>
          </a:p>
        </p:txBody>
      </p:sp>
      <p:sp>
        <p:nvSpPr>
          <p:cNvPr id="42" name="Fußzeilenplatzhalter 2">
            <a:extLst>
              <a:ext uri="{FF2B5EF4-FFF2-40B4-BE49-F238E27FC236}">
                <a16:creationId xmlns:a16="http://schemas.microsoft.com/office/drawing/2014/main" id="{E3FF55C2-897F-54B7-19E2-E6C3171F45C7}"/>
              </a:ext>
            </a:extLst>
          </p:cNvPr>
          <p:cNvSpPr>
            <a:spLocks noGrp="1"/>
          </p:cNvSpPr>
          <p:nvPr>
            <p:ph type="ftr" sz="quarter" idx="15"/>
          </p:nvPr>
        </p:nvSpPr>
        <p:spPr>
          <a:xfrm>
            <a:off x="3124200" y="4767739"/>
            <a:ext cx="2895600" cy="272891"/>
          </a:xfrm>
        </p:spPr>
        <p:txBody>
          <a:bodyPr/>
          <a:lstStyle/>
          <a:p>
            <a:r>
              <a:rPr lang="de-DE"/>
              <a:t>Alles Wichtige für das Jahr 2023</a:t>
            </a:r>
            <a:endParaRPr lang="de-DE" dirty="0"/>
          </a:p>
        </p:txBody>
      </p:sp>
    </p:spTree>
    <p:extLst>
      <p:ext uri="{BB962C8B-B14F-4D97-AF65-F5344CB8AC3E}">
        <p14:creationId xmlns:p14="http://schemas.microsoft.com/office/powerpoint/2010/main" val="1863068572"/>
      </p:ext>
    </p:extLst>
  </p:cSld>
  <p:clrMapOvr>
    <a:masterClrMapping/>
  </p:clrMapOvr>
  <p:transition advClick="0" advTm="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Lst>
  </p:timing>
</p:sld>
</file>

<file path=ppt/theme/theme1.xml><?xml version="1.0" encoding="utf-8"?>
<a:theme xmlns:a="http://schemas.openxmlformats.org/drawingml/2006/main" name="powerpoint2010_master_format_16_10">
  <a:themeElements>
    <a:clrScheme name="hkk_blankovorlage_2015 1">
      <a:dk1>
        <a:srgbClr val="000000"/>
      </a:dk1>
      <a:lt1>
        <a:srgbClr val="FFFFFF"/>
      </a:lt1>
      <a:dk2>
        <a:srgbClr val="DC0A1E"/>
      </a:dk2>
      <a:lt2>
        <a:srgbClr val="C9E1F6"/>
      </a:lt2>
      <a:accent1>
        <a:srgbClr val="AFBCC5"/>
      </a:accent1>
      <a:accent2>
        <a:srgbClr val="004070"/>
      </a:accent2>
      <a:accent3>
        <a:srgbClr val="FFFFFF"/>
      </a:accent3>
      <a:accent4>
        <a:srgbClr val="000000"/>
      </a:accent4>
      <a:accent5>
        <a:srgbClr val="D4DADF"/>
      </a:accent5>
      <a:accent6>
        <a:srgbClr val="003965"/>
      </a:accent6>
      <a:hlink>
        <a:srgbClr val="CCD4D9"/>
      </a:hlink>
      <a:folHlink>
        <a:srgbClr val="E3E9EC"/>
      </a:folHlink>
    </a:clrScheme>
    <a:fontScheme name="hkk_blankovorlage_2015">
      <a:majorFont>
        <a:latin typeface="Verdana"/>
        <a:ea typeface=""/>
        <a:cs typeface="Arial"/>
      </a:majorFont>
      <a:minorFont>
        <a:latin typeface="Verdana"/>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kk_blankovorlage_2015 1">
        <a:dk1>
          <a:srgbClr val="000000"/>
        </a:dk1>
        <a:lt1>
          <a:srgbClr val="FFFFFF"/>
        </a:lt1>
        <a:dk2>
          <a:srgbClr val="DC0A1E"/>
        </a:dk2>
        <a:lt2>
          <a:srgbClr val="C9E1F6"/>
        </a:lt2>
        <a:accent1>
          <a:srgbClr val="AFBCC5"/>
        </a:accent1>
        <a:accent2>
          <a:srgbClr val="004070"/>
        </a:accent2>
        <a:accent3>
          <a:srgbClr val="FFFFFF"/>
        </a:accent3>
        <a:accent4>
          <a:srgbClr val="000000"/>
        </a:accent4>
        <a:accent5>
          <a:srgbClr val="D4DADF"/>
        </a:accent5>
        <a:accent6>
          <a:srgbClr val="003965"/>
        </a:accent6>
        <a:hlink>
          <a:srgbClr val="CCD4D9"/>
        </a:hlink>
        <a:folHlink>
          <a:srgbClr val="E3E9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DC8616138CF49048892E74244D360BB5" ma:contentTypeVersion="1" ma:contentTypeDescription="Ein neues Dokument erstellen." ma:contentTypeScope="" ma:versionID="91eb7e09e7d53673c0a7ab04e5272838">
  <xsd:schema xmlns:xsd="http://www.w3.org/2001/XMLSchema" xmlns:xs="http://www.w3.org/2001/XMLSchema" xmlns:p="http://schemas.microsoft.com/office/2006/metadata/properties" xmlns:ns2="28dac497-bf0e-4d92-b6a6-68cf92c584ff" targetNamespace="http://schemas.microsoft.com/office/2006/metadata/properties" ma:root="true" ma:fieldsID="704092142116014a44b1729716b99648" ns2:_="">
    <xsd:import namespace="28dac497-bf0e-4d92-b6a6-68cf92c584ff"/>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dac497-bf0e-4d92-b6a6-68cf92c584ff" elementFormDefault="qualified">
    <xsd:import namespace="http://schemas.microsoft.com/office/2006/documentManagement/types"/>
    <xsd:import namespace="http://schemas.microsoft.com/office/infopath/2007/PartnerControls"/>
    <xsd:element name="SharedWithUsers" ma:index="8" nillable="true" ma:displayName="Freigegeben fü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A57FD75-3883-4308-801E-54402086AE53}">
  <ds:schemaRefs>
    <ds:schemaRef ds:uri="http://schemas.microsoft.com/sharepoint/v3/contenttype/forms"/>
  </ds:schemaRefs>
</ds:datastoreItem>
</file>

<file path=customXml/itemProps2.xml><?xml version="1.0" encoding="utf-8"?>
<ds:datastoreItem xmlns:ds="http://schemas.openxmlformats.org/officeDocument/2006/customXml" ds:itemID="{216FCE9D-2395-4D23-8697-048D12D686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dac497-bf0e-4d92-b6a6-68cf92c584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E45B6AA-3C46-4DF6-A9F3-1FBB9AD285C0}">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28dac497-bf0e-4d92-b6a6-68cf92c584f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20191028_hkk_Praesentation16zu9</Template>
  <TotalTime>0</TotalTime>
  <Words>5830</Words>
  <Application>Microsoft Office PowerPoint</Application>
  <PresentationFormat>Bildschirmpräsentation (16:9)</PresentationFormat>
  <Paragraphs>864</Paragraphs>
  <Slides>56</Slides>
  <Notes>30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56</vt:i4>
      </vt:variant>
    </vt:vector>
  </HeadingPairs>
  <TitlesOfParts>
    <vt:vector size="64" baseType="lpstr">
      <vt:lpstr>Arial</vt:lpstr>
      <vt:lpstr>Calibri</vt:lpstr>
      <vt:lpstr>Symbol</vt:lpstr>
      <vt:lpstr>Times New Roman</vt:lpstr>
      <vt:lpstr>Verdana</vt:lpstr>
      <vt:lpstr>Wingdings</vt:lpstr>
      <vt:lpstr>Wingdings 2</vt:lpstr>
      <vt:lpstr>powerpoint2010_master_format_16_10</vt:lpstr>
      <vt:lpstr>hkk Seminar zum Jahreswechsel 2022/2023</vt:lpstr>
      <vt:lpstr>Ihre Ansprechpartner</vt:lpstr>
      <vt:lpstr>Unsere Themen</vt:lpstr>
      <vt:lpstr>Finanzierung der GKV</vt:lpstr>
      <vt:lpstr>Finanzierung der GKV</vt:lpstr>
      <vt:lpstr>Finanzsituation der hkk</vt:lpstr>
      <vt:lpstr>Reform: Mindestlohn, Minijobs und Midijobs</vt:lpstr>
      <vt:lpstr>Reform: Mindestlohn, Minijobs und Midijobs</vt:lpstr>
      <vt:lpstr>Reform: Mindestlohn, Minijobs und Midijobs</vt:lpstr>
      <vt:lpstr>Reform: Mindestlohn, Minijobs und Midijobs</vt:lpstr>
      <vt:lpstr>Reform: Mindestlohn, Minijobs und Midijobs</vt:lpstr>
      <vt:lpstr>Reform: Mindestlohn, Minijobs und Midijobs</vt:lpstr>
      <vt:lpstr>Reform: Mindestlohn, Minijobs und Midijobs</vt:lpstr>
      <vt:lpstr>Reform: Mindestlohn, Minijobs und Midijobs</vt:lpstr>
      <vt:lpstr>Reform: Mindestlohn, Minijobs und Midijobs</vt:lpstr>
      <vt:lpstr>Reform: Mindestlohn, Minijobs und Midijobs</vt:lpstr>
      <vt:lpstr>Reform: Mindestlohn, Minijobs und Midijobs</vt:lpstr>
      <vt:lpstr>Reform: Mindestlohn, Minijobs und Midijobs</vt:lpstr>
      <vt:lpstr>Reform: Mindestlohn, Minijobs und Midijobs</vt:lpstr>
      <vt:lpstr>Elektronischer Datenaustausch</vt:lpstr>
      <vt:lpstr>Elektronischer Datenaustausch</vt:lpstr>
      <vt:lpstr>Elektronischer Datenaustausch</vt:lpstr>
      <vt:lpstr>Elektronischer Datenaustausch</vt:lpstr>
      <vt:lpstr>Elektronischer Datenaustausch</vt:lpstr>
      <vt:lpstr>Elektronischer Datenaustausch</vt:lpstr>
      <vt:lpstr>Elektronischer Datenaustausch</vt:lpstr>
      <vt:lpstr>Elektronischer Datenaustausch</vt:lpstr>
      <vt:lpstr>PowerPoint-Präsentation</vt:lpstr>
      <vt:lpstr>Elektronischer Datenaustausch</vt:lpstr>
      <vt:lpstr>Elektronischer Datenaustausch</vt:lpstr>
      <vt:lpstr>Elektronischer Datenaustausch</vt:lpstr>
      <vt:lpstr>Elektronischer Datenaustausch</vt:lpstr>
      <vt:lpstr>Weitere Änderungen kurz &amp; kompakt</vt:lpstr>
      <vt:lpstr>Weitere Änderungen kurz &amp; kompakt</vt:lpstr>
      <vt:lpstr>Weitere Änderungen kurz &amp; kompakt</vt:lpstr>
      <vt:lpstr>Weitere Änderungen kurz &amp; kompakt</vt:lpstr>
      <vt:lpstr>Weitere Änderungen kurz &amp; kompakt</vt:lpstr>
      <vt:lpstr>Weitere Änderungen kurz &amp; kompakt</vt:lpstr>
      <vt:lpstr>Weitere Änderungen kurz &amp; kompakt</vt:lpstr>
      <vt:lpstr>Weitere Änderungen kurz &amp; kompakt</vt:lpstr>
      <vt:lpstr>Weitere Änderungen kurz &amp; kompakt</vt:lpstr>
      <vt:lpstr>Weitere Änderungen kurz &amp; kompakt</vt:lpstr>
      <vt:lpstr>Rechengrößen und Grenzwerte 2023</vt:lpstr>
      <vt:lpstr>Rechengrößen, Grenzwerte, Fälligkeit 2023</vt:lpstr>
      <vt:lpstr>Rechengrößen, Grenzwerte, Fälligkeit 2023</vt:lpstr>
      <vt:lpstr>Rechengrößen, Grenzwerte, Fälligkeit 2023</vt:lpstr>
      <vt:lpstr>Rechengrößen, Grenzwerte, Fälligkeit 2023</vt:lpstr>
      <vt:lpstr>Lohnsteuer  </vt:lpstr>
      <vt:lpstr>Prämie als Inflationsausgleich</vt:lpstr>
      <vt:lpstr>Inflationsausgleichsgesetz</vt:lpstr>
      <vt:lpstr>Inflationsausgleichsgesetz</vt:lpstr>
      <vt:lpstr>Arbeit und  Soziales   </vt:lpstr>
      <vt:lpstr>Umsetzung von EU-Richtlinien in nationales Recht</vt:lpstr>
      <vt:lpstr>Vereinbarkeit von Beruf und Privatleben</vt:lpstr>
      <vt:lpstr>Demnächst auf: www.hkk.de/jahreswechsel Präsentation Video eMagazin FAQs Teilnehmerzertifikat </vt:lpstr>
      <vt:lpstr>Vielen Dank für Ihre Aufmerksamkeit</vt:lpstr>
    </vt:vector>
  </TitlesOfParts>
  <Company>hkk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hkk Seminar zum Jahreswechsel 2019/2020</dc:title>
  <dc:creator>Daniel Wagner</dc:creator>
  <cp:lastModifiedBy>Hohlen, Mirko (hkk)</cp:lastModifiedBy>
  <cp:revision>403</cp:revision>
  <cp:lastPrinted>2016-07-01T10:09:25Z</cp:lastPrinted>
  <dcterms:created xsi:type="dcterms:W3CDTF">2019-10-25T09:30:31Z</dcterms:created>
  <dcterms:modified xsi:type="dcterms:W3CDTF">2023-02-23T11:21:18Z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0x010100DC8616138CF49048892E74244D360BB5</vt:lpwstr>
  </property>
</Properties>
</file>